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1"/>
  </p:notesMasterIdLst>
  <p:handoutMasterIdLst>
    <p:handoutMasterId r:id="rId62"/>
  </p:handoutMasterIdLst>
  <p:sldIdLst>
    <p:sldId id="654" r:id="rId2"/>
    <p:sldId id="1949" r:id="rId3"/>
    <p:sldId id="655" r:id="rId4"/>
    <p:sldId id="627" r:id="rId5"/>
    <p:sldId id="1938" r:id="rId6"/>
    <p:sldId id="1944" r:id="rId7"/>
    <p:sldId id="704" r:id="rId8"/>
    <p:sldId id="1948" r:id="rId9"/>
    <p:sldId id="1936" r:id="rId10"/>
    <p:sldId id="708" r:id="rId11"/>
    <p:sldId id="1937" r:id="rId12"/>
    <p:sldId id="289" r:id="rId13"/>
    <p:sldId id="290" r:id="rId14"/>
    <p:sldId id="1028" r:id="rId15"/>
    <p:sldId id="1027" r:id="rId16"/>
    <p:sldId id="1026" r:id="rId17"/>
    <p:sldId id="1016" r:id="rId18"/>
    <p:sldId id="703" r:id="rId19"/>
    <p:sldId id="1018" r:id="rId20"/>
    <p:sldId id="1024" r:id="rId21"/>
    <p:sldId id="1022" r:id="rId22"/>
    <p:sldId id="1019" r:id="rId23"/>
    <p:sldId id="1941" r:id="rId24"/>
    <p:sldId id="1942" r:id="rId25"/>
    <p:sldId id="1943" r:id="rId26"/>
    <p:sldId id="1939" r:id="rId27"/>
    <p:sldId id="258" r:id="rId28"/>
    <p:sldId id="260" r:id="rId29"/>
    <p:sldId id="261" r:id="rId30"/>
    <p:sldId id="276" r:id="rId31"/>
    <p:sldId id="1023" r:id="rId32"/>
    <p:sldId id="1029" r:id="rId33"/>
    <p:sldId id="266" r:id="rId34"/>
    <p:sldId id="286" r:id="rId35"/>
    <p:sldId id="263" r:id="rId36"/>
    <p:sldId id="1946" r:id="rId37"/>
    <p:sldId id="299" r:id="rId38"/>
    <p:sldId id="298" r:id="rId39"/>
    <p:sldId id="1928" r:id="rId40"/>
    <p:sldId id="1926" r:id="rId41"/>
    <p:sldId id="1930" r:id="rId42"/>
    <p:sldId id="1931" r:id="rId43"/>
    <p:sldId id="1932" r:id="rId44"/>
    <p:sldId id="1934" r:id="rId45"/>
    <p:sldId id="462" r:id="rId46"/>
    <p:sldId id="1909" r:id="rId47"/>
    <p:sldId id="1905" r:id="rId48"/>
    <p:sldId id="1906" r:id="rId49"/>
    <p:sldId id="1907" r:id="rId50"/>
    <p:sldId id="1918" r:id="rId51"/>
    <p:sldId id="1899" r:id="rId52"/>
    <p:sldId id="631" r:id="rId53"/>
    <p:sldId id="645" r:id="rId54"/>
    <p:sldId id="1940" r:id="rId55"/>
    <p:sldId id="1935" r:id="rId56"/>
    <p:sldId id="1020" r:id="rId57"/>
    <p:sldId id="309" r:id="rId58"/>
    <p:sldId id="359" r:id="rId59"/>
    <p:sldId id="690" r:id="rId6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832C0C-91B3-4806-AD74-7179CA1BD589}">
          <p14:sldIdLst>
            <p14:sldId id="654"/>
            <p14:sldId id="1949"/>
            <p14:sldId id="655"/>
            <p14:sldId id="627"/>
            <p14:sldId id="1938"/>
            <p14:sldId id="1944"/>
            <p14:sldId id="704"/>
            <p14:sldId id="1948"/>
            <p14:sldId id="1936"/>
            <p14:sldId id="708"/>
            <p14:sldId id="1937"/>
            <p14:sldId id="289"/>
            <p14:sldId id="290"/>
            <p14:sldId id="1028"/>
            <p14:sldId id="1027"/>
            <p14:sldId id="1026"/>
            <p14:sldId id="1016"/>
            <p14:sldId id="703"/>
            <p14:sldId id="1018"/>
            <p14:sldId id="1024"/>
            <p14:sldId id="1022"/>
            <p14:sldId id="1019"/>
            <p14:sldId id="1941"/>
            <p14:sldId id="1942"/>
            <p14:sldId id="1943"/>
            <p14:sldId id="1939"/>
            <p14:sldId id="258"/>
            <p14:sldId id="260"/>
            <p14:sldId id="261"/>
            <p14:sldId id="276"/>
            <p14:sldId id="1023"/>
            <p14:sldId id="1029"/>
            <p14:sldId id="266"/>
            <p14:sldId id="286"/>
            <p14:sldId id="263"/>
            <p14:sldId id="1946"/>
            <p14:sldId id="299"/>
            <p14:sldId id="298"/>
            <p14:sldId id="1928"/>
            <p14:sldId id="1926"/>
            <p14:sldId id="1930"/>
            <p14:sldId id="1931"/>
            <p14:sldId id="1932"/>
            <p14:sldId id="1934"/>
            <p14:sldId id="462"/>
            <p14:sldId id="1909"/>
            <p14:sldId id="1905"/>
            <p14:sldId id="1906"/>
            <p14:sldId id="1907"/>
            <p14:sldId id="1918"/>
            <p14:sldId id="1899"/>
            <p14:sldId id="631"/>
            <p14:sldId id="645"/>
            <p14:sldId id="1940"/>
            <p14:sldId id="1935"/>
            <p14:sldId id="1020"/>
            <p14:sldId id="309"/>
            <p14:sldId id="359"/>
            <p14:sldId id="690"/>
          </p14:sldIdLst>
        </p14:section>
        <p14:section name="Survival Outcomes - Race and Ethnicity - MDS" id="{AA3CB197-CF13-434F-9BAA-03E95E1BA5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AA7856"/>
    <a:srgbClr val="8A0000"/>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457" autoAdjust="0"/>
  </p:normalViewPr>
  <p:slideViewPr>
    <p:cSldViewPr>
      <p:cViewPr varScale="1">
        <p:scale>
          <a:sx n="131" d="100"/>
          <a:sy n="131" d="100"/>
        </p:scale>
        <p:origin x="1044" y="11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7F766116-A3FD-4B73-BE34-6383ACA193BC}" type="datetimeFigureOut">
              <a:rPr lang="en-US" smtClean="0"/>
              <a:t>7/19/2023</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8402338A-BC11-4209-AE28-800EB8E5A70C}" type="slidenum">
              <a:rPr lang="en-US" smtClean="0"/>
              <a:t>‹#›</a:t>
            </a:fld>
            <a:endParaRPr lang="en-US"/>
          </a:p>
        </p:txBody>
      </p:sp>
    </p:spTree>
    <p:extLst>
      <p:ext uri="{BB962C8B-B14F-4D97-AF65-F5344CB8AC3E}">
        <p14:creationId xmlns:p14="http://schemas.microsoft.com/office/powerpoint/2010/main" val="2462227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C5DBBEFA-8156-423A-919D-FAED07C455E5}" type="datetimeFigureOut">
              <a:rPr lang="en-US" smtClean="0"/>
              <a:t>7/19/2023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AA688B51-7C4D-484A-B800-25E122FF422B}" type="slidenum">
              <a:rPr lang="en-US" smtClean="0"/>
              <a:t>‹#›</a:t>
            </a:fld>
            <a:endParaRPr lang="en-US"/>
          </a:p>
        </p:txBody>
      </p:sp>
    </p:spTree>
    <p:extLst>
      <p:ext uri="{BB962C8B-B14F-4D97-AF65-F5344CB8AC3E}">
        <p14:creationId xmlns:p14="http://schemas.microsoft.com/office/powerpoint/2010/main" val="218113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5E8813C-90A0-49E3-8A80-F048BF89E211}"/>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3AB28CEF-D02A-4BE8-8868-7DCBDCAFC9EC}"/>
              </a:ext>
            </a:extLst>
          </p:cNvPr>
          <p:cNvSpPr>
            <a:spLocks noGrp="1" noChangeArrowheads="1"/>
          </p:cNvSpPr>
          <p:nvPr>
            <p:ph type="body" idx="1"/>
          </p:nvPr>
        </p:nvSpPr>
        <p:spPr>
          <a:noFill/>
        </p:spPr>
        <p:txBody>
          <a:bodyPr/>
          <a:lstStyle/>
          <a:p>
            <a:r>
              <a:rPr lang="en-US" altLang="en-US">
                <a:latin typeface="Arial" panose="020B0604020202020204" pitchFamily="34" charset="0"/>
              </a:rPr>
              <a:t>Prospective donor vs no donor comparison from the GFM group</a:t>
            </a:r>
          </a:p>
        </p:txBody>
      </p:sp>
      <p:sp>
        <p:nvSpPr>
          <p:cNvPr id="29700" name="Slide Number Placeholder 3">
            <a:extLst>
              <a:ext uri="{FF2B5EF4-FFF2-40B4-BE49-F238E27FC236}">
                <a16:creationId xmlns:a16="http://schemas.microsoft.com/office/drawing/2014/main" id="{A852ED98-FF71-4B60-BA8E-F04A7C9C0590}"/>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71BA44-CFA0-4807-92F6-0A8608E7054E}" type="slidenum">
              <a:rPr lang="en-US" altLang="en-US">
                <a:solidFill>
                  <a:srgbClr val="000000"/>
                </a:solidFill>
                <a:latin typeface="Arial" panose="020B0604020202020204" pitchFamily="34" charset="0"/>
              </a:rPr>
              <a:pPr>
                <a:spcBef>
                  <a:spcPct val="0"/>
                </a:spcBef>
              </a:pPr>
              <a:t>4</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pPr marL="342900" lvl="0" indent="-342900" algn="just">
              <a:lnSpc>
                <a:spcPct val="150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Kaplan-</a:t>
            </a:r>
            <a:r>
              <a:rPr lang="en-US" sz="1800" dirty="0" err="1">
                <a:effectLst/>
                <a:latin typeface="Arial" panose="020B0604020202020204" pitchFamily="34" charset="0"/>
                <a:ea typeface="Calibri" panose="020F0502020204030204" pitchFamily="34" charset="0"/>
                <a:cs typeface="Times New Roman" panose="02020603050405020304" pitchFamily="18" charset="0"/>
              </a:rPr>
              <a:t>meier</a:t>
            </a:r>
            <a:r>
              <a:rPr lang="en-US" sz="1800" dirty="0">
                <a:effectLst/>
                <a:latin typeface="Arial" panose="020B0604020202020204" pitchFamily="34" charset="0"/>
                <a:ea typeface="Calibri" panose="020F0502020204030204" pitchFamily="34" charset="0"/>
                <a:cs typeface="Times New Roman" panose="02020603050405020304" pitchFamily="18" charset="0"/>
              </a:rPr>
              <a:t> curves depict the outcomes measured from enrollment.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As shown on the left, TP53 mutations were associated with poor outcome with overall survival at 3 years of 21% compared with 52% for patients without TP53. Survival was similar between the TP53 single and TP53 multi allelic states.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figure on the right shows the cumulative incidence of MDS relapse or progression to AML which was again higher in patients with mutated TP53, and was highest for patients with TP53 multi with an estimate of 68% at 3 years.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50000"/>
              </a:lnSpc>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Next, we performed multivariable cox regression analysis to account for other covariates,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2811B2F-B7A4-4416-8D41-02EBE22E8F09}" type="slidenum">
              <a:rPr lang="en-US" smtClean="0"/>
              <a:pPr/>
              <a:t>37</a:t>
            </a:fld>
            <a:endParaRPr lang="en-US"/>
          </a:p>
        </p:txBody>
      </p:sp>
    </p:spTree>
    <p:extLst>
      <p:ext uri="{BB962C8B-B14F-4D97-AF65-F5344CB8AC3E}">
        <p14:creationId xmlns:p14="http://schemas.microsoft.com/office/powerpoint/2010/main" val="1372278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pPr marL="342900" lvl="0" indent="-342900" algn="just">
              <a:lnSpc>
                <a:spcPct val="150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To specifically assess the impact of HCT in the subset of patients with the highest risk of death, we applied this multivariable model to TP53 mutated patients. We observed that, independent of TP53 allelic status, allogeneic transplantation was associated with better overall survival compared with patients who were not transplanted.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Additionally, outcomes were also worse in patients with TP53 multi compared with TP53 single allelic state.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2811B2F-B7A4-4416-8D41-02EBE22E8F09}" type="slidenum">
              <a:rPr lang="en-US" smtClean="0"/>
              <a:pPr/>
              <a:t>38</a:t>
            </a:fld>
            <a:endParaRPr lang="en-US"/>
          </a:p>
        </p:txBody>
      </p:sp>
    </p:spTree>
    <p:extLst>
      <p:ext uri="{BB962C8B-B14F-4D97-AF65-F5344CB8AC3E}">
        <p14:creationId xmlns:p14="http://schemas.microsoft.com/office/powerpoint/2010/main" val="13432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F13889-DDB7-4E7D-B096-0B9BB46712F0}" type="slidenum">
              <a:rPr kumimoji="0" lang="en-US" altLang="en-US" sz="1300" b="0" i="0" u="none" strike="noStrike" kern="1200" cap="none" spc="0" normalizeH="0" baseline="0" noProof="0" smtClean="0">
                <a:ln>
                  <a:noFill/>
                </a:ln>
                <a:solidFill>
                  <a:prstClr val="black"/>
                </a:solidFill>
                <a:effectLst/>
                <a:uLnTx/>
                <a:uFillTx/>
                <a:latin typeface="Times New Roman"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prstClr val="black"/>
              </a:solidFill>
              <a:effectLst/>
              <a:uLnTx/>
              <a:uFillTx/>
              <a:latin typeface="Times New Roman" charset="0"/>
              <a:ea typeface="ヒラギノ角ゴ Pro W3" charset="-128"/>
              <a:cs typeface="+mn-cs"/>
            </a:endParaRPr>
          </a:p>
        </p:txBody>
      </p:sp>
    </p:spTree>
    <p:extLst>
      <p:ext uri="{BB962C8B-B14F-4D97-AF65-F5344CB8AC3E}">
        <p14:creationId xmlns:p14="http://schemas.microsoft.com/office/powerpoint/2010/main" val="361728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17" fontAlgn="auto">
              <a:spcBef>
                <a:spcPts val="0"/>
              </a:spcBef>
              <a:spcAft>
                <a:spcPts val="0"/>
              </a:spcAft>
              <a:defRPr/>
            </a:pPr>
            <a:fld id="{7481276D-D0F1-4412-AA41-5FB9DC9C254E}" type="slidenum">
              <a:rPr lang="en-US">
                <a:solidFill>
                  <a:prstClr val="black"/>
                </a:solidFill>
                <a:latin typeface="Calibri" panose="020F0502020204030204"/>
                <a:ea typeface="+mn-ea"/>
              </a:rPr>
              <a:pPr defTabSz="931717" fontAlgn="auto">
                <a:spcBef>
                  <a:spcPts val="0"/>
                </a:spcBef>
                <a:spcAft>
                  <a:spcPts val="0"/>
                </a:spcAft>
                <a:defRPr/>
              </a:pPr>
              <a:t>46</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193314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1295" rtl="0" eaLnBrk="1" fontAlgn="base" latinLnBrk="0" hangingPunct="1">
              <a:lnSpc>
                <a:spcPct val="100000"/>
              </a:lnSpc>
              <a:spcBef>
                <a:spcPct val="0"/>
              </a:spcBef>
              <a:spcAft>
                <a:spcPct val="0"/>
              </a:spcAft>
              <a:buClrTx/>
              <a:buSzTx/>
              <a:buFontTx/>
              <a:buNone/>
              <a:tabLst/>
              <a:defRPr/>
            </a:pPr>
            <a:fld id="{89F96825-E62F-436D-BF8B-D7C0AB4801D7}" type="slidenum">
              <a:rPr kumimoji="0" lang="en-US" sz="1300" b="0" i="0" u="none" strike="noStrike" kern="1200" cap="none" spc="0" normalizeH="0" baseline="0" noProof="0">
                <a:ln>
                  <a:noFill/>
                </a:ln>
                <a:solidFill>
                  <a:srgbClr val="000000"/>
                </a:solidFill>
                <a:effectLst/>
                <a:uLnTx/>
                <a:uFillTx/>
                <a:latin typeface="Arial" charset="0"/>
                <a:ea typeface="ヒラギノ角ゴ Pro W3" charset="-128"/>
                <a:cs typeface="+mn-cs"/>
              </a:rPr>
              <a:pPr marL="0" marR="0" lvl="0" indent="0" algn="r" defTabSz="1011295" rtl="0" eaLnBrk="1" fontAlgn="base" latinLnBrk="0" hangingPunct="1">
                <a:lnSpc>
                  <a:spcPct val="100000"/>
                </a:lnSpc>
                <a:spcBef>
                  <a:spcPct val="0"/>
                </a:spcBef>
                <a:spcAft>
                  <a:spcPct val="0"/>
                </a:spcAft>
                <a:buClrTx/>
                <a:buSzTx/>
                <a:buFontTx/>
                <a:buNone/>
                <a:tabLst/>
                <a:defRPr/>
              </a:pPr>
              <a:t>47</a:t>
            </a:fld>
            <a:endParaRPr kumimoji="0" lang="en-US" sz="13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63370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**Jasper to present**</a:t>
            </a:r>
          </a:p>
        </p:txBody>
      </p:sp>
      <p:sp>
        <p:nvSpPr>
          <p:cNvPr id="4" name="Slide Number Placeholder 3"/>
          <p:cNvSpPr>
            <a:spLocks noGrp="1"/>
          </p:cNvSpPr>
          <p:nvPr>
            <p:ph type="sldNum" sz="quarter" idx="5"/>
          </p:nvPr>
        </p:nvSpPr>
        <p:spPr/>
        <p:txBody>
          <a:bodyPr/>
          <a:lstStyle/>
          <a:p>
            <a:fld id="{66640C59-6104-9F4C-A003-E51441BAFDB6}" type="slidenum">
              <a:rPr lang="en-US" smtClean="0"/>
              <a:pPr/>
              <a:t>52</a:t>
            </a:fld>
            <a:endParaRPr lang="en-US" dirty="0"/>
          </a:p>
        </p:txBody>
      </p:sp>
    </p:spTree>
    <p:extLst>
      <p:ext uri="{BB962C8B-B14F-4D97-AF65-F5344CB8AC3E}">
        <p14:creationId xmlns:p14="http://schemas.microsoft.com/office/powerpoint/2010/main" val="380139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Sirolimus begins three days before PBSC infusion, is dosed initially at 2 mg PO daily, and adjusted to achieve target serum levels of 3 – 12 ng/mL through Transplant Day +150. In the absence of GVHD, sirolimus taper begins Transplant Day +151 and tapered off by Transplant Day +180. Tacrolimus begins three days before PBSC infusion, is dosed initially at 0.05 mg/kg PO b.i.d. or 0.01 mg/kg IV </a:t>
            </a:r>
            <a:r>
              <a:rPr lang="en-US" dirty="0" err="1"/>
              <a:t>b.i.d</a:t>
            </a:r>
            <a:r>
              <a:rPr lang="en-US" dirty="0"/>
              <a:t>, and adjusted to achieve target serum levels of 8 – 12 ng/</a:t>
            </a:r>
            <a:r>
              <a:rPr lang="en-US" dirty="0" err="1"/>
              <a:t>mL.</a:t>
            </a:r>
            <a:r>
              <a:rPr lang="en-US" dirty="0"/>
              <a:t> Tacrolimus IV is infused over 2–3 hours. In the absence of GVHD, tacrolimus taper begins on Transplant Day +96 and tapered off by Transplant Day +180. MMF is dosed at 15 mg/kg PO Q 8 hours, and begins the evening of the donor PBSC infusion, then tapered to 15 mg/kg PO </a:t>
            </a:r>
            <a:r>
              <a:rPr lang="en-US" dirty="0" err="1"/>
              <a:t>b.i.d</a:t>
            </a:r>
            <a:r>
              <a:rPr lang="en-US" dirty="0"/>
              <a:t> on Transplant Day +31 until Transplant Day +39, and then is discontinued without tapering further on Transplant Day +40</a:t>
            </a:r>
          </a:p>
        </p:txBody>
      </p:sp>
      <p:sp>
        <p:nvSpPr>
          <p:cNvPr id="4" name="Slide Number Placeholder 3"/>
          <p:cNvSpPr>
            <a:spLocks noGrp="1"/>
          </p:cNvSpPr>
          <p:nvPr>
            <p:ph type="sldNum" sz="quarter" idx="10"/>
          </p:nvPr>
        </p:nvSpPr>
        <p:spPr/>
        <p:txBody>
          <a:bodyPr/>
          <a:lstStyle/>
          <a:p>
            <a:fld id="{66640C59-6104-9F4C-A003-E51441BAFDB6}" type="slidenum">
              <a:rPr lang="en-US" smtClean="0"/>
              <a:pPr/>
              <a:t>53</a:t>
            </a:fld>
            <a:endParaRPr lang="en-US" dirty="0"/>
          </a:p>
        </p:txBody>
      </p:sp>
    </p:spTree>
    <p:extLst>
      <p:ext uri="{BB962C8B-B14F-4D97-AF65-F5344CB8AC3E}">
        <p14:creationId xmlns:p14="http://schemas.microsoft.com/office/powerpoint/2010/main" val="172785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Race and Ethnicity in ‘Others’ category includes non-Hispanic Native Hawaiian or other Pacific Islander (AML n=5; ALL n=4; MDS n=5; Aplastic anemia n=2; Non-malignant disease n=1 ), American Indian or Alaska Native (AML n=9; ALL n=12; MDS n=3; Aplastic anemia n=3; Non-malignant disease n=3), More than one race (AML n=16; ALL n=6; MDS n=5; Aplastic anemia n=7; Non-malignant disease n=8), and Non-resident of the US (AML n=14; ALL n=18; MDS n=9; Aplastic anemia n=4; Non-malignant disease n=20).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(n=191), Severe combined immunodeficiency (SCID) and other immune system disorders (n=163), </a:t>
            </a:r>
            <a:r>
              <a:rPr lang="en-US" sz="1200" b="0" i="0" dirty="0">
                <a:solidFill>
                  <a:srgbClr val="000000"/>
                </a:solidFill>
                <a:effectLst/>
                <a:latin typeface="Arial" panose="020B0604020202020204" pitchFamily="34" charset="0"/>
              </a:rPr>
              <a:t>Inherited abnormalities of platelets (n=5),</a:t>
            </a:r>
            <a:r>
              <a:rPr lang="en-US" b="0" i="0" dirty="0">
                <a:solidFill>
                  <a:srgbClr val="000000"/>
                </a:solidFill>
                <a:effectLst/>
                <a:latin typeface="Arial" panose="020B0604020202020204" pitchFamily="34" charset="0"/>
              </a:rPr>
              <a:t> Inherited disorders of metabolism (n=49), Histiocytic disorders (n=49), and Autoimmune Diseases (n=5).</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57</a:t>
            </a:fld>
            <a:endParaRPr lang="en-US"/>
          </a:p>
        </p:txBody>
      </p:sp>
    </p:spTree>
    <p:extLst>
      <p:ext uri="{BB962C8B-B14F-4D97-AF65-F5344CB8AC3E}">
        <p14:creationId xmlns:p14="http://schemas.microsoft.com/office/powerpoint/2010/main" val="413570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104: </a:t>
            </a:r>
            <a:r>
              <a:rPr lang="en-US" dirty="0"/>
              <a:t>Among </a:t>
            </a:r>
            <a:r>
              <a:rPr lang="en-US" baseline="0" dirty="0"/>
              <a:t>adult </a:t>
            </a:r>
            <a:r>
              <a:rPr lang="en-US" dirty="0"/>
              <a:t>patients with MDS receiving Allogeneic transplant between 2009 and 2019, the 3-year probabilities (95%CI) of survival following transplant with a Race and Ethnicity of Hispanic, Non-Hispanic White, Non-Hispanic Black or African American, Non-Hispanic Asian and Others were 47% (44-52%),  46% (45-47%), 47% (42-52%),  54% (49-60%), and 45% (36-57%), respectively.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58</a:t>
            </a:fld>
            <a:endParaRPr lang="en-US"/>
          </a:p>
        </p:txBody>
      </p:sp>
    </p:spTree>
    <p:extLst>
      <p:ext uri="{BB962C8B-B14F-4D97-AF65-F5344CB8AC3E}">
        <p14:creationId xmlns:p14="http://schemas.microsoft.com/office/powerpoint/2010/main" val="61794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29617" eaLnBrk="0" hangingPunct="0">
              <a:spcBef>
                <a:spcPct val="30000"/>
              </a:spcBef>
              <a:defRPr sz="1200">
                <a:solidFill>
                  <a:schemeClr val="tx1"/>
                </a:solidFill>
                <a:latin typeface="Arial" pitchFamily="34" charset="0"/>
              </a:defRPr>
            </a:lvl1pPr>
            <a:lvl2pPr marL="753828" indent="-289812" defTabSz="929617" eaLnBrk="0" hangingPunct="0">
              <a:spcBef>
                <a:spcPct val="30000"/>
              </a:spcBef>
              <a:defRPr sz="1200">
                <a:solidFill>
                  <a:schemeClr val="tx1"/>
                </a:solidFill>
                <a:latin typeface="Arial" pitchFamily="34" charset="0"/>
              </a:defRPr>
            </a:lvl2pPr>
            <a:lvl3pPr marL="1160833" indent="-231217" defTabSz="929617" eaLnBrk="0" hangingPunct="0">
              <a:spcBef>
                <a:spcPct val="30000"/>
              </a:spcBef>
              <a:defRPr sz="1200">
                <a:solidFill>
                  <a:schemeClr val="tx1"/>
                </a:solidFill>
                <a:latin typeface="Arial" pitchFamily="34" charset="0"/>
              </a:defRPr>
            </a:lvl3pPr>
            <a:lvl4pPr marL="1626433" indent="-231217" defTabSz="929617" eaLnBrk="0" hangingPunct="0">
              <a:spcBef>
                <a:spcPct val="30000"/>
              </a:spcBef>
              <a:defRPr sz="1200">
                <a:solidFill>
                  <a:schemeClr val="tx1"/>
                </a:solidFill>
                <a:latin typeface="Arial" pitchFamily="34" charset="0"/>
              </a:defRPr>
            </a:lvl4pPr>
            <a:lvl5pPr marL="2090449" indent="-231217" defTabSz="929617" eaLnBrk="0" hangingPunct="0">
              <a:spcBef>
                <a:spcPct val="30000"/>
              </a:spcBef>
              <a:defRPr sz="1200">
                <a:solidFill>
                  <a:schemeClr val="tx1"/>
                </a:solidFill>
                <a:latin typeface="Arial" pitchFamily="34" charset="0"/>
              </a:defRPr>
            </a:lvl5pPr>
            <a:lvl6pPr marL="2546547" indent="-231217" defTabSz="929617" eaLnBrk="0" fontAlgn="base" hangingPunct="0">
              <a:spcBef>
                <a:spcPct val="30000"/>
              </a:spcBef>
              <a:spcAft>
                <a:spcPct val="0"/>
              </a:spcAft>
              <a:defRPr sz="1200">
                <a:solidFill>
                  <a:schemeClr val="tx1"/>
                </a:solidFill>
                <a:latin typeface="Arial" pitchFamily="34" charset="0"/>
              </a:defRPr>
            </a:lvl6pPr>
            <a:lvl7pPr marL="3002645" indent="-231217" defTabSz="929617" eaLnBrk="0" fontAlgn="base" hangingPunct="0">
              <a:spcBef>
                <a:spcPct val="30000"/>
              </a:spcBef>
              <a:spcAft>
                <a:spcPct val="0"/>
              </a:spcAft>
              <a:defRPr sz="1200">
                <a:solidFill>
                  <a:schemeClr val="tx1"/>
                </a:solidFill>
                <a:latin typeface="Arial" pitchFamily="34" charset="0"/>
              </a:defRPr>
            </a:lvl7pPr>
            <a:lvl8pPr marL="3458743" indent="-231217" defTabSz="929617" eaLnBrk="0" fontAlgn="base" hangingPunct="0">
              <a:spcBef>
                <a:spcPct val="30000"/>
              </a:spcBef>
              <a:spcAft>
                <a:spcPct val="0"/>
              </a:spcAft>
              <a:defRPr sz="1200">
                <a:solidFill>
                  <a:schemeClr val="tx1"/>
                </a:solidFill>
                <a:latin typeface="Arial" pitchFamily="34" charset="0"/>
              </a:defRPr>
            </a:lvl8pPr>
            <a:lvl9pPr marL="3914841" indent="-231217" defTabSz="92961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9E1FDCD-CF52-4395-8EB3-6608E8FDBE51}" type="slidenum">
              <a:rPr lang="en-US" altLang="en-US" smtClean="0">
                <a:solidFill>
                  <a:srgbClr val="000000"/>
                </a:solidFill>
                <a:latin typeface="Times New Roman" pitchFamily="18" charset="0"/>
              </a:rPr>
              <a:pPr eaLnBrk="1" hangingPunct="1">
                <a:spcBef>
                  <a:spcPct val="0"/>
                </a:spcBef>
              </a:pPr>
              <a:t>59</a:t>
            </a:fld>
            <a:endParaRPr lang="en-US" altLang="en-US">
              <a:solidFill>
                <a:srgbClr val="000000"/>
              </a:solidFill>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a:t>
            </a:r>
            <a:r>
              <a:rPr lang="en-US" dirty="0"/>
              <a:t>: The most common indications for HCT in the US in 2020 were multiple myeloma and lymphoma (NHL and HL) accounting for 58% of all HCTs.</a:t>
            </a:r>
            <a:r>
              <a:rPr lang="en-US" baseline="0" dirty="0"/>
              <a:t> Acute leukemias (AML, ALL) and MDS (combined with MPN) are the most common indications for allogeneic transplants accounting for 76% of allogeneic HCTs. MDS/MPN transplants have increased after the availability of Centers for Medicare and Medicaid Services (CMS)-approved Coverage with Evidence Development studies allowing allogeneic HCT in Medicare-insured patients for MDS (since 2010) and myelofibrosis (since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(n=206), Severe combined immunodeficiency (SCID) and other immune system disorders (n=175), </a:t>
            </a:r>
            <a:r>
              <a:rPr lang="en-US" sz="1200" b="0" i="0" dirty="0">
                <a:solidFill>
                  <a:srgbClr val="000000"/>
                </a:solidFill>
                <a:effectLst/>
                <a:latin typeface="Arial" panose="020B0604020202020204" pitchFamily="34" charset="0"/>
              </a:rPr>
              <a:t>Inherited abnormalities of platelets (n=5),</a:t>
            </a:r>
            <a:r>
              <a:rPr lang="en-US" b="0" i="0" dirty="0">
                <a:solidFill>
                  <a:srgbClr val="000000"/>
                </a:solidFill>
                <a:effectLst/>
                <a:latin typeface="Arial" panose="020B0604020202020204" pitchFamily="34" charset="0"/>
              </a:rPr>
              <a:t> Inherited disorders of metabolism (n=54), Histiocytic disorders (n=51), and Autoimmune Diseases (n=5).</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12</a:t>
            </a:fld>
            <a:endParaRPr lang="en-US"/>
          </a:p>
        </p:txBody>
      </p:sp>
    </p:spTree>
    <p:extLst>
      <p:ext uri="{BB962C8B-B14F-4D97-AF65-F5344CB8AC3E}">
        <p14:creationId xmlns:p14="http://schemas.microsoft.com/office/powerpoint/2010/main" val="415464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35</a:t>
            </a:r>
            <a:endParaRPr lang="en-US" sz="1200" dirty="0"/>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13</a:t>
            </a:fld>
            <a:endParaRPr lang="en-US"/>
          </a:p>
        </p:txBody>
      </p:sp>
    </p:spTree>
    <p:extLst>
      <p:ext uri="{BB962C8B-B14F-4D97-AF65-F5344CB8AC3E}">
        <p14:creationId xmlns:p14="http://schemas.microsoft.com/office/powerpoint/2010/main" val="316483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a:t>
            </a:r>
            <a:r>
              <a:rPr lang="en-US" b="1" baseline="0" dirty="0"/>
              <a:t> </a:t>
            </a:r>
            <a:r>
              <a:rPr lang="en-US" b="0" baseline="0" dirty="0"/>
              <a:t>Upon further stratifying the number of allogeneic transplants in the US by donor type, matched related donor (MRD) transplants represent the largest group before 2010. After then, matched unrelated donor (MUD) transplants represent the largest group</a:t>
            </a:r>
            <a:r>
              <a:rPr lang="en-US" baseline="0" dirty="0"/>
              <a:t>. </a:t>
            </a:r>
            <a:r>
              <a:rPr lang="en-US" b="0" baseline="0" dirty="0">
                <a:solidFill>
                  <a:srgbClr val="FF0000"/>
                </a:solidFill>
              </a:rPr>
              <a:t>After 2013, the number of MRD transplants has shown a downward trend in absolute numbers.</a:t>
            </a:r>
            <a:r>
              <a:rPr lang="en-US" b="0" dirty="0"/>
              <a:t> MUD transplants plateaued from 2013-2016 but began rising again after 2016.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is a steady increase in the number of haplo-identical donor (</a:t>
            </a:r>
            <a:r>
              <a:rPr lang="en-US" b="0" dirty="0" err="1"/>
              <a:t>Haplo</a:t>
            </a:r>
            <a:r>
              <a:rPr lang="en-US" b="0" dirty="0"/>
              <a:t>) transplants, while those performed using a mismatched unrelated donor (MMUD) or cord blood (CB) show a slight decline.</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27</a:t>
            </a:fld>
            <a:endParaRPr lang="en-US"/>
          </a:p>
        </p:txBody>
      </p:sp>
    </p:spTree>
    <p:extLst>
      <p:ext uri="{BB962C8B-B14F-4D97-AF65-F5344CB8AC3E}">
        <p14:creationId xmlns:p14="http://schemas.microsoft.com/office/powerpoint/2010/main" val="412315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 </a:t>
            </a:r>
            <a:r>
              <a:rPr lang="en-US" b="0" dirty="0"/>
              <a:t>This slide shows the relative proportion of allogeneic transplants performed by donor type since 2000.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28</a:t>
            </a:fld>
            <a:endParaRPr lang="en-US"/>
          </a:p>
        </p:txBody>
      </p:sp>
    </p:spTree>
    <p:extLst>
      <p:ext uri="{BB962C8B-B14F-4D97-AF65-F5344CB8AC3E}">
        <p14:creationId xmlns:p14="http://schemas.microsoft.com/office/powerpoint/2010/main" val="88777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 </a:t>
            </a:r>
            <a:r>
              <a:rPr lang="en-US" sz="1200" kern="1200" dirty="0">
                <a:solidFill>
                  <a:schemeClr val="tx1"/>
                </a:solidFill>
                <a:effectLst/>
                <a:latin typeface="+mn-lt"/>
                <a:ea typeface="+mn-ea"/>
                <a:cs typeface="+mn-cs"/>
              </a:rPr>
              <a:t>Between 2015 and 2020, among pediatric recipients, matched unrelated donors were the most common donor type used followed by matched related donor. </a:t>
            </a:r>
            <a:r>
              <a:rPr lang="en-US" sz="1200" kern="1200" dirty="0" err="1">
                <a:solidFill>
                  <a:schemeClr val="tx1"/>
                </a:solidFill>
                <a:effectLst/>
                <a:latin typeface="+mn-lt"/>
                <a:ea typeface="+mn-ea"/>
                <a:cs typeface="+mn-cs"/>
              </a:rPr>
              <a:t>Haplo</a:t>
            </a:r>
            <a:r>
              <a:rPr lang="en-US" sz="1200" kern="1200" dirty="0">
                <a:solidFill>
                  <a:schemeClr val="tx1"/>
                </a:solidFill>
                <a:effectLst/>
                <a:latin typeface="+mn-lt"/>
                <a:ea typeface="+mn-ea"/>
                <a:cs typeface="+mn-cs"/>
              </a:rPr>
              <a:t> and CB donors are equally represented with a small proportion of transplant patients receiving MMUD.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all other age groups, MUDs are the most commonly used donor type, with the use of CB and MRDs diminishing with older age</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29</a:t>
            </a:fld>
            <a:endParaRPr lang="en-US"/>
          </a:p>
        </p:txBody>
      </p:sp>
    </p:spTree>
    <p:extLst>
      <p:ext uri="{BB962C8B-B14F-4D97-AF65-F5344CB8AC3E}">
        <p14:creationId xmlns:p14="http://schemas.microsoft.com/office/powerpoint/2010/main" val="163689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21: </a:t>
            </a:r>
            <a:r>
              <a:rPr lang="en-US" b="0" dirty="0"/>
              <a:t>Diseases for which haploidentical transplant use is increasing include </a:t>
            </a:r>
            <a:r>
              <a:rPr kumimoji="0" lang="en-US" sz="1200" b="0" i="0" u="none" strike="noStrike" kern="1200" cap="none" spc="0" normalizeH="0" baseline="0" noProof="0" dirty="0">
                <a:ln>
                  <a:noFill/>
                </a:ln>
                <a:solidFill>
                  <a:srgbClr val="000000"/>
                </a:solidFill>
                <a:effectLst/>
                <a:uLnTx/>
                <a:uFillTx/>
                <a:latin typeface="Arial"/>
                <a:ea typeface="+mn-ea"/>
                <a:cs typeface="+mn-cs"/>
              </a:rPr>
              <a:t>acute myelogenous leukemia</a:t>
            </a:r>
            <a:r>
              <a:rPr lang="en-US" b="0" dirty="0"/>
              <a:t>, acute lymphoblastic leukemia, myelodysplastic syndromes/myeloproliferative neoplasms. There is a plateau in their use in non-malignant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(n=50), Severe combined immunodeficiency (SCID) and other immune system disorders (n=35), </a:t>
            </a:r>
            <a:r>
              <a:rPr lang="en-US" sz="1200" b="0" i="0" dirty="0">
                <a:solidFill>
                  <a:srgbClr val="000000"/>
                </a:solidFill>
                <a:effectLst/>
                <a:latin typeface="Arial" panose="020B0604020202020204" pitchFamily="34" charset="0"/>
              </a:rPr>
              <a:t>Inherited abnormalities of platelets (n=0), </a:t>
            </a:r>
            <a:r>
              <a:rPr lang="en-US" b="0" i="0" dirty="0">
                <a:solidFill>
                  <a:srgbClr val="000000"/>
                </a:solidFill>
                <a:effectLst/>
                <a:latin typeface="Arial" panose="020B0604020202020204" pitchFamily="34" charset="0"/>
              </a:rPr>
              <a:t>Inherited disorders of metabolism (n=3), Histiocytic disorders (n=10), Autoimmune Diseases (n=1) in 2020.</a:t>
            </a:r>
          </a:p>
          <a:p>
            <a:endParaRPr lang="en-US" dirty="0"/>
          </a:p>
        </p:txBody>
      </p:sp>
      <p:sp>
        <p:nvSpPr>
          <p:cNvPr id="4" name="Slide Number Placeholder 3"/>
          <p:cNvSpPr>
            <a:spLocks noGrp="1"/>
          </p:cNvSpPr>
          <p:nvPr>
            <p:ph type="sldNum" sz="quarter" idx="5"/>
          </p:nvPr>
        </p:nvSpPr>
        <p:spPr/>
        <p:txBody>
          <a:bodyPr/>
          <a:lstStyle/>
          <a:p>
            <a:fld id="{72C5D594-5E7C-46B0-946A-0E8277B8D201}" type="slidenum">
              <a:rPr lang="en-US" smtClean="0"/>
              <a:t>30</a:t>
            </a:fld>
            <a:endParaRPr lang="en-US"/>
          </a:p>
        </p:txBody>
      </p:sp>
    </p:spTree>
    <p:extLst>
      <p:ext uri="{BB962C8B-B14F-4D97-AF65-F5344CB8AC3E}">
        <p14:creationId xmlns:p14="http://schemas.microsoft.com/office/powerpoint/2010/main" val="114483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imputation</a:t>
            </a:r>
          </a:p>
          <a:p>
            <a:r>
              <a:rPr lang="en-US" dirty="0"/>
              <a:t>6.3, model 6.2</a:t>
            </a:r>
          </a:p>
          <a:p>
            <a:r>
              <a:rPr lang="en-US" dirty="0"/>
              <a:t>Updated from 4/8/22 analysis. </a:t>
            </a:r>
          </a:p>
        </p:txBody>
      </p:sp>
      <p:sp>
        <p:nvSpPr>
          <p:cNvPr id="4" name="Slide Number Placeholder 3"/>
          <p:cNvSpPr>
            <a:spLocks noGrp="1"/>
          </p:cNvSpPr>
          <p:nvPr>
            <p:ph type="sldNum" sz="quarter" idx="5"/>
          </p:nvPr>
        </p:nvSpPr>
        <p:spPr/>
        <p:txBody>
          <a:bodyPr/>
          <a:lstStyle/>
          <a:p>
            <a:fld id="{73250911-3BCE-8146-9F32-4BF8D7BB33C8}" type="slidenum">
              <a:rPr lang="en-US" smtClean="0"/>
              <a:t>34</a:t>
            </a:fld>
            <a:endParaRPr lang="en-US"/>
          </a:p>
        </p:txBody>
      </p:sp>
    </p:spTree>
    <p:extLst>
      <p:ext uri="{BB962C8B-B14F-4D97-AF65-F5344CB8AC3E}">
        <p14:creationId xmlns:p14="http://schemas.microsoft.com/office/powerpoint/2010/main" val="184374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7500" lnSpcReduction="20000"/>
          </a:bodyPr>
          <a:lstStyle/>
          <a:p>
            <a:pPr marL="342900" lvl="0" indent="-342900" algn="just">
              <a:lnSpc>
                <a:spcPct val="150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data are shown in this co-mutation plot per study arm. The overall distribution of somatic gene mutations was similar in the donor and no donor arm, with TP53 being the most frequent mutation present in 28% of patients. Mutations in ASXL1, SRSF2, and DNMT3A were other commonly mutated genes.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Patients with mutated TP53 had relatively infrequent co-occurring mutations, whereas patients with splicing factor mutations often also had other genetic alterations.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As shown in the most right column, the frequency of gene mutations in the 1102 study was comparable to those from a retrospective registry based MDS transplantation cohort, matched for age, IPSS risk group, and de novo MDS status, with again TP53 being the most commonly mutated gene.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2811B2F-B7A4-4416-8D41-02EBE22E8F09}" type="slidenum">
              <a:rPr lang="en-US" smtClean="0"/>
              <a:pPr/>
              <a:t>36</a:t>
            </a:fld>
            <a:endParaRPr lang="en-US"/>
          </a:p>
        </p:txBody>
      </p:sp>
    </p:spTree>
    <p:extLst>
      <p:ext uri="{BB962C8B-B14F-4D97-AF65-F5344CB8AC3E}">
        <p14:creationId xmlns:p14="http://schemas.microsoft.com/office/powerpoint/2010/main" val="250177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09A5CE-9FF1-4E16-856A-20CB357EAA83}"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37242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9A5CE-9FF1-4E16-856A-20CB357EAA83}"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289878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9A5CE-9FF1-4E16-856A-20CB357EAA83}"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23554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458791" y="1261872"/>
            <a:ext cx="8228009" cy="4846320"/>
          </a:xfrm>
        </p:spPr>
        <p:txBody>
          <a:bodyPr/>
          <a:lstStyle>
            <a:lvl1pPr marL="0" indent="0">
              <a:spcBef>
                <a:spcPts val="450"/>
              </a:spcBef>
              <a:defRPr>
                <a:solidFill>
                  <a:srgbClr val="1C3B61"/>
                </a:solidFill>
              </a:defRPr>
            </a:lvl1pPr>
            <a:lvl2pPr marL="434568" indent="-89152">
              <a:spcBef>
                <a:spcPts val="450"/>
              </a:spcBef>
              <a:spcAft>
                <a:spcPts val="675"/>
              </a:spcAft>
              <a:buFont typeface="Arial"/>
              <a:buChar char="•"/>
              <a:defRPr sz="1350" baseline="0">
                <a:solidFill>
                  <a:srgbClr val="1C3B61"/>
                </a:solidFill>
              </a:defRPr>
            </a:lvl2pPr>
            <a:lvl3pPr marL="514337" indent="-83342">
              <a:spcBef>
                <a:spcPts val="225"/>
              </a:spcBef>
              <a:buFont typeface="Lucida Grande"/>
              <a:buChar char="-"/>
              <a:defRPr sz="105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a:extLst>
              <a:ext uri="{FF2B5EF4-FFF2-40B4-BE49-F238E27FC236}">
                <a16:creationId xmlns:a16="http://schemas.microsoft.com/office/drawing/2014/main" id="{AEF44887-CC9E-4575-AEE1-08703A15A878}"/>
              </a:ext>
            </a:extLst>
          </p:cNvPr>
          <p:cNvSpPr>
            <a:spLocks noGrp="1" noChangeArrowheads="1"/>
          </p:cNvSpPr>
          <p:nvPr>
            <p:ph type="ftr" sz="quarter" idx="13"/>
          </p:nvPr>
        </p:nvSpPr>
        <p:spPr>
          <a:xfrm>
            <a:off x="5894785" y="6492875"/>
            <a:ext cx="2557463" cy="228600"/>
          </a:xfrm>
        </p:spPr>
        <p:txBody>
          <a:bodyPr/>
          <a:lstStyle>
            <a:lvl1pPr>
              <a:defRPr/>
            </a:lvl1pPr>
          </a:lstStyle>
          <a:p>
            <a:pPr>
              <a:defRPr/>
            </a:pPr>
            <a:r>
              <a:rPr lang="en-US" altLang="en-US"/>
              <a:t>© Fred Hutchinson Cancer Research Center </a:t>
            </a:r>
          </a:p>
        </p:txBody>
      </p:sp>
      <p:sp>
        <p:nvSpPr>
          <p:cNvPr id="5" name="Rectangle 12">
            <a:extLst>
              <a:ext uri="{FF2B5EF4-FFF2-40B4-BE49-F238E27FC236}">
                <a16:creationId xmlns:a16="http://schemas.microsoft.com/office/drawing/2014/main" id="{85A49CF8-16E2-4D4F-AB4E-FF0744DA80CE}"/>
              </a:ext>
            </a:extLst>
          </p:cNvPr>
          <p:cNvSpPr>
            <a:spLocks noGrp="1" noChangeArrowheads="1"/>
          </p:cNvSpPr>
          <p:nvPr>
            <p:ph type="sldNum" sz="quarter" idx="14"/>
          </p:nvPr>
        </p:nvSpPr>
        <p:spPr/>
        <p:txBody>
          <a:bodyPr/>
          <a:lstStyle>
            <a:lvl1pPr>
              <a:defRPr/>
            </a:lvl1pPr>
          </a:lstStyle>
          <a:p>
            <a:pPr>
              <a:defRPr/>
            </a:pPr>
            <a:fld id="{1F8AE81C-3A20-4BF7-8B73-1A49C43A70EE}" type="slidenum">
              <a:rPr lang="en-US" altLang="en-US"/>
              <a:pPr>
                <a:defRPr/>
              </a:pPr>
              <a:t>‹#›</a:t>
            </a:fld>
            <a:endParaRPr lang="en-US" altLang="en-US"/>
          </a:p>
        </p:txBody>
      </p:sp>
    </p:spTree>
    <p:extLst>
      <p:ext uri="{BB962C8B-B14F-4D97-AF65-F5344CB8AC3E}">
        <p14:creationId xmlns:p14="http://schemas.microsoft.com/office/powerpoint/2010/main" val="410706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9A5CE-9FF1-4E16-856A-20CB357EAA83}"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416875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9A5CE-9FF1-4E16-856A-20CB357EAA83}"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26556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09A5CE-9FF1-4E16-856A-20CB357EAA83}"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17958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09A5CE-9FF1-4E16-856A-20CB357EAA83}"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01575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09A5CE-9FF1-4E16-856A-20CB357EAA83}"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943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9A5CE-9FF1-4E16-856A-20CB357EAA83}"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55112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9A5CE-9FF1-4E16-856A-20CB357EAA83}"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11680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09A5CE-9FF1-4E16-856A-20CB357EAA83}"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28ABB-21B5-45DC-8A5B-972D38D4C920}" type="slidenum">
              <a:rPr lang="en-US" smtClean="0"/>
              <a:t>‹#›</a:t>
            </a:fld>
            <a:endParaRPr lang="en-US"/>
          </a:p>
        </p:txBody>
      </p:sp>
    </p:spTree>
    <p:extLst>
      <p:ext uri="{BB962C8B-B14F-4D97-AF65-F5344CB8AC3E}">
        <p14:creationId xmlns:p14="http://schemas.microsoft.com/office/powerpoint/2010/main" val="312209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9A5CE-9FF1-4E16-856A-20CB357EAA83}" type="datetimeFigureOut">
              <a:rPr lang="en-US" smtClean="0"/>
              <a:t>7/19/2023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28ABB-21B5-45DC-8A5B-972D38D4C920}" type="slidenum">
              <a:rPr lang="en-US" smtClean="0"/>
              <a:t>‹#›</a:t>
            </a:fld>
            <a:endParaRPr lang="en-US"/>
          </a:p>
        </p:txBody>
      </p:sp>
    </p:spTree>
    <p:extLst>
      <p:ext uri="{BB962C8B-B14F-4D97-AF65-F5344CB8AC3E}">
        <p14:creationId xmlns:p14="http://schemas.microsoft.com/office/powerpoint/2010/main" val="2235300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hctci.org/Home/Calculator"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6.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381000"/>
            <a:ext cx="8001000" cy="2003425"/>
          </a:xfrm>
        </p:spPr>
        <p:txBody>
          <a:bodyPr>
            <a:normAutofit/>
          </a:bodyPr>
          <a:lstStyle/>
          <a:p>
            <a:pPr eaLnBrk="1" hangingPunct="1"/>
            <a:r>
              <a:rPr lang="en-US" altLang="en-US" dirty="0"/>
              <a:t>Allogeneic HCT in MDS: How to cure more patients</a:t>
            </a: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3757613"/>
            <a:ext cx="36068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uwmc"/>
          <p:cNvPicPr>
            <a:picLocks noChangeAspect="1" noChangeArrowheads="1"/>
          </p:cNvPicPr>
          <p:nvPr/>
        </p:nvPicPr>
        <p:blipFill>
          <a:blip r:embed="rId3">
            <a:extLst>
              <a:ext uri="{28A0092B-C50C-407E-A947-70E740481C1C}">
                <a14:useLocalDpi xmlns:a14="http://schemas.microsoft.com/office/drawing/2010/main" val="0"/>
              </a:ext>
            </a:extLst>
          </a:blip>
          <a:srcRect l="8511"/>
          <a:stretch>
            <a:fillRect/>
          </a:stretch>
        </p:blipFill>
        <p:spPr bwMode="auto">
          <a:xfrm>
            <a:off x="5029200" y="3757613"/>
            <a:ext cx="3763963" cy="267017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A0CC474-298B-4904-A500-3F614E84F0CD}"/>
              </a:ext>
            </a:extLst>
          </p:cNvPr>
          <p:cNvSpPr txBox="1">
            <a:spLocks noChangeArrowheads="1"/>
          </p:cNvSpPr>
          <p:nvPr/>
        </p:nvSpPr>
        <p:spPr>
          <a:xfrm>
            <a:off x="1371600" y="25146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000" dirty="0"/>
              <a:t>Bart Scott, MD</a:t>
            </a:r>
          </a:p>
          <a:p>
            <a:r>
              <a:rPr lang="en-US" altLang="en-US" sz="2000" dirty="0"/>
              <a:t>Member, FHCRC</a:t>
            </a:r>
          </a:p>
          <a:p>
            <a:r>
              <a:rPr lang="en-US" altLang="en-US" sz="2000"/>
              <a:t>Professor</a:t>
            </a:r>
            <a:r>
              <a:rPr lang="en-US" altLang="en-US" sz="2000" dirty="0"/>
              <a:t>, UWMC</a:t>
            </a:r>
          </a:p>
        </p:txBody>
      </p:sp>
    </p:spTree>
    <p:extLst>
      <p:ext uri="{BB962C8B-B14F-4D97-AF65-F5344CB8AC3E}">
        <p14:creationId xmlns:p14="http://schemas.microsoft.com/office/powerpoint/2010/main" val="250866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1496-B996-4C16-BCD7-12220647AEAB}"/>
              </a:ext>
            </a:extLst>
          </p:cNvPr>
          <p:cNvSpPr>
            <a:spLocks noGrp="1"/>
          </p:cNvSpPr>
          <p:nvPr>
            <p:ph type="title"/>
          </p:nvPr>
        </p:nvSpPr>
        <p:spPr/>
        <p:txBody>
          <a:bodyPr/>
          <a:lstStyle/>
          <a:p>
            <a:r>
              <a:rPr lang="en-US" dirty="0"/>
              <a:t>BMT CTN 1102</a:t>
            </a:r>
          </a:p>
        </p:txBody>
      </p:sp>
      <p:pic>
        <p:nvPicPr>
          <p:cNvPr id="9" name="Content Placeholder 8">
            <a:extLst>
              <a:ext uri="{FF2B5EF4-FFF2-40B4-BE49-F238E27FC236}">
                <a16:creationId xmlns:a16="http://schemas.microsoft.com/office/drawing/2014/main" id="{4B39D84C-D26B-4D99-8891-D830312E3D37}"/>
              </a:ext>
            </a:extLst>
          </p:cNvPr>
          <p:cNvPicPr>
            <a:picLocks noGrp="1"/>
          </p:cNvPicPr>
          <p:nvPr>
            <p:ph idx="1"/>
          </p:nvPr>
        </p:nvPicPr>
        <p:blipFill>
          <a:blip r:embed="rId2"/>
          <a:stretch>
            <a:fillRect/>
          </a:stretch>
        </p:blipFill>
        <p:spPr>
          <a:xfrm>
            <a:off x="187287" y="1477970"/>
            <a:ext cx="8382000" cy="4869838"/>
          </a:xfrm>
          <a:prstGeom prst="rect">
            <a:avLst/>
          </a:prstGeom>
        </p:spPr>
      </p:pic>
      <p:sp>
        <p:nvSpPr>
          <p:cNvPr id="11" name="Rectangle 10">
            <a:extLst>
              <a:ext uri="{FF2B5EF4-FFF2-40B4-BE49-F238E27FC236}">
                <a16:creationId xmlns:a16="http://schemas.microsoft.com/office/drawing/2014/main" id="{50D0B995-EA07-420D-B63D-22C7DC712706}"/>
              </a:ext>
            </a:extLst>
          </p:cNvPr>
          <p:cNvSpPr/>
          <p:nvPr/>
        </p:nvSpPr>
        <p:spPr>
          <a:xfrm>
            <a:off x="5788891" y="2667000"/>
            <a:ext cx="2593109" cy="646331"/>
          </a:xfrm>
          <a:prstGeom prst="rect">
            <a:avLst/>
          </a:prstGeom>
        </p:spPr>
        <p:txBody>
          <a:bodyPr wrap="square">
            <a:spAutoFit/>
          </a:bodyPr>
          <a:lstStyle/>
          <a:p>
            <a:r>
              <a:rPr lang="en-US" u="sng" dirty="0">
                <a:ea typeface="Times New Roman" panose="02020603050405020304" pitchFamily="18" charset="0"/>
              </a:rPr>
              <a:t>Absolute Improvement </a:t>
            </a:r>
          </a:p>
          <a:p>
            <a:r>
              <a:rPr lang="en-US" dirty="0">
                <a:ea typeface="Times New Roman" panose="02020603050405020304" pitchFamily="18" charset="0"/>
              </a:rPr>
              <a:t>21.3%</a:t>
            </a:r>
            <a:r>
              <a:rPr lang="en-US" dirty="0">
                <a:solidFill>
                  <a:srgbClr val="000000"/>
                </a:solidFill>
                <a:ea typeface="Times New Roman" panose="02020603050405020304" pitchFamily="18" charset="0"/>
              </a:rPr>
              <a:t>, </a:t>
            </a:r>
            <a:r>
              <a:rPr lang="en-US" dirty="0">
                <a:ea typeface="Times New Roman" panose="02020603050405020304" pitchFamily="18" charset="0"/>
              </a:rPr>
              <a:t>p=0.0001</a:t>
            </a:r>
            <a:endParaRPr lang="en-US" dirty="0"/>
          </a:p>
        </p:txBody>
      </p:sp>
      <p:sp>
        <p:nvSpPr>
          <p:cNvPr id="14" name="Footer Placeholder 2">
            <a:extLst>
              <a:ext uri="{FF2B5EF4-FFF2-40B4-BE49-F238E27FC236}">
                <a16:creationId xmlns:a16="http://schemas.microsoft.com/office/drawing/2014/main" id="{93150F5C-1593-41DD-BCBC-3232FE1B4A73}"/>
              </a:ext>
            </a:extLst>
          </p:cNvPr>
          <p:cNvSpPr>
            <a:spLocks noGrp="1"/>
          </p:cNvSpPr>
          <p:nvPr>
            <p:ph type="ftr" sz="quarter" idx="11"/>
          </p:nvPr>
        </p:nvSpPr>
        <p:spPr>
          <a:xfrm>
            <a:off x="5562600" y="1366615"/>
            <a:ext cx="2971800" cy="1143000"/>
          </a:xfrm>
        </p:spPr>
        <p:txBody>
          <a:bodyPr/>
          <a:lstStyle/>
          <a:p>
            <a:r>
              <a:rPr lang="en-US" sz="1800" u="sng" dirty="0"/>
              <a:t>Sensitivity Analysis</a:t>
            </a:r>
            <a:r>
              <a:rPr lang="en-US" sz="1800" dirty="0"/>
              <a:t>:  Adjusted OS: 48.0% vs. 28.1%, p=0.0004 excluded w/drawl or death within 90 day search period</a:t>
            </a:r>
          </a:p>
        </p:txBody>
      </p:sp>
      <p:sp>
        <p:nvSpPr>
          <p:cNvPr id="15" name="TextBox 14">
            <a:extLst>
              <a:ext uri="{FF2B5EF4-FFF2-40B4-BE49-F238E27FC236}">
                <a16:creationId xmlns:a16="http://schemas.microsoft.com/office/drawing/2014/main" id="{403193A1-836C-4DEC-B3A9-C979C37E5D9A}"/>
              </a:ext>
            </a:extLst>
          </p:cNvPr>
          <p:cNvSpPr txBox="1"/>
          <p:nvPr/>
        </p:nvSpPr>
        <p:spPr>
          <a:xfrm>
            <a:off x="5181600" y="6444862"/>
            <a:ext cx="367119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Nakamura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 </a:t>
            </a:r>
            <a:r>
              <a:rPr lang="en-US" sz="1200" dirty="0">
                <a:latin typeface="Arial" panose="020B0604020202020204" pitchFamily="34" charset="0"/>
                <a:cs typeface="Arial" panose="020B0604020202020204" pitchFamily="34" charset="0"/>
              </a:rPr>
              <a:t>2021;39:3328-3339 </a:t>
            </a:r>
          </a:p>
        </p:txBody>
      </p:sp>
    </p:spTree>
    <p:extLst>
      <p:ext uri="{BB962C8B-B14F-4D97-AF65-F5344CB8AC3E}">
        <p14:creationId xmlns:p14="http://schemas.microsoft.com/office/powerpoint/2010/main" val="19898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B032-2CB2-8CBE-0BD4-18C635971E7D}"/>
              </a:ext>
            </a:extLst>
          </p:cNvPr>
          <p:cNvSpPr>
            <a:spLocks noGrp="1"/>
          </p:cNvSpPr>
          <p:nvPr>
            <p:ph type="title"/>
          </p:nvPr>
        </p:nvSpPr>
        <p:spPr/>
        <p:txBody>
          <a:bodyPr/>
          <a:lstStyle/>
          <a:p>
            <a:r>
              <a:rPr lang="en-US" dirty="0"/>
              <a:t>BMT CTN 1102</a:t>
            </a:r>
          </a:p>
        </p:txBody>
      </p:sp>
      <p:pic>
        <p:nvPicPr>
          <p:cNvPr id="7" name="Content Placeholder 6">
            <a:extLst>
              <a:ext uri="{FF2B5EF4-FFF2-40B4-BE49-F238E27FC236}">
                <a16:creationId xmlns:a16="http://schemas.microsoft.com/office/drawing/2014/main" id="{8F3571F8-DAF6-FC73-FF9C-303E7F2FFD5D}"/>
              </a:ext>
            </a:extLst>
          </p:cNvPr>
          <p:cNvPicPr>
            <a:picLocks noGrp="1" noChangeAspect="1"/>
          </p:cNvPicPr>
          <p:nvPr>
            <p:ph idx="1"/>
          </p:nvPr>
        </p:nvPicPr>
        <p:blipFill rotWithShape="1">
          <a:blip r:embed="rId2"/>
          <a:srcRect l="2400" t="53876" r="2400" b="666"/>
          <a:stretch/>
        </p:blipFill>
        <p:spPr>
          <a:xfrm>
            <a:off x="838200" y="1664170"/>
            <a:ext cx="6547555" cy="4419600"/>
          </a:xfrm>
          <a:prstGeom prst="rect">
            <a:avLst/>
          </a:prstGeom>
        </p:spPr>
      </p:pic>
      <p:sp>
        <p:nvSpPr>
          <p:cNvPr id="8" name="TextBox 7">
            <a:extLst>
              <a:ext uri="{FF2B5EF4-FFF2-40B4-BE49-F238E27FC236}">
                <a16:creationId xmlns:a16="http://schemas.microsoft.com/office/drawing/2014/main" id="{B2C16ECE-1585-3180-EC5C-7A19E2246AD9}"/>
              </a:ext>
            </a:extLst>
          </p:cNvPr>
          <p:cNvSpPr txBox="1"/>
          <p:nvPr/>
        </p:nvSpPr>
        <p:spPr>
          <a:xfrm>
            <a:off x="5181600" y="6444862"/>
            <a:ext cx="367119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Nakamura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 </a:t>
            </a:r>
            <a:r>
              <a:rPr lang="en-US" sz="1200" dirty="0">
                <a:latin typeface="Arial" panose="020B0604020202020204" pitchFamily="34" charset="0"/>
                <a:cs typeface="Arial" panose="020B0604020202020204" pitchFamily="34" charset="0"/>
              </a:rPr>
              <a:t>2021;39:3328-3339 </a:t>
            </a:r>
          </a:p>
        </p:txBody>
      </p:sp>
    </p:spTree>
    <p:extLst>
      <p:ext uri="{BB962C8B-B14F-4D97-AF65-F5344CB8AC3E}">
        <p14:creationId xmlns:p14="http://schemas.microsoft.com/office/powerpoint/2010/main" val="3621980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9FC0995-C53E-4522-AA42-182B5F221427}"/>
              </a:ext>
            </a:extLst>
          </p:cNvPr>
          <p:cNvSpPr>
            <a:spLocks noGrp="1"/>
          </p:cNvSpPr>
          <p:nvPr>
            <p:ph type="title"/>
          </p:nvPr>
        </p:nvSpPr>
        <p:spPr/>
        <p:txBody>
          <a:bodyPr/>
          <a:lstStyle/>
          <a:p>
            <a:r>
              <a:rPr lang="en-US" sz="2100"/>
              <a:t>Number of HCTs by Indications in the US, 2020</a:t>
            </a:r>
            <a:endParaRPr lang="en-US" sz="2100" dirty="0"/>
          </a:p>
        </p:txBody>
      </p:sp>
      <p:pic>
        <p:nvPicPr>
          <p:cNvPr id="3" name="Picture 2">
            <a:extLst>
              <a:ext uri="{FF2B5EF4-FFF2-40B4-BE49-F238E27FC236}">
                <a16:creationId xmlns:a16="http://schemas.microsoft.com/office/drawing/2014/main" id="{E8911FBA-A768-49A5-A52F-9B8080F0A56E}"/>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119244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475D389-DD55-4193-972F-B9C687023BCA}"/>
              </a:ext>
            </a:extLst>
          </p:cNvPr>
          <p:cNvSpPr>
            <a:spLocks noGrp="1"/>
          </p:cNvSpPr>
          <p:nvPr>
            <p:ph type="title"/>
          </p:nvPr>
        </p:nvSpPr>
        <p:spPr/>
        <p:txBody>
          <a:bodyPr/>
          <a:lstStyle/>
          <a:p>
            <a:r>
              <a:rPr lang="en-US" sz="2100" spc="-68"/>
              <a:t>Number of Allogeneic HCTs in the US by Selected Disease</a:t>
            </a:r>
            <a:endParaRPr lang="en-US" sz="2100" spc="-68" dirty="0"/>
          </a:p>
        </p:txBody>
      </p:sp>
      <p:pic>
        <p:nvPicPr>
          <p:cNvPr id="3" name="Picture 2">
            <a:extLst>
              <a:ext uri="{FF2B5EF4-FFF2-40B4-BE49-F238E27FC236}">
                <a16:creationId xmlns:a16="http://schemas.microsoft.com/office/drawing/2014/main" id="{60059D4C-0840-48AC-ABA0-CA56DE975206}"/>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548035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solidFill>
                  <a:srgbClr val="FF0000"/>
                </a:solidFill>
              </a:rPr>
              <a:t>Just say no!</a:t>
            </a:r>
          </a:p>
          <a:p>
            <a:pPr marL="628650" lvl="1" indent="-228600"/>
            <a:r>
              <a:rPr lang="en-US" altLang="en-US" sz="2400" dirty="0"/>
              <a:t>Age</a:t>
            </a:r>
          </a:p>
          <a:p>
            <a:pPr marL="628650" lvl="1" indent="-228600"/>
            <a:r>
              <a:rPr lang="en-US" altLang="en-US" sz="2400" dirty="0"/>
              <a:t>Comorbidities</a:t>
            </a:r>
          </a:p>
          <a:p>
            <a:pPr marL="628650" lvl="1" indent="-228600"/>
            <a:r>
              <a:rPr lang="en-US" altLang="en-US" sz="2400" dirty="0"/>
              <a:t>No donor</a:t>
            </a:r>
          </a:p>
          <a:p>
            <a:pPr marL="628650" lvl="1" indent="-228600"/>
            <a:r>
              <a:rPr lang="en-US" altLang="en-US" sz="2400" dirty="0"/>
              <a:t>Bad Disease</a:t>
            </a:r>
          </a:p>
          <a:p>
            <a:pPr marL="628650" lvl="1" indent="-228600"/>
            <a:r>
              <a:rPr lang="en-US" altLang="en-US" sz="2400" dirty="0"/>
              <a:t>Socioeconomic Issues</a:t>
            </a:r>
          </a:p>
          <a:p>
            <a:pPr marL="228600" indent="-228600" eaLnBrk="1" hangingPunct="1"/>
            <a:endParaRPr lang="en-US" altLang="en-US" sz="2800" dirty="0"/>
          </a:p>
          <a:p>
            <a:pPr marL="0" indent="0" eaLnBrk="1" hangingPunct="1">
              <a:buNone/>
            </a:pPr>
            <a:endParaRPr lang="en-US" altLang="en-US" sz="2800" dirty="0"/>
          </a:p>
        </p:txBody>
      </p:sp>
    </p:spTree>
    <p:extLst>
      <p:ext uri="{BB962C8B-B14F-4D97-AF65-F5344CB8AC3E}">
        <p14:creationId xmlns:p14="http://schemas.microsoft.com/office/powerpoint/2010/main" val="3636128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24D2-E1DF-4FBD-93FB-8B93368454AE}"/>
              </a:ext>
            </a:extLst>
          </p:cNvPr>
          <p:cNvSpPr>
            <a:spLocks noGrp="1"/>
          </p:cNvSpPr>
          <p:nvPr>
            <p:ph type="title"/>
          </p:nvPr>
        </p:nvSpPr>
        <p:spPr>
          <a:xfrm>
            <a:off x="457200" y="152400"/>
            <a:ext cx="8229600" cy="1143000"/>
          </a:xfrm>
        </p:spPr>
        <p:txBody>
          <a:bodyPr>
            <a:normAutofit fontScale="90000"/>
          </a:bodyPr>
          <a:lstStyle/>
          <a:p>
            <a:r>
              <a:rPr lang="en-US" dirty="0"/>
              <a:t>Connect Registry: Reasons not Considered for HCT</a:t>
            </a:r>
          </a:p>
        </p:txBody>
      </p:sp>
      <p:pic>
        <p:nvPicPr>
          <p:cNvPr id="4" name="Content Placeholder 3">
            <a:extLst>
              <a:ext uri="{FF2B5EF4-FFF2-40B4-BE49-F238E27FC236}">
                <a16:creationId xmlns:a16="http://schemas.microsoft.com/office/drawing/2014/main" id="{5B51487C-0A32-4512-B690-077B003D9647}"/>
              </a:ext>
            </a:extLst>
          </p:cNvPr>
          <p:cNvPicPr>
            <a:picLocks noGrp="1" noChangeAspect="1"/>
          </p:cNvPicPr>
          <p:nvPr>
            <p:ph idx="1"/>
          </p:nvPr>
        </p:nvPicPr>
        <p:blipFill rotWithShape="1">
          <a:blip r:embed="rId2"/>
          <a:srcRect l="1120" t="1592" r="1154" b="4429"/>
          <a:stretch/>
        </p:blipFill>
        <p:spPr>
          <a:xfrm>
            <a:off x="914399" y="1295399"/>
            <a:ext cx="7239001" cy="4495801"/>
          </a:xfrm>
          <a:prstGeom prst="rect">
            <a:avLst/>
          </a:prstGeom>
        </p:spPr>
      </p:pic>
      <p:sp>
        <p:nvSpPr>
          <p:cNvPr id="5" name="TextBox 4">
            <a:extLst>
              <a:ext uri="{FF2B5EF4-FFF2-40B4-BE49-F238E27FC236}">
                <a16:creationId xmlns:a16="http://schemas.microsoft.com/office/drawing/2014/main" id="{6B9FD46E-3672-4DCE-95AE-42FE5BF2FD1D}"/>
              </a:ext>
            </a:extLst>
          </p:cNvPr>
          <p:cNvSpPr txBox="1"/>
          <p:nvPr/>
        </p:nvSpPr>
        <p:spPr>
          <a:xfrm>
            <a:off x="5943600" y="6324600"/>
            <a:ext cx="3330456" cy="369332"/>
          </a:xfrm>
          <a:prstGeom prst="rect">
            <a:avLst/>
          </a:prstGeom>
          <a:noFill/>
        </p:spPr>
        <p:txBody>
          <a:bodyPr wrap="square" rtlCol="0">
            <a:spAutoFit/>
          </a:bodyPr>
          <a:lstStyle/>
          <a:p>
            <a:r>
              <a:rPr lang="en-US" dirty="0"/>
              <a:t>Tomlinson et al. TCT 2019</a:t>
            </a:r>
          </a:p>
        </p:txBody>
      </p:sp>
      <p:graphicFrame>
        <p:nvGraphicFramePr>
          <p:cNvPr id="6" name="Table 5">
            <a:extLst>
              <a:ext uri="{FF2B5EF4-FFF2-40B4-BE49-F238E27FC236}">
                <a16:creationId xmlns:a16="http://schemas.microsoft.com/office/drawing/2014/main" id="{88DEE944-671E-4AE9-B3D9-38146A131E89}"/>
              </a:ext>
            </a:extLst>
          </p:cNvPr>
          <p:cNvGraphicFramePr>
            <a:graphicFrameLocks noGrp="1"/>
          </p:cNvGraphicFramePr>
          <p:nvPr>
            <p:extLst>
              <p:ext uri="{D42A27DB-BD31-4B8C-83A1-F6EECF244321}">
                <p14:modId xmlns:p14="http://schemas.microsoft.com/office/powerpoint/2010/main" val="2624180399"/>
              </p:ext>
            </p:extLst>
          </p:nvPr>
        </p:nvGraphicFramePr>
        <p:xfrm>
          <a:off x="170936" y="5247384"/>
          <a:ext cx="3258064" cy="1153416"/>
        </p:xfrm>
        <a:graphic>
          <a:graphicData uri="http://schemas.openxmlformats.org/drawingml/2006/table">
            <a:tbl>
              <a:tblPr firstRow="1" firstCol="1" bandRow="1">
                <a:tableStyleId>{5C22544A-7EE6-4342-B048-85BDC9FD1C3A}</a:tableStyleId>
              </a:tblPr>
              <a:tblGrid>
                <a:gridCol w="1629032">
                  <a:extLst>
                    <a:ext uri="{9D8B030D-6E8A-4147-A177-3AD203B41FA5}">
                      <a16:colId xmlns:a16="http://schemas.microsoft.com/office/drawing/2014/main" val="4003389832"/>
                    </a:ext>
                  </a:extLst>
                </a:gridCol>
                <a:gridCol w="1629032">
                  <a:extLst>
                    <a:ext uri="{9D8B030D-6E8A-4147-A177-3AD203B41FA5}">
                      <a16:colId xmlns:a16="http://schemas.microsoft.com/office/drawing/2014/main" val="2604253559"/>
                    </a:ext>
                  </a:extLst>
                </a:gridCol>
              </a:tblGrid>
              <a:tr h="285750">
                <a:tc>
                  <a:txBody>
                    <a:bodyPr/>
                    <a:lstStyle/>
                    <a:p>
                      <a:pPr marL="0" marR="0">
                        <a:lnSpc>
                          <a:spcPct val="200000"/>
                        </a:lnSpc>
                        <a:spcBef>
                          <a:spcPts val="0"/>
                        </a:spcBef>
                        <a:spcAft>
                          <a:spcPts val="0"/>
                        </a:spcAft>
                      </a:pPr>
                      <a:r>
                        <a:rPr lang="en-US" sz="1100">
                          <a:effectLst/>
                        </a:rPr>
                        <a:t>Diagnosis, 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1018676"/>
                  </a:ext>
                </a:extLst>
              </a:tr>
              <a:tr h="285750">
                <a:tc>
                  <a:txBody>
                    <a:bodyPr/>
                    <a:lstStyle/>
                    <a:p>
                      <a:pPr marL="99060" marR="0">
                        <a:lnSpc>
                          <a:spcPct val="200000"/>
                        </a:lnSpc>
                        <a:spcBef>
                          <a:spcPts val="0"/>
                        </a:spcBef>
                        <a:spcAft>
                          <a:spcPts val="0"/>
                        </a:spcAft>
                      </a:pPr>
                      <a:r>
                        <a:rPr lang="en-US" sz="1100">
                          <a:effectLst/>
                        </a:rPr>
                        <a:t>HR-MDS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a:effectLst/>
                        </a:rPr>
                        <a:t>341 (43.8)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1317938"/>
                  </a:ext>
                </a:extLst>
              </a:tr>
              <a:tr h="285750">
                <a:tc>
                  <a:txBody>
                    <a:bodyPr/>
                    <a:lstStyle/>
                    <a:p>
                      <a:pPr marL="99060" marR="0">
                        <a:lnSpc>
                          <a:spcPct val="200000"/>
                        </a:lnSpc>
                        <a:spcBef>
                          <a:spcPts val="0"/>
                        </a:spcBef>
                        <a:spcAft>
                          <a:spcPts val="0"/>
                        </a:spcAft>
                      </a:pPr>
                      <a:r>
                        <a:rPr lang="en-US" sz="1100">
                          <a:effectLst/>
                        </a:rPr>
                        <a:t>IR-AML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a:effectLst/>
                        </a:rPr>
                        <a:t>252 (32.4)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5145931"/>
                  </a:ext>
                </a:extLst>
              </a:tr>
              <a:tr h="285750">
                <a:tc>
                  <a:txBody>
                    <a:bodyPr/>
                    <a:lstStyle/>
                    <a:p>
                      <a:pPr marL="99060" marR="0">
                        <a:lnSpc>
                          <a:spcPct val="200000"/>
                        </a:lnSpc>
                        <a:spcBef>
                          <a:spcPts val="0"/>
                        </a:spcBef>
                        <a:spcAft>
                          <a:spcPts val="0"/>
                        </a:spcAft>
                      </a:pPr>
                      <a:r>
                        <a:rPr lang="en-US" sz="1100">
                          <a:effectLst/>
                        </a:rPr>
                        <a:t>AR-AML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dirty="0">
                          <a:effectLst/>
                        </a:rPr>
                        <a:t>185 (23.8)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501092"/>
                  </a:ext>
                </a:extLst>
              </a:tr>
            </a:tbl>
          </a:graphicData>
        </a:graphic>
      </p:graphicFrame>
      <p:graphicFrame>
        <p:nvGraphicFramePr>
          <p:cNvPr id="8" name="Table 7">
            <a:extLst>
              <a:ext uri="{FF2B5EF4-FFF2-40B4-BE49-F238E27FC236}">
                <a16:creationId xmlns:a16="http://schemas.microsoft.com/office/drawing/2014/main" id="{7446496C-150E-4B99-B613-A18687642EB6}"/>
              </a:ext>
            </a:extLst>
          </p:cNvPr>
          <p:cNvGraphicFramePr>
            <a:graphicFrameLocks noGrp="1"/>
          </p:cNvGraphicFramePr>
          <p:nvPr>
            <p:extLst>
              <p:ext uri="{D42A27DB-BD31-4B8C-83A1-F6EECF244321}">
                <p14:modId xmlns:p14="http://schemas.microsoft.com/office/powerpoint/2010/main" val="2321930884"/>
              </p:ext>
            </p:extLst>
          </p:nvPr>
        </p:nvGraphicFramePr>
        <p:xfrm>
          <a:off x="152400" y="4953000"/>
          <a:ext cx="3262184" cy="350607"/>
        </p:xfrm>
        <a:graphic>
          <a:graphicData uri="http://schemas.openxmlformats.org/drawingml/2006/table">
            <a:tbl>
              <a:tblPr firstRow="1" firstCol="1" bandRow="1">
                <a:tableStyleId>{5C22544A-7EE6-4342-B048-85BDC9FD1C3A}</a:tableStyleId>
              </a:tblPr>
              <a:tblGrid>
                <a:gridCol w="1631092">
                  <a:extLst>
                    <a:ext uri="{9D8B030D-6E8A-4147-A177-3AD203B41FA5}">
                      <a16:colId xmlns:a16="http://schemas.microsoft.com/office/drawing/2014/main" val="1220496996"/>
                    </a:ext>
                  </a:extLst>
                </a:gridCol>
                <a:gridCol w="1631092">
                  <a:extLst>
                    <a:ext uri="{9D8B030D-6E8A-4147-A177-3AD203B41FA5}">
                      <a16:colId xmlns:a16="http://schemas.microsoft.com/office/drawing/2014/main" val="3218630052"/>
                    </a:ext>
                  </a:extLst>
                </a:gridCol>
              </a:tblGrid>
              <a:tr h="350607">
                <a:tc>
                  <a:txBody>
                    <a:bodyPr/>
                    <a:lstStyle/>
                    <a:p>
                      <a:pPr marL="0" marR="0">
                        <a:lnSpc>
                          <a:spcPct val="200000"/>
                        </a:lnSpc>
                        <a:spcBef>
                          <a:spcPts val="0"/>
                        </a:spcBef>
                        <a:spcAft>
                          <a:spcPts val="0"/>
                        </a:spcAft>
                      </a:pPr>
                      <a:r>
                        <a:rPr lang="en-US" sz="1100" dirty="0">
                          <a:effectLst/>
                        </a:rPr>
                        <a:t>Age, median (range), </a:t>
                      </a:r>
                      <a:r>
                        <a:rPr lang="en-US" sz="1100" dirty="0" err="1">
                          <a:effectLst/>
                        </a:rPr>
                        <a:t>yrs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dirty="0">
                          <a:effectLst/>
                        </a:rPr>
                        <a:t>72 (19–97)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199687"/>
                  </a:ext>
                </a:extLst>
              </a:tr>
            </a:tbl>
          </a:graphicData>
        </a:graphic>
      </p:graphicFrame>
    </p:spTree>
    <p:extLst>
      <p:ext uri="{BB962C8B-B14F-4D97-AF65-F5344CB8AC3E}">
        <p14:creationId xmlns:p14="http://schemas.microsoft.com/office/powerpoint/2010/main" val="2050774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319E-C7E3-4AA7-A967-CA1592871B03}"/>
              </a:ext>
            </a:extLst>
          </p:cNvPr>
          <p:cNvSpPr>
            <a:spLocks noGrp="1"/>
          </p:cNvSpPr>
          <p:nvPr>
            <p:ph type="title"/>
          </p:nvPr>
        </p:nvSpPr>
        <p:spPr/>
        <p:txBody>
          <a:bodyPr>
            <a:normAutofit fontScale="90000"/>
          </a:bodyPr>
          <a:lstStyle/>
          <a:p>
            <a:r>
              <a:rPr lang="en-US" dirty="0"/>
              <a:t>CONNECT Registry: Reasons not Eligible for HCT</a:t>
            </a:r>
          </a:p>
        </p:txBody>
      </p:sp>
      <p:graphicFrame>
        <p:nvGraphicFramePr>
          <p:cNvPr id="4" name="Content Placeholder 3">
            <a:extLst>
              <a:ext uri="{FF2B5EF4-FFF2-40B4-BE49-F238E27FC236}">
                <a16:creationId xmlns:a16="http://schemas.microsoft.com/office/drawing/2014/main" id="{EE3DB2E5-AA6C-4268-8CAD-5340109ADBC0}"/>
              </a:ext>
            </a:extLst>
          </p:cNvPr>
          <p:cNvGraphicFramePr>
            <a:graphicFrameLocks noGrp="1"/>
          </p:cNvGraphicFramePr>
          <p:nvPr>
            <p:ph idx="1"/>
            <p:extLst>
              <p:ext uri="{D42A27DB-BD31-4B8C-83A1-F6EECF244321}">
                <p14:modId xmlns:p14="http://schemas.microsoft.com/office/powerpoint/2010/main" val="1685037360"/>
              </p:ext>
            </p:extLst>
          </p:nvPr>
        </p:nvGraphicFramePr>
        <p:xfrm>
          <a:off x="1099394" y="1600202"/>
          <a:ext cx="6945212" cy="4525958"/>
        </p:xfrm>
        <a:graphic>
          <a:graphicData uri="http://schemas.openxmlformats.org/drawingml/2006/table">
            <a:tbl>
              <a:tblPr firstRow="1" firstCol="1" bandRow="1">
                <a:tableStyleId>{5C22544A-7EE6-4342-B048-85BDC9FD1C3A}</a:tableStyleId>
              </a:tblPr>
              <a:tblGrid>
                <a:gridCol w="1736303">
                  <a:extLst>
                    <a:ext uri="{9D8B030D-6E8A-4147-A177-3AD203B41FA5}">
                      <a16:colId xmlns:a16="http://schemas.microsoft.com/office/drawing/2014/main" val="1241515129"/>
                    </a:ext>
                  </a:extLst>
                </a:gridCol>
                <a:gridCol w="1736303">
                  <a:extLst>
                    <a:ext uri="{9D8B030D-6E8A-4147-A177-3AD203B41FA5}">
                      <a16:colId xmlns:a16="http://schemas.microsoft.com/office/drawing/2014/main" val="99293143"/>
                    </a:ext>
                  </a:extLst>
                </a:gridCol>
                <a:gridCol w="1736303">
                  <a:extLst>
                    <a:ext uri="{9D8B030D-6E8A-4147-A177-3AD203B41FA5}">
                      <a16:colId xmlns:a16="http://schemas.microsoft.com/office/drawing/2014/main" val="71627691"/>
                    </a:ext>
                  </a:extLst>
                </a:gridCol>
                <a:gridCol w="1736303">
                  <a:extLst>
                    <a:ext uri="{9D8B030D-6E8A-4147-A177-3AD203B41FA5}">
                      <a16:colId xmlns:a16="http://schemas.microsoft.com/office/drawing/2014/main" val="1096540766"/>
                    </a:ext>
                  </a:extLst>
                </a:gridCol>
              </a:tblGrid>
              <a:tr h="808345">
                <a:tc>
                  <a:txBody>
                    <a:bodyPr/>
                    <a:lstStyle/>
                    <a:p>
                      <a:pPr marL="0" marR="0">
                        <a:lnSpc>
                          <a:spcPct val="200000"/>
                        </a:lnSpc>
                        <a:spcBef>
                          <a:spcPts val="0"/>
                        </a:spcBef>
                        <a:spcAft>
                          <a:spcPts val="0"/>
                        </a:spcAft>
                      </a:pPr>
                      <a:r>
                        <a:rPr lang="fy-NL" sz="900">
                          <a:effectLst/>
                        </a:rPr>
                        <a:t>Reason not eligible for transplant, n (%) </a:t>
                      </a:r>
                      <a:endParaRPr lang="en-US" sz="900">
                        <a:effectLst/>
                      </a:endParaRPr>
                    </a:p>
                    <a:p>
                      <a:pPr marL="0" marR="0">
                        <a:lnSpc>
                          <a:spcPct val="200000"/>
                        </a:lnSpc>
                        <a:spcBef>
                          <a:spcPts val="0"/>
                        </a:spcBef>
                        <a:spcAft>
                          <a:spcPts val="0"/>
                        </a:spcAft>
                      </a:pPr>
                      <a:r>
                        <a:rPr lang="fy-NL" sz="900">
                          <a:effectLst/>
                        </a:rPr>
                        <a:t>(&gt; 1 answer possible)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AC sites</a:t>
                      </a:r>
                      <a:endParaRPr lang="en-US" sz="900">
                        <a:effectLst/>
                      </a:endParaRPr>
                    </a:p>
                    <a:p>
                      <a:pPr marL="0" marR="0" algn="ctr">
                        <a:lnSpc>
                          <a:spcPct val="200000"/>
                        </a:lnSpc>
                        <a:spcBef>
                          <a:spcPts val="0"/>
                        </a:spcBef>
                        <a:spcAft>
                          <a:spcPts val="0"/>
                        </a:spcAft>
                      </a:pPr>
                      <a:r>
                        <a:rPr lang="fy-NL" sz="900">
                          <a:effectLst/>
                        </a:rPr>
                        <a:t>(n = 262)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CO/GOV sites</a:t>
                      </a:r>
                      <a:endParaRPr lang="en-US" sz="900">
                        <a:effectLst/>
                      </a:endParaRPr>
                    </a:p>
                    <a:p>
                      <a:pPr marL="0" marR="0" algn="ctr">
                        <a:lnSpc>
                          <a:spcPct val="200000"/>
                        </a:lnSpc>
                        <a:spcBef>
                          <a:spcPts val="0"/>
                        </a:spcBef>
                        <a:spcAft>
                          <a:spcPts val="0"/>
                        </a:spcAft>
                      </a:pPr>
                      <a:r>
                        <a:rPr lang="fy-NL" sz="900">
                          <a:effectLst/>
                        </a:rPr>
                        <a:t>(n = 516)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All sites</a:t>
                      </a:r>
                      <a:endParaRPr lang="en-US" sz="900">
                        <a:effectLst/>
                      </a:endParaRPr>
                    </a:p>
                    <a:p>
                      <a:pPr marL="0" marR="0" algn="ctr">
                        <a:lnSpc>
                          <a:spcPct val="200000"/>
                        </a:lnSpc>
                        <a:spcBef>
                          <a:spcPts val="0"/>
                        </a:spcBef>
                        <a:spcAft>
                          <a:spcPts val="0"/>
                        </a:spcAft>
                      </a:pPr>
                      <a:r>
                        <a:rPr lang="fy-NL" sz="900">
                          <a:effectLst/>
                        </a:rPr>
                        <a:t>(N = 778)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133886756"/>
                  </a:ext>
                </a:extLst>
              </a:tr>
              <a:tr h="525392">
                <a:tc>
                  <a:txBody>
                    <a:bodyPr/>
                    <a:lstStyle/>
                    <a:p>
                      <a:pPr marL="0" marR="0">
                        <a:lnSpc>
                          <a:spcPct val="200000"/>
                        </a:lnSpc>
                        <a:spcBef>
                          <a:spcPts val="0"/>
                        </a:spcBef>
                        <a:spcAft>
                          <a:spcPts val="0"/>
                        </a:spcAft>
                      </a:pPr>
                      <a:r>
                        <a:rPr lang="fy-NL" sz="900">
                          <a:effectLst/>
                        </a:rPr>
                        <a:t>Patients not undergoing transplant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n = 73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n = 79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n = 152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856926984"/>
                  </a:ext>
                </a:extLst>
              </a:tr>
              <a:tr h="242439">
                <a:tc>
                  <a:txBody>
                    <a:bodyPr/>
                    <a:lstStyle/>
                    <a:p>
                      <a:pPr marL="99060" marR="0">
                        <a:lnSpc>
                          <a:spcPct val="200000"/>
                        </a:lnSpc>
                        <a:spcBef>
                          <a:spcPts val="0"/>
                        </a:spcBef>
                        <a:spcAft>
                          <a:spcPts val="0"/>
                        </a:spcAft>
                      </a:pPr>
                      <a:r>
                        <a:rPr lang="fy-NL" sz="900">
                          <a:effectLst/>
                        </a:rPr>
                        <a:t>Age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3 (4.1)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4 (5.1)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7 (4.6)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2383513700"/>
                  </a:ext>
                </a:extLst>
              </a:tr>
              <a:tr h="242439">
                <a:tc>
                  <a:txBody>
                    <a:bodyPr/>
                    <a:lstStyle/>
                    <a:p>
                      <a:pPr marL="99060" marR="0">
                        <a:lnSpc>
                          <a:spcPct val="200000"/>
                        </a:lnSpc>
                        <a:spcBef>
                          <a:spcPts val="0"/>
                        </a:spcBef>
                        <a:spcAft>
                          <a:spcPts val="0"/>
                        </a:spcAft>
                      </a:pPr>
                      <a:r>
                        <a:rPr lang="fy-NL" sz="900">
                          <a:effectLst/>
                        </a:rPr>
                        <a:t>Comorbidities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2 (2.7)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12 (15.2)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14 (9.2)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1792554048"/>
                  </a:ext>
                </a:extLst>
              </a:tr>
              <a:tr h="242439">
                <a:tc>
                  <a:txBody>
                    <a:bodyPr/>
                    <a:lstStyle/>
                    <a:p>
                      <a:pPr marL="99060" marR="0">
                        <a:lnSpc>
                          <a:spcPct val="200000"/>
                        </a:lnSpc>
                        <a:spcBef>
                          <a:spcPts val="0"/>
                        </a:spcBef>
                        <a:spcAft>
                          <a:spcPts val="0"/>
                        </a:spcAft>
                      </a:pPr>
                      <a:r>
                        <a:rPr lang="fy-NL" sz="900">
                          <a:effectLst/>
                        </a:rPr>
                        <a:t>Performance status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4 (5.5)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2 (2.5)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6 (3.9)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1161160599"/>
                  </a:ext>
                </a:extLst>
              </a:tr>
              <a:tr h="525392">
                <a:tc>
                  <a:txBody>
                    <a:bodyPr/>
                    <a:lstStyle/>
                    <a:p>
                      <a:pPr marL="99060" marR="0">
                        <a:lnSpc>
                          <a:spcPct val="200000"/>
                        </a:lnSpc>
                        <a:spcBef>
                          <a:spcPts val="0"/>
                        </a:spcBef>
                        <a:spcAft>
                          <a:spcPts val="0"/>
                        </a:spcAft>
                      </a:pPr>
                      <a:r>
                        <a:rPr lang="fy-NL" sz="900">
                          <a:effectLst/>
                        </a:rPr>
                        <a:t>No available or acceptable donor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14 (19.2)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11 (13.9)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b="1" dirty="0">
                          <a:solidFill>
                            <a:srgbClr val="FF0000"/>
                          </a:solidFill>
                          <a:effectLst/>
                        </a:rPr>
                        <a:t>25 (16.4)</a:t>
                      </a:r>
                      <a:endPar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688393747"/>
                  </a:ext>
                </a:extLst>
              </a:tr>
              <a:tr h="242439">
                <a:tc>
                  <a:txBody>
                    <a:bodyPr/>
                    <a:lstStyle/>
                    <a:p>
                      <a:pPr marL="99060" marR="0">
                        <a:lnSpc>
                          <a:spcPct val="200000"/>
                        </a:lnSpc>
                        <a:spcBef>
                          <a:spcPts val="0"/>
                        </a:spcBef>
                        <a:spcAft>
                          <a:spcPts val="0"/>
                        </a:spcAft>
                      </a:pPr>
                      <a:r>
                        <a:rPr lang="fy-NL" sz="900">
                          <a:effectLst/>
                        </a:rPr>
                        <a:t>Patient decision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11 (15.1)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17 (21.5)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28 (18.4)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776554416"/>
                  </a:ext>
                </a:extLst>
              </a:tr>
              <a:tr h="242439">
                <a:tc>
                  <a:txBody>
                    <a:bodyPr/>
                    <a:lstStyle/>
                    <a:p>
                      <a:pPr marL="99060" marR="0">
                        <a:lnSpc>
                          <a:spcPct val="200000"/>
                        </a:lnSpc>
                        <a:spcBef>
                          <a:spcPts val="0"/>
                        </a:spcBef>
                        <a:spcAft>
                          <a:spcPts val="0"/>
                        </a:spcAft>
                      </a:pPr>
                      <a:r>
                        <a:rPr lang="fy-NL" sz="900">
                          <a:effectLst/>
                        </a:rPr>
                        <a:t>Favorable cytogenetics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 (1.4)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5 (6.3)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6 (3.9)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648225353"/>
                  </a:ext>
                </a:extLst>
              </a:tr>
              <a:tr h="242439">
                <a:tc>
                  <a:txBody>
                    <a:bodyPr/>
                    <a:lstStyle/>
                    <a:p>
                      <a:pPr marL="99060" marR="0">
                        <a:lnSpc>
                          <a:spcPct val="200000"/>
                        </a:lnSpc>
                        <a:spcBef>
                          <a:spcPts val="0"/>
                        </a:spcBef>
                        <a:spcAft>
                          <a:spcPts val="0"/>
                        </a:spcAft>
                      </a:pPr>
                      <a:r>
                        <a:rPr lang="fy-NL" sz="900">
                          <a:effectLst/>
                        </a:rPr>
                        <a:t>Has not reached remission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28 (38.4)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23 (29.1)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b="1" dirty="0">
                          <a:solidFill>
                            <a:srgbClr val="FF0000"/>
                          </a:solidFill>
                          <a:effectLst/>
                        </a:rPr>
                        <a:t>51 (33.6)</a:t>
                      </a:r>
                      <a:endPar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430435178"/>
                  </a:ext>
                </a:extLst>
              </a:tr>
              <a:tr h="242439">
                <a:tc>
                  <a:txBody>
                    <a:bodyPr/>
                    <a:lstStyle/>
                    <a:p>
                      <a:pPr marL="99060" marR="0">
                        <a:lnSpc>
                          <a:spcPct val="200000"/>
                        </a:lnSpc>
                        <a:spcBef>
                          <a:spcPts val="0"/>
                        </a:spcBef>
                        <a:spcAft>
                          <a:spcPts val="0"/>
                        </a:spcAft>
                      </a:pPr>
                      <a:r>
                        <a:rPr lang="fy-NL" sz="900">
                          <a:effectLst/>
                        </a:rPr>
                        <a:t>In transplant process</a:t>
                      </a:r>
                      <a:r>
                        <a:rPr lang="en-US" sz="7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9 (12.3)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12 (15.2)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dirty="0">
                          <a:effectLst/>
                        </a:rPr>
                        <a:t>21 (13.8)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649084784"/>
                  </a:ext>
                </a:extLst>
              </a:tr>
              <a:tr h="242439">
                <a:tc>
                  <a:txBody>
                    <a:bodyPr/>
                    <a:lstStyle/>
                    <a:p>
                      <a:pPr marL="99060" marR="0">
                        <a:lnSpc>
                          <a:spcPct val="200000"/>
                        </a:lnSpc>
                        <a:spcBef>
                          <a:spcPts val="0"/>
                        </a:spcBef>
                        <a:spcAft>
                          <a:spcPts val="0"/>
                        </a:spcAft>
                      </a:pPr>
                      <a:r>
                        <a:rPr lang="fy-NL" sz="900">
                          <a:effectLst/>
                        </a:rPr>
                        <a:t>Insurance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3 (4.1)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 (1.3)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4 (2.6)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4003619775"/>
                  </a:ext>
                </a:extLst>
              </a:tr>
              <a:tr h="242439">
                <a:tc>
                  <a:txBody>
                    <a:bodyPr/>
                    <a:lstStyle/>
                    <a:p>
                      <a:pPr marL="99060" marR="0">
                        <a:lnSpc>
                          <a:spcPct val="200000"/>
                        </a:lnSpc>
                        <a:spcBef>
                          <a:spcPts val="0"/>
                        </a:spcBef>
                        <a:spcAft>
                          <a:spcPts val="0"/>
                        </a:spcAft>
                      </a:pPr>
                      <a:r>
                        <a:rPr lang="fy-NL" sz="900">
                          <a:effectLst/>
                        </a:rPr>
                        <a:t>Receiving treatment first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5 (6.8)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12 (15.2)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17 (11.2)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272388486"/>
                  </a:ext>
                </a:extLst>
              </a:tr>
              <a:tr h="242439">
                <a:tc>
                  <a:txBody>
                    <a:bodyPr/>
                    <a:lstStyle/>
                    <a:p>
                      <a:pPr marL="99060" marR="0">
                        <a:lnSpc>
                          <a:spcPct val="200000"/>
                        </a:lnSpc>
                        <a:spcBef>
                          <a:spcPts val="0"/>
                        </a:spcBef>
                        <a:spcAft>
                          <a:spcPts val="0"/>
                        </a:spcAft>
                      </a:pPr>
                      <a:r>
                        <a:rPr lang="fy-NL" sz="900">
                          <a:effectLst/>
                        </a:rPr>
                        <a:t>HLA typing pending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5 (6.8)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3 (3.8)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8 (5.3)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323786872"/>
                  </a:ext>
                </a:extLst>
              </a:tr>
              <a:tr h="242439">
                <a:tc>
                  <a:txBody>
                    <a:bodyPr/>
                    <a:lstStyle/>
                    <a:p>
                      <a:pPr marL="99060" marR="0">
                        <a:lnSpc>
                          <a:spcPct val="200000"/>
                        </a:lnSpc>
                        <a:spcBef>
                          <a:spcPts val="0"/>
                        </a:spcBef>
                        <a:spcAft>
                          <a:spcPts val="0"/>
                        </a:spcAft>
                      </a:pPr>
                      <a:r>
                        <a:rPr lang="fy-NL" sz="900">
                          <a:effectLst/>
                        </a:rPr>
                        <a:t>Other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16 (21.9)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a:effectLst/>
                        </a:rPr>
                        <a:t>31 (39.2)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tc>
                  <a:txBody>
                    <a:bodyPr/>
                    <a:lstStyle/>
                    <a:p>
                      <a:pPr marL="0" marR="0" algn="ctr">
                        <a:lnSpc>
                          <a:spcPct val="200000"/>
                        </a:lnSpc>
                        <a:spcBef>
                          <a:spcPts val="0"/>
                        </a:spcBef>
                        <a:spcAft>
                          <a:spcPts val="0"/>
                        </a:spcAft>
                      </a:pPr>
                      <a:r>
                        <a:rPr lang="fy-NL" sz="900" b="1" dirty="0">
                          <a:solidFill>
                            <a:srgbClr val="FF0000"/>
                          </a:solidFill>
                          <a:effectLst/>
                        </a:rPr>
                        <a:t>47 (30.9)</a:t>
                      </a:r>
                      <a:endPar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877" marR="57877" marT="0" marB="0"/>
                </a:tc>
                <a:extLst>
                  <a:ext uri="{0D108BD9-81ED-4DB2-BD59-A6C34878D82A}">
                    <a16:rowId xmlns:a16="http://schemas.microsoft.com/office/drawing/2014/main" val="2956151741"/>
                  </a:ext>
                </a:extLst>
              </a:tr>
            </a:tbl>
          </a:graphicData>
        </a:graphic>
      </p:graphicFrame>
      <p:sp>
        <p:nvSpPr>
          <p:cNvPr id="5" name="TextBox 4">
            <a:extLst>
              <a:ext uri="{FF2B5EF4-FFF2-40B4-BE49-F238E27FC236}">
                <a16:creationId xmlns:a16="http://schemas.microsoft.com/office/drawing/2014/main" id="{7AD0A1F0-985D-3FD4-F8C8-234FE742E4D2}"/>
              </a:ext>
            </a:extLst>
          </p:cNvPr>
          <p:cNvSpPr txBox="1"/>
          <p:nvPr/>
        </p:nvSpPr>
        <p:spPr>
          <a:xfrm>
            <a:off x="5105400" y="6393925"/>
            <a:ext cx="3296080" cy="376207"/>
          </a:xfrm>
          <a:prstGeom prst="rect">
            <a:avLst/>
          </a:prstGeom>
          <a:noFill/>
        </p:spPr>
        <p:txBody>
          <a:bodyPr wrap="square" rtlCol="0">
            <a:spAutoFit/>
          </a:bodyPr>
          <a:lstStyle/>
          <a:p>
            <a:r>
              <a:rPr lang="en-US" dirty="0"/>
              <a:t>Tomlinson et al. TCT 2019</a:t>
            </a:r>
          </a:p>
        </p:txBody>
      </p:sp>
    </p:spTree>
    <p:extLst>
      <p:ext uri="{BB962C8B-B14F-4D97-AF65-F5344CB8AC3E}">
        <p14:creationId xmlns:p14="http://schemas.microsoft.com/office/powerpoint/2010/main" val="428357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solidFill>
                  <a:srgbClr val="FF0000"/>
                </a:solidFill>
              </a:rPr>
              <a:t>Age</a:t>
            </a:r>
          </a:p>
          <a:p>
            <a:pPr marL="628650" lvl="1" indent="-228600"/>
            <a:r>
              <a:rPr lang="en-US" altLang="en-US" sz="2400" dirty="0"/>
              <a:t>Comorbidities</a:t>
            </a:r>
          </a:p>
          <a:p>
            <a:pPr marL="628650" lvl="1" indent="-228600"/>
            <a:r>
              <a:rPr lang="en-US" altLang="en-US" sz="2400" dirty="0"/>
              <a:t>No donor</a:t>
            </a:r>
          </a:p>
          <a:p>
            <a:pPr marL="628650" lvl="1" indent="-228600"/>
            <a:r>
              <a:rPr lang="en-US" altLang="en-US" sz="2400" dirty="0"/>
              <a:t>Bad Disease</a:t>
            </a:r>
          </a:p>
          <a:p>
            <a:pPr marL="628650" lvl="1" indent="-228600"/>
            <a:r>
              <a:rPr lang="en-US" altLang="en-US" sz="2400" dirty="0"/>
              <a:t>Socioeconomic Issues</a:t>
            </a:r>
          </a:p>
          <a:p>
            <a:pPr marL="228600" indent="-228600" eaLnBrk="1" hangingPunct="1"/>
            <a:endParaRPr lang="en-US" altLang="en-US" sz="2800" dirty="0"/>
          </a:p>
          <a:p>
            <a:pPr marL="228600" indent="-228600" eaLnBrk="1" hangingPunct="1"/>
            <a:endParaRPr lang="en-US" altLang="en-US" sz="2800" dirty="0"/>
          </a:p>
        </p:txBody>
      </p:sp>
    </p:spTree>
    <p:extLst>
      <p:ext uri="{BB962C8B-B14F-4D97-AF65-F5344CB8AC3E}">
        <p14:creationId xmlns:p14="http://schemas.microsoft.com/office/powerpoint/2010/main" val="2189893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E982-9642-4C3B-9BE2-2A1414BCAC84}"/>
              </a:ext>
            </a:extLst>
          </p:cNvPr>
          <p:cNvSpPr>
            <a:spLocks noGrp="1"/>
          </p:cNvSpPr>
          <p:nvPr>
            <p:ph type="title"/>
          </p:nvPr>
        </p:nvSpPr>
        <p:spPr/>
        <p:txBody>
          <a:bodyPr/>
          <a:lstStyle/>
          <a:p>
            <a:r>
              <a:rPr lang="en-US" dirty="0"/>
              <a:t>OS by Age Following </a:t>
            </a:r>
            <a:r>
              <a:rPr lang="en-US" dirty="0" err="1"/>
              <a:t>AlloHCT</a:t>
            </a:r>
            <a:endParaRPr lang="en-US" dirty="0"/>
          </a:p>
        </p:txBody>
      </p:sp>
      <p:pic>
        <p:nvPicPr>
          <p:cNvPr id="4" name="Content Placeholder 3">
            <a:extLst>
              <a:ext uri="{FF2B5EF4-FFF2-40B4-BE49-F238E27FC236}">
                <a16:creationId xmlns:a16="http://schemas.microsoft.com/office/drawing/2014/main" id="{21274E3D-97B5-47A5-9BE0-6483F71482C4}"/>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43000" y="1676400"/>
            <a:ext cx="6781800" cy="4267200"/>
          </a:xfrm>
          <a:prstGeom prst="rect">
            <a:avLst/>
          </a:prstGeom>
        </p:spPr>
      </p:pic>
      <p:sp>
        <p:nvSpPr>
          <p:cNvPr id="5" name="TextBox 4">
            <a:extLst>
              <a:ext uri="{FF2B5EF4-FFF2-40B4-BE49-F238E27FC236}">
                <a16:creationId xmlns:a16="http://schemas.microsoft.com/office/drawing/2014/main" id="{EA97952E-8FC2-44DA-9937-FB131C70EE42}"/>
              </a:ext>
            </a:extLst>
          </p:cNvPr>
          <p:cNvSpPr txBox="1"/>
          <p:nvPr/>
        </p:nvSpPr>
        <p:spPr>
          <a:xfrm>
            <a:off x="5943600" y="6248400"/>
            <a:ext cx="2890087"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Atallah</a:t>
            </a:r>
            <a:r>
              <a:rPr lang="en-US" sz="1200" dirty="0">
                <a:latin typeface="Arial" panose="020B0604020202020204" pitchFamily="34" charset="0"/>
                <a:cs typeface="Arial" panose="020B0604020202020204" pitchFamily="34" charset="0"/>
              </a:rPr>
              <a:t> E, JAMA Oncol 6:486-493, 2020</a:t>
            </a:r>
          </a:p>
        </p:txBody>
      </p:sp>
      <p:sp>
        <p:nvSpPr>
          <p:cNvPr id="3" name="TextBox 2">
            <a:extLst>
              <a:ext uri="{FF2B5EF4-FFF2-40B4-BE49-F238E27FC236}">
                <a16:creationId xmlns:a16="http://schemas.microsoft.com/office/drawing/2014/main" id="{4F120D78-7122-4BCC-8E56-FBC729885058}"/>
              </a:ext>
            </a:extLst>
          </p:cNvPr>
          <p:cNvSpPr txBox="1"/>
          <p:nvPr/>
        </p:nvSpPr>
        <p:spPr>
          <a:xfrm>
            <a:off x="-76200" y="5410200"/>
            <a:ext cx="1422184" cy="738664"/>
          </a:xfrm>
          <a:prstGeom prst="rect">
            <a:avLst/>
          </a:prstGeom>
          <a:noFill/>
        </p:spPr>
        <p:txBody>
          <a:bodyPr wrap="none" rtlCol="0">
            <a:spAutoFit/>
          </a:bodyPr>
          <a:lstStyle/>
          <a:p>
            <a:pPr>
              <a:lnSpc>
                <a:spcPct val="150000"/>
              </a:lnSpc>
            </a:pPr>
            <a:r>
              <a:rPr lang="en-US" sz="1050" b="1" dirty="0">
                <a:latin typeface="Arial" panose="020B0604020202020204" pitchFamily="34" charset="0"/>
                <a:cs typeface="Arial" panose="020B0604020202020204" pitchFamily="34" charset="0"/>
              </a:rPr>
              <a:t>MAC 29%; RIC 71%</a:t>
            </a:r>
          </a:p>
          <a:p>
            <a:pPr>
              <a:lnSpc>
                <a:spcPct val="150000"/>
              </a:lnSpc>
            </a:pPr>
            <a:r>
              <a:rPr lang="en-US" sz="1050" b="1" dirty="0">
                <a:solidFill>
                  <a:srgbClr val="FF9900"/>
                </a:solidFill>
                <a:latin typeface="Arial" panose="020B0604020202020204" pitchFamily="34" charset="0"/>
                <a:cs typeface="Arial" panose="020B0604020202020204" pitchFamily="34" charset="0"/>
              </a:rPr>
              <a:t>MAC 49%; RIC 51%</a:t>
            </a:r>
          </a:p>
          <a:p>
            <a:r>
              <a:rPr lang="en-US" sz="105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46686283-17F3-40CE-A2B1-8ED65ADE7CC9}"/>
              </a:ext>
            </a:extLst>
          </p:cNvPr>
          <p:cNvSpPr txBox="1"/>
          <p:nvPr/>
        </p:nvSpPr>
        <p:spPr>
          <a:xfrm>
            <a:off x="7696200" y="3352800"/>
            <a:ext cx="1579254" cy="923330"/>
          </a:xfrm>
          <a:prstGeom prst="rect">
            <a:avLst/>
          </a:prstGeom>
          <a:noFill/>
        </p:spPr>
        <p:txBody>
          <a:bodyPr wrap="square" rtlCol="0">
            <a:spAutoFit/>
          </a:bodyPr>
          <a:lstStyle/>
          <a:p>
            <a:r>
              <a:rPr lang="en-US" dirty="0">
                <a:solidFill>
                  <a:srgbClr val="FF9900"/>
                </a:solidFill>
              </a:rPr>
              <a:t>Med age 61</a:t>
            </a:r>
          </a:p>
          <a:p>
            <a:r>
              <a:rPr lang="en-US" dirty="0"/>
              <a:t>Med age 68 (65-79)</a:t>
            </a:r>
          </a:p>
        </p:txBody>
      </p:sp>
    </p:spTree>
    <p:extLst>
      <p:ext uri="{BB962C8B-B14F-4D97-AF65-F5344CB8AC3E}">
        <p14:creationId xmlns:p14="http://schemas.microsoft.com/office/powerpoint/2010/main" val="2284535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t>Age</a:t>
            </a:r>
          </a:p>
          <a:p>
            <a:pPr marL="628650" lvl="1" indent="-228600"/>
            <a:r>
              <a:rPr lang="en-US" altLang="en-US" sz="2400" dirty="0">
                <a:solidFill>
                  <a:srgbClr val="FF0000"/>
                </a:solidFill>
              </a:rPr>
              <a:t>Comorbidities</a:t>
            </a:r>
          </a:p>
          <a:p>
            <a:pPr marL="628650" lvl="1" indent="-228600"/>
            <a:r>
              <a:rPr lang="en-US" altLang="en-US" sz="2400" dirty="0"/>
              <a:t>No donor</a:t>
            </a:r>
          </a:p>
          <a:p>
            <a:pPr marL="628650" lvl="1" indent="-228600"/>
            <a:r>
              <a:rPr lang="en-US" altLang="en-US" sz="2400" dirty="0"/>
              <a:t>Bad Disease</a:t>
            </a:r>
          </a:p>
          <a:p>
            <a:pPr marL="628650" lvl="1" indent="-228600"/>
            <a:r>
              <a:rPr lang="en-US" altLang="en-US" sz="2400" dirty="0"/>
              <a:t>Socioeconomic Issues</a:t>
            </a:r>
          </a:p>
          <a:p>
            <a:pPr marL="228600" indent="-228600" eaLnBrk="1" hangingPunct="1"/>
            <a:endParaRPr lang="en-US" altLang="en-US" sz="2800" dirty="0"/>
          </a:p>
          <a:p>
            <a:pPr marL="228600" indent="-228600" eaLnBrk="1" hangingPunct="1"/>
            <a:endParaRPr lang="en-US" altLang="en-US" sz="2800" dirty="0"/>
          </a:p>
        </p:txBody>
      </p:sp>
    </p:spTree>
    <p:extLst>
      <p:ext uri="{BB962C8B-B14F-4D97-AF65-F5344CB8AC3E}">
        <p14:creationId xmlns:p14="http://schemas.microsoft.com/office/powerpoint/2010/main" val="253246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7330-441E-73A8-A19E-83A27C47F2E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6B1E0AD-EB1C-1C0C-929B-B52D06384CE6}"/>
              </a:ext>
            </a:extLst>
          </p:cNvPr>
          <p:cNvSpPr>
            <a:spLocks noGrp="1"/>
          </p:cNvSpPr>
          <p:nvPr>
            <p:ph idx="1"/>
          </p:nvPr>
        </p:nvSpPr>
        <p:spPr/>
        <p:txBody>
          <a:bodyPr/>
          <a:lstStyle/>
          <a:p>
            <a:r>
              <a:rPr lang="en-US" dirty="0"/>
              <a:t>Novartis: consultant, research funding</a:t>
            </a:r>
          </a:p>
          <a:p>
            <a:r>
              <a:rPr lang="en-US" dirty="0"/>
              <a:t>Celgene/BMS: consultant, advisory board</a:t>
            </a:r>
          </a:p>
          <a:p>
            <a:r>
              <a:rPr lang="en-US" dirty="0"/>
              <a:t>Incyte: consultant, honorarium</a:t>
            </a:r>
          </a:p>
          <a:p>
            <a:r>
              <a:rPr lang="en-US" dirty="0"/>
              <a:t>Agios: consultant</a:t>
            </a:r>
          </a:p>
          <a:p>
            <a:r>
              <a:rPr lang="en-US" dirty="0"/>
              <a:t>Alexion: advisory Board</a:t>
            </a:r>
          </a:p>
          <a:p>
            <a:r>
              <a:rPr lang="en-US"/>
              <a:t>Taiho Oncology: consultant</a:t>
            </a:r>
          </a:p>
        </p:txBody>
      </p:sp>
    </p:spTree>
    <p:extLst>
      <p:ext uri="{BB962C8B-B14F-4D97-AF65-F5344CB8AC3E}">
        <p14:creationId xmlns:p14="http://schemas.microsoft.com/office/powerpoint/2010/main" val="3232931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A441-A8BA-4062-BCB2-433F5EEB233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50F09735-B1BC-43FE-8692-FE9473C54BC7}"/>
              </a:ext>
            </a:extLst>
          </p:cNvPr>
          <p:cNvPicPr>
            <a:picLocks noChangeAspect="1"/>
          </p:cNvPicPr>
          <p:nvPr/>
        </p:nvPicPr>
        <p:blipFill>
          <a:blip r:embed="rId2"/>
          <a:stretch>
            <a:fillRect/>
          </a:stretch>
        </p:blipFill>
        <p:spPr>
          <a:xfrm>
            <a:off x="868359" y="274638"/>
            <a:ext cx="7407282" cy="6504996"/>
          </a:xfrm>
          <a:prstGeom prst="rect">
            <a:avLst/>
          </a:prstGeom>
        </p:spPr>
      </p:pic>
      <p:sp>
        <p:nvSpPr>
          <p:cNvPr id="9" name="TextBox 8">
            <a:extLst>
              <a:ext uri="{FF2B5EF4-FFF2-40B4-BE49-F238E27FC236}">
                <a16:creationId xmlns:a16="http://schemas.microsoft.com/office/drawing/2014/main" id="{41331C72-25FC-4F46-8CD9-DD3B29F45C6C}"/>
              </a:ext>
            </a:extLst>
          </p:cNvPr>
          <p:cNvSpPr txBox="1"/>
          <p:nvPr/>
        </p:nvSpPr>
        <p:spPr>
          <a:xfrm>
            <a:off x="3200400" y="3176339"/>
            <a:ext cx="3657600" cy="646331"/>
          </a:xfrm>
          <a:prstGeom prst="rect">
            <a:avLst/>
          </a:prstGeom>
          <a:noFill/>
        </p:spPr>
        <p:txBody>
          <a:bodyPr wrap="square">
            <a:spAutoFit/>
          </a:bodyPr>
          <a:lstStyle/>
          <a:p>
            <a:r>
              <a:rPr lang="en-US" dirty="0">
                <a:solidFill>
                  <a:srgbClr val="FF0000"/>
                </a:solidFill>
                <a:hlinkClick r:id="rId3"/>
              </a:rPr>
              <a:t>http://hctci.org/Home/Calculator</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92630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0EA4-6AF3-4D78-9C4D-C147BA984CD3}"/>
              </a:ext>
            </a:extLst>
          </p:cNvPr>
          <p:cNvSpPr>
            <a:spLocks noGrp="1"/>
          </p:cNvSpPr>
          <p:nvPr>
            <p:ph type="title"/>
          </p:nvPr>
        </p:nvSpPr>
        <p:spPr/>
        <p:txBody>
          <a:bodyPr>
            <a:normAutofit fontScale="90000"/>
          </a:bodyPr>
          <a:lstStyle/>
          <a:p>
            <a:r>
              <a:rPr lang="en-US" dirty="0"/>
              <a:t>HCT-CI impact on post-HCT outcomes</a:t>
            </a:r>
          </a:p>
        </p:txBody>
      </p:sp>
      <p:pic>
        <p:nvPicPr>
          <p:cNvPr id="5" name="Content Placeholder 4">
            <a:extLst>
              <a:ext uri="{FF2B5EF4-FFF2-40B4-BE49-F238E27FC236}">
                <a16:creationId xmlns:a16="http://schemas.microsoft.com/office/drawing/2014/main" id="{EA6AD2D3-93A9-4472-BD5C-C584258AB6C7}"/>
              </a:ext>
            </a:extLst>
          </p:cNvPr>
          <p:cNvPicPr>
            <a:picLocks noGrp="1" noChangeAspect="1"/>
          </p:cNvPicPr>
          <p:nvPr>
            <p:ph idx="1"/>
          </p:nvPr>
        </p:nvPicPr>
        <p:blipFill rotWithShape="1">
          <a:blip r:embed="rId2"/>
          <a:srcRect t="5655"/>
          <a:stretch/>
        </p:blipFill>
        <p:spPr>
          <a:xfrm>
            <a:off x="15240" y="1981200"/>
            <a:ext cx="9026459" cy="2542209"/>
          </a:xfrm>
          <a:prstGeom prst="rect">
            <a:avLst/>
          </a:prstGeom>
        </p:spPr>
      </p:pic>
      <p:sp>
        <p:nvSpPr>
          <p:cNvPr id="6" name="TextBox 5">
            <a:extLst>
              <a:ext uri="{FF2B5EF4-FFF2-40B4-BE49-F238E27FC236}">
                <a16:creationId xmlns:a16="http://schemas.microsoft.com/office/drawing/2014/main" id="{7D600724-C664-4F2E-B4EB-41D21B8B1200}"/>
              </a:ext>
            </a:extLst>
          </p:cNvPr>
          <p:cNvSpPr txBox="1"/>
          <p:nvPr/>
        </p:nvSpPr>
        <p:spPr>
          <a:xfrm>
            <a:off x="5181600" y="6324600"/>
            <a:ext cx="3788088" cy="369332"/>
          </a:xfrm>
          <a:prstGeom prst="rect">
            <a:avLst/>
          </a:prstGeom>
          <a:noFill/>
        </p:spPr>
        <p:txBody>
          <a:bodyPr wrap="none" rtlCol="0">
            <a:spAutoFit/>
          </a:bodyPr>
          <a:lstStyle/>
          <a:p>
            <a:r>
              <a:rPr lang="en-US" dirty="0"/>
              <a:t>Sorror et al. </a:t>
            </a:r>
            <a:r>
              <a:rPr lang="en-US" i="1" dirty="0"/>
              <a:t>BBMT</a:t>
            </a:r>
            <a:r>
              <a:rPr lang="en-US" dirty="0"/>
              <a:t> 2015;21:1479-1487</a:t>
            </a:r>
          </a:p>
        </p:txBody>
      </p:sp>
      <p:sp>
        <p:nvSpPr>
          <p:cNvPr id="3" name="TextBox 2">
            <a:extLst>
              <a:ext uri="{FF2B5EF4-FFF2-40B4-BE49-F238E27FC236}">
                <a16:creationId xmlns:a16="http://schemas.microsoft.com/office/drawing/2014/main" id="{A61AD30C-AF7D-41EE-894F-302DBE7268C2}"/>
              </a:ext>
            </a:extLst>
          </p:cNvPr>
          <p:cNvSpPr txBox="1"/>
          <p:nvPr/>
        </p:nvSpPr>
        <p:spPr>
          <a:xfrm>
            <a:off x="1828800" y="1548825"/>
            <a:ext cx="1143000" cy="584775"/>
          </a:xfrm>
          <a:prstGeom prst="rect">
            <a:avLst/>
          </a:prstGeom>
          <a:noFill/>
        </p:spPr>
        <p:txBody>
          <a:bodyPr wrap="square" rtlCol="0">
            <a:spAutoFit/>
          </a:bodyPr>
          <a:lstStyle/>
          <a:p>
            <a:r>
              <a:rPr lang="en-US" sz="3200" dirty="0"/>
              <a:t>NRM</a:t>
            </a:r>
          </a:p>
        </p:txBody>
      </p:sp>
      <p:sp>
        <p:nvSpPr>
          <p:cNvPr id="7" name="TextBox 6">
            <a:extLst>
              <a:ext uri="{FF2B5EF4-FFF2-40B4-BE49-F238E27FC236}">
                <a16:creationId xmlns:a16="http://schemas.microsoft.com/office/drawing/2014/main" id="{F160B555-6594-4A95-87D4-BBF10D7FFB92}"/>
              </a:ext>
            </a:extLst>
          </p:cNvPr>
          <p:cNvSpPr txBox="1"/>
          <p:nvPr/>
        </p:nvSpPr>
        <p:spPr>
          <a:xfrm>
            <a:off x="6629400" y="1548825"/>
            <a:ext cx="848497" cy="584775"/>
          </a:xfrm>
          <a:prstGeom prst="rect">
            <a:avLst/>
          </a:prstGeom>
          <a:noFill/>
        </p:spPr>
        <p:txBody>
          <a:bodyPr wrap="square" rtlCol="0">
            <a:spAutoFit/>
          </a:bodyPr>
          <a:lstStyle/>
          <a:p>
            <a:r>
              <a:rPr lang="en-US" sz="3200" dirty="0"/>
              <a:t>OS</a:t>
            </a:r>
          </a:p>
        </p:txBody>
      </p:sp>
      <p:sp>
        <p:nvSpPr>
          <p:cNvPr id="4" name="TextBox 3">
            <a:extLst>
              <a:ext uri="{FF2B5EF4-FFF2-40B4-BE49-F238E27FC236}">
                <a16:creationId xmlns:a16="http://schemas.microsoft.com/office/drawing/2014/main" id="{3498CFA6-AB9B-4227-B26C-3A83EC82054F}"/>
              </a:ext>
            </a:extLst>
          </p:cNvPr>
          <p:cNvSpPr txBox="1"/>
          <p:nvPr/>
        </p:nvSpPr>
        <p:spPr>
          <a:xfrm>
            <a:off x="685800" y="5106034"/>
            <a:ext cx="4008119" cy="1754326"/>
          </a:xfrm>
          <a:prstGeom prst="rect">
            <a:avLst/>
          </a:prstGeom>
          <a:noFill/>
        </p:spPr>
        <p:txBody>
          <a:bodyPr wrap="square" rtlCol="0">
            <a:spAutoFit/>
          </a:bodyPr>
          <a:lstStyle/>
          <a:p>
            <a:r>
              <a:rPr lang="en-US" dirty="0"/>
              <a:t>8,115 </a:t>
            </a:r>
            <a:r>
              <a:rPr lang="en-US" dirty="0" err="1"/>
              <a:t>allo</a:t>
            </a:r>
            <a:r>
              <a:rPr lang="en-US" dirty="0"/>
              <a:t> HCT malignant diseases</a:t>
            </a:r>
          </a:p>
          <a:p>
            <a:r>
              <a:rPr lang="en-US" dirty="0"/>
              <a:t>5,460 MAC; 2,655 RIC/NMA</a:t>
            </a:r>
          </a:p>
          <a:p>
            <a:r>
              <a:rPr lang="en-US" dirty="0"/>
              <a:t>3,317 AML</a:t>
            </a:r>
          </a:p>
          <a:p>
            <a:r>
              <a:rPr lang="en-US" dirty="0"/>
              <a:t>1,362 ALL</a:t>
            </a:r>
          </a:p>
          <a:p>
            <a:r>
              <a:rPr lang="en-US" dirty="0"/>
              <a:t>944 MDS</a:t>
            </a:r>
          </a:p>
          <a:p>
            <a:endParaRPr lang="en-US" dirty="0"/>
          </a:p>
        </p:txBody>
      </p:sp>
      <p:pic>
        <p:nvPicPr>
          <p:cNvPr id="8" name="Picture 7">
            <a:extLst>
              <a:ext uri="{FF2B5EF4-FFF2-40B4-BE49-F238E27FC236}">
                <a16:creationId xmlns:a16="http://schemas.microsoft.com/office/drawing/2014/main" id="{9F2BCED9-B510-41E4-8198-EBAD1B6160B1}"/>
              </a:ext>
            </a:extLst>
          </p:cNvPr>
          <p:cNvPicPr>
            <a:picLocks noChangeAspect="1"/>
          </p:cNvPicPr>
          <p:nvPr/>
        </p:nvPicPr>
        <p:blipFill rotWithShape="1">
          <a:blip r:embed="rId3"/>
          <a:srcRect l="51199" t="2621" b="47744"/>
          <a:stretch/>
        </p:blipFill>
        <p:spPr>
          <a:xfrm>
            <a:off x="5257800" y="4570274"/>
            <a:ext cx="3244196" cy="1754326"/>
          </a:xfrm>
          <a:prstGeom prst="rect">
            <a:avLst/>
          </a:prstGeom>
        </p:spPr>
      </p:pic>
    </p:spTree>
    <p:extLst>
      <p:ext uri="{BB962C8B-B14F-4D97-AF65-F5344CB8AC3E}">
        <p14:creationId xmlns:p14="http://schemas.microsoft.com/office/powerpoint/2010/main" val="136962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t>Age</a:t>
            </a:r>
          </a:p>
          <a:p>
            <a:pPr marL="628650" lvl="1" indent="-228600"/>
            <a:r>
              <a:rPr lang="en-US" altLang="en-US" sz="2400" dirty="0"/>
              <a:t>Comorbidities</a:t>
            </a:r>
          </a:p>
          <a:p>
            <a:pPr marL="628650" lvl="1" indent="-228600"/>
            <a:r>
              <a:rPr lang="en-US" altLang="en-US" sz="2400" dirty="0">
                <a:solidFill>
                  <a:srgbClr val="FF0000"/>
                </a:solidFill>
              </a:rPr>
              <a:t>No donor</a:t>
            </a:r>
          </a:p>
          <a:p>
            <a:pPr marL="628650" lvl="1" indent="-228600"/>
            <a:r>
              <a:rPr lang="en-US" altLang="en-US" sz="2400" dirty="0"/>
              <a:t>Bad Disease</a:t>
            </a:r>
          </a:p>
          <a:p>
            <a:pPr marL="628650" lvl="1" indent="-228600"/>
            <a:r>
              <a:rPr lang="en-US" altLang="en-US" sz="2400" dirty="0"/>
              <a:t>Socioeconomic Issues</a:t>
            </a:r>
          </a:p>
          <a:p>
            <a:pPr marL="228600" indent="-228600" eaLnBrk="1" hangingPunct="1"/>
            <a:endParaRPr lang="en-US" altLang="en-US" sz="2800" dirty="0"/>
          </a:p>
          <a:p>
            <a:pPr marL="228600" indent="-228600" eaLnBrk="1" hangingPunct="1"/>
            <a:endParaRPr lang="en-US" altLang="en-US" sz="2800" dirty="0"/>
          </a:p>
        </p:txBody>
      </p:sp>
    </p:spTree>
    <p:extLst>
      <p:ext uri="{BB962C8B-B14F-4D97-AF65-F5344CB8AC3E}">
        <p14:creationId xmlns:p14="http://schemas.microsoft.com/office/powerpoint/2010/main" val="891998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484E-F670-3E65-BA61-73CD9D0F8455}"/>
              </a:ext>
            </a:extLst>
          </p:cNvPr>
          <p:cNvSpPr>
            <a:spLocks noGrp="1"/>
          </p:cNvSpPr>
          <p:nvPr>
            <p:ph type="title"/>
          </p:nvPr>
        </p:nvSpPr>
        <p:spPr/>
        <p:txBody>
          <a:bodyPr/>
          <a:lstStyle/>
          <a:p>
            <a:r>
              <a:rPr lang="en-US" dirty="0"/>
              <a:t>BMT CTN 1101: DCB vs </a:t>
            </a:r>
            <a:r>
              <a:rPr lang="en-US" dirty="0" err="1"/>
              <a:t>Haplo</a:t>
            </a:r>
            <a:endParaRPr lang="en-US" dirty="0"/>
          </a:p>
        </p:txBody>
      </p:sp>
      <p:pic>
        <p:nvPicPr>
          <p:cNvPr id="4" name="New picture">
            <a:extLst>
              <a:ext uri="{FF2B5EF4-FFF2-40B4-BE49-F238E27FC236}">
                <a16:creationId xmlns:a16="http://schemas.microsoft.com/office/drawing/2014/main" id="{21C536B6-C91A-6928-03AB-CE2841F8E19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5186" y="1676400"/>
            <a:ext cx="453362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Content Placeholder 4">
            <a:extLst>
              <a:ext uri="{FF2B5EF4-FFF2-40B4-BE49-F238E27FC236}">
                <a16:creationId xmlns:a16="http://schemas.microsoft.com/office/drawing/2014/main" id="{192E79CC-74AD-F193-DF1B-8BCA741C3BD2}"/>
              </a:ext>
            </a:extLst>
          </p:cNvPr>
          <p:cNvSpPr txBox="1">
            <a:spLocks/>
          </p:cNvSpPr>
          <p:nvPr/>
        </p:nvSpPr>
        <p:spPr>
          <a:xfrm>
            <a:off x="152400" y="1828800"/>
            <a:ext cx="2475906" cy="801452"/>
          </a:xfrm>
          <a:prstGeom prst="rect">
            <a:avLst/>
          </a:prstGeom>
          <a:noFill/>
          <a:ln>
            <a:solidFill>
              <a:schemeClr val="tx1"/>
            </a:solidFill>
          </a:ln>
        </p:spPr>
        <p:txBody>
          <a:bodyPr vert="horz" wrap="squar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dirty="0"/>
              <a:t>18-70 years</a:t>
            </a:r>
          </a:p>
          <a:p>
            <a:pPr marL="0" indent="0">
              <a:lnSpc>
                <a:spcPct val="100000"/>
              </a:lnSpc>
              <a:spcBef>
                <a:spcPts val="0"/>
              </a:spcBef>
              <a:buNone/>
            </a:pPr>
            <a:r>
              <a:rPr lang="en-US" sz="1200" dirty="0"/>
              <a:t>Acute leukemia or lymphoma</a:t>
            </a:r>
          </a:p>
          <a:p>
            <a:pPr marL="0" indent="0">
              <a:lnSpc>
                <a:spcPct val="100000"/>
              </a:lnSpc>
              <a:spcBef>
                <a:spcPts val="0"/>
              </a:spcBef>
              <a:buNone/>
            </a:pPr>
            <a:r>
              <a:rPr lang="en-US" sz="1200" dirty="0"/>
              <a:t>Both </a:t>
            </a:r>
            <a:r>
              <a:rPr lang="en-US" sz="1200" dirty="0" err="1"/>
              <a:t>dUCB</a:t>
            </a:r>
            <a:r>
              <a:rPr lang="en-US" sz="1200" dirty="0"/>
              <a:t> and </a:t>
            </a:r>
            <a:r>
              <a:rPr lang="en-US" sz="1200" dirty="0" err="1"/>
              <a:t>haplo</a:t>
            </a:r>
            <a:r>
              <a:rPr lang="en-US" sz="1200" dirty="0"/>
              <a:t> BM donors </a:t>
            </a:r>
          </a:p>
          <a:p>
            <a:pPr marL="0" indent="0">
              <a:lnSpc>
                <a:spcPct val="100000"/>
              </a:lnSpc>
              <a:spcBef>
                <a:spcPts val="0"/>
              </a:spcBef>
              <a:buNone/>
            </a:pPr>
            <a:r>
              <a:rPr lang="en-US" sz="1200" dirty="0"/>
              <a:t>N=368</a:t>
            </a:r>
          </a:p>
        </p:txBody>
      </p:sp>
      <p:sp>
        <p:nvSpPr>
          <p:cNvPr id="6" name="TextBox 5">
            <a:extLst>
              <a:ext uri="{FF2B5EF4-FFF2-40B4-BE49-F238E27FC236}">
                <a16:creationId xmlns:a16="http://schemas.microsoft.com/office/drawing/2014/main" id="{ABB5E19F-D219-9297-7AFF-1E11A7C0BFA9}"/>
              </a:ext>
            </a:extLst>
          </p:cNvPr>
          <p:cNvSpPr txBox="1"/>
          <p:nvPr/>
        </p:nvSpPr>
        <p:spPr>
          <a:xfrm>
            <a:off x="64958" y="2789939"/>
            <a:ext cx="2754442" cy="923330"/>
          </a:xfrm>
          <a:prstGeom prst="rect">
            <a:avLst/>
          </a:prstGeom>
          <a:noFill/>
        </p:spPr>
        <p:txBody>
          <a:bodyPr wrap="square" rtlCol="0">
            <a:spAutoFit/>
          </a:bodyPr>
          <a:lstStyle/>
          <a:p>
            <a:r>
              <a:rPr lang="en-US" sz="1350" dirty="0"/>
              <a:t>Accrual plan was over 3 years</a:t>
            </a:r>
          </a:p>
          <a:p>
            <a:r>
              <a:rPr lang="en-US" sz="1350" dirty="0"/>
              <a:t>Closed after enrolling 368 patients:</a:t>
            </a:r>
          </a:p>
          <a:p>
            <a:r>
              <a:rPr lang="en-US" sz="1350" dirty="0"/>
              <a:t>90% of projected accrual. Closed early due to poor accrual.</a:t>
            </a:r>
          </a:p>
        </p:txBody>
      </p:sp>
      <p:sp>
        <p:nvSpPr>
          <p:cNvPr id="9" name="TextBox 8">
            <a:extLst>
              <a:ext uri="{FF2B5EF4-FFF2-40B4-BE49-F238E27FC236}">
                <a16:creationId xmlns:a16="http://schemas.microsoft.com/office/drawing/2014/main" id="{B68ECDEF-E8BA-CEDE-80F0-35B8F97C643D}"/>
              </a:ext>
            </a:extLst>
          </p:cNvPr>
          <p:cNvSpPr txBox="1"/>
          <p:nvPr/>
        </p:nvSpPr>
        <p:spPr>
          <a:xfrm>
            <a:off x="4543169" y="6194854"/>
            <a:ext cx="4617307" cy="369332"/>
          </a:xfrm>
          <a:prstGeom prst="rect">
            <a:avLst/>
          </a:prstGeom>
          <a:noFill/>
        </p:spPr>
        <p:txBody>
          <a:bodyPr wrap="square" rtlCol="0">
            <a:spAutoFit/>
          </a:bodyPr>
          <a:lstStyle/>
          <a:p>
            <a:r>
              <a:rPr lang="en-US" dirty="0"/>
              <a:t>Fuchs et alt. </a:t>
            </a:r>
            <a:r>
              <a:rPr lang="en-US" i="1" dirty="0"/>
              <a:t>Blood</a:t>
            </a:r>
            <a:r>
              <a:rPr lang="en-US" dirty="0"/>
              <a:t> (2021) 137 (3): 420–428.</a:t>
            </a:r>
          </a:p>
        </p:txBody>
      </p:sp>
      <p:sp>
        <p:nvSpPr>
          <p:cNvPr id="10" name="TextBox 9">
            <a:extLst>
              <a:ext uri="{FF2B5EF4-FFF2-40B4-BE49-F238E27FC236}">
                <a16:creationId xmlns:a16="http://schemas.microsoft.com/office/drawing/2014/main" id="{E7DA2FDE-6B4B-E70C-FF05-0EBB110183CC}"/>
              </a:ext>
            </a:extLst>
          </p:cNvPr>
          <p:cNvSpPr txBox="1"/>
          <p:nvPr/>
        </p:nvSpPr>
        <p:spPr>
          <a:xfrm>
            <a:off x="546502" y="4840069"/>
            <a:ext cx="1739498" cy="646331"/>
          </a:xfrm>
          <a:prstGeom prst="rect">
            <a:avLst/>
          </a:prstGeom>
          <a:noFill/>
        </p:spPr>
        <p:txBody>
          <a:bodyPr wrap="square" rtlCol="0">
            <a:spAutoFit/>
          </a:bodyPr>
          <a:lstStyle/>
          <a:p>
            <a:r>
              <a:rPr lang="en-US" dirty="0"/>
              <a:t>AL n=134</a:t>
            </a:r>
          </a:p>
          <a:p>
            <a:r>
              <a:rPr lang="en-US" dirty="0"/>
              <a:t>Lymphoma n=52</a:t>
            </a:r>
          </a:p>
        </p:txBody>
      </p:sp>
      <p:sp>
        <p:nvSpPr>
          <p:cNvPr id="11" name="TextBox 10">
            <a:extLst>
              <a:ext uri="{FF2B5EF4-FFF2-40B4-BE49-F238E27FC236}">
                <a16:creationId xmlns:a16="http://schemas.microsoft.com/office/drawing/2014/main" id="{F1DA9FBC-B4F1-AF1B-32A2-0A4465E14BE2}"/>
              </a:ext>
            </a:extLst>
          </p:cNvPr>
          <p:cNvSpPr txBox="1"/>
          <p:nvPr/>
        </p:nvSpPr>
        <p:spPr>
          <a:xfrm>
            <a:off x="6858000" y="4724400"/>
            <a:ext cx="1742578" cy="661086"/>
          </a:xfrm>
          <a:prstGeom prst="rect">
            <a:avLst/>
          </a:prstGeom>
          <a:noFill/>
        </p:spPr>
        <p:txBody>
          <a:bodyPr wrap="square" rtlCol="0">
            <a:spAutoFit/>
          </a:bodyPr>
          <a:lstStyle/>
          <a:p>
            <a:r>
              <a:rPr lang="en-US" dirty="0"/>
              <a:t>AL n=133</a:t>
            </a:r>
          </a:p>
          <a:p>
            <a:r>
              <a:rPr lang="en-US" dirty="0"/>
              <a:t>Lymphoma n=44</a:t>
            </a:r>
          </a:p>
        </p:txBody>
      </p:sp>
    </p:spTree>
    <p:extLst>
      <p:ext uri="{BB962C8B-B14F-4D97-AF65-F5344CB8AC3E}">
        <p14:creationId xmlns:p14="http://schemas.microsoft.com/office/powerpoint/2010/main" val="106999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193BBC-328D-21E9-CE94-D7F3F6131FB0}"/>
              </a:ext>
            </a:extLst>
          </p:cNvPr>
          <p:cNvPicPr>
            <a:picLocks noGrp="1" noChangeAspect="1"/>
          </p:cNvPicPr>
          <p:nvPr>
            <p:ph idx="1"/>
          </p:nvPr>
        </p:nvPicPr>
        <p:blipFill>
          <a:blip r:embed="rId2"/>
          <a:stretch>
            <a:fillRect/>
          </a:stretch>
        </p:blipFill>
        <p:spPr>
          <a:xfrm>
            <a:off x="1447800" y="1692440"/>
            <a:ext cx="6476999" cy="4500315"/>
          </a:xfrm>
          <a:prstGeom prst="rect">
            <a:avLst/>
          </a:prstGeom>
        </p:spPr>
      </p:pic>
      <p:sp>
        <p:nvSpPr>
          <p:cNvPr id="6" name="Title 1">
            <a:extLst>
              <a:ext uri="{FF2B5EF4-FFF2-40B4-BE49-F238E27FC236}">
                <a16:creationId xmlns:a16="http://schemas.microsoft.com/office/drawing/2014/main" id="{B1549F92-2DAF-B08D-8CFE-DCD0EAC6414F}"/>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BMT CTN 1101: DCB vs </a:t>
            </a:r>
            <a:r>
              <a:rPr lang="en-US" dirty="0" err="1"/>
              <a:t>Haplo</a:t>
            </a:r>
            <a:endParaRPr lang="en-US" dirty="0"/>
          </a:p>
        </p:txBody>
      </p:sp>
      <p:sp>
        <p:nvSpPr>
          <p:cNvPr id="7" name="TextBox 6">
            <a:extLst>
              <a:ext uri="{FF2B5EF4-FFF2-40B4-BE49-F238E27FC236}">
                <a16:creationId xmlns:a16="http://schemas.microsoft.com/office/drawing/2014/main" id="{7DA203DB-B6C4-9659-416F-C6FB11F19B7A}"/>
              </a:ext>
            </a:extLst>
          </p:cNvPr>
          <p:cNvSpPr txBox="1"/>
          <p:nvPr/>
        </p:nvSpPr>
        <p:spPr>
          <a:xfrm>
            <a:off x="4543169" y="6194854"/>
            <a:ext cx="4617307" cy="369332"/>
          </a:xfrm>
          <a:prstGeom prst="rect">
            <a:avLst/>
          </a:prstGeom>
          <a:noFill/>
        </p:spPr>
        <p:txBody>
          <a:bodyPr wrap="square" rtlCol="0">
            <a:spAutoFit/>
          </a:bodyPr>
          <a:lstStyle/>
          <a:p>
            <a:r>
              <a:rPr lang="en-US" dirty="0"/>
              <a:t>Fuchs et alt. </a:t>
            </a:r>
            <a:r>
              <a:rPr lang="en-US" i="1" dirty="0"/>
              <a:t>Blood</a:t>
            </a:r>
            <a:r>
              <a:rPr lang="en-US" dirty="0"/>
              <a:t> (2021) 137 (3): 420–428.</a:t>
            </a:r>
          </a:p>
        </p:txBody>
      </p:sp>
    </p:spTree>
    <p:extLst>
      <p:ext uri="{BB962C8B-B14F-4D97-AF65-F5344CB8AC3E}">
        <p14:creationId xmlns:p14="http://schemas.microsoft.com/office/powerpoint/2010/main" val="849392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6C4C-52C6-014A-06CB-2FC1929685E5}"/>
              </a:ext>
            </a:extLst>
          </p:cNvPr>
          <p:cNvSpPr>
            <a:spLocks noGrp="1"/>
          </p:cNvSpPr>
          <p:nvPr>
            <p:ph type="title"/>
          </p:nvPr>
        </p:nvSpPr>
        <p:spPr/>
        <p:txBody>
          <a:bodyPr>
            <a:normAutofit/>
          </a:bodyPr>
          <a:lstStyle/>
          <a:p>
            <a:r>
              <a:rPr lang="en-US" dirty="0"/>
              <a:t>BMT CTN 1101: DCB vs </a:t>
            </a:r>
            <a:r>
              <a:rPr lang="en-US" dirty="0" err="1"/>
              <a:t>Haplo</a:t>
            </a:r>
            <a:endParaRPr lang="en-US" dirty="0"/>
          </a:p>
        </p:txBody>
      </p:sp>
      <p:pic>
        <p:nvPicPr>
          <p:cNvPr id="4" name="New picture">
            <a:extLst>
              <a:ext uri="{FF2B5EF4-FFF2-40B4-BE49-F238E27FC236}">
                <a16:creationId xmlns:a16="http://schemas.microsoft.com/office/drawing/2014/main" id="{63FCD0A6-3BB7-BA88-03DE-60B0B390340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295400"/>
            <a:ext cx="4766785" cy="49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ED4B33B4-F439-BD3C-8F21-B3CB3C6446EB}"/>
              </a:ext>
            </a:extLst>
          </p:cNvPr>
          <p:cNvSpPr txBox="1"/>
          <p:nvPr/>
        </p:nvSpPr>
        <p:spPr>
          <a:xfrm>
            <a:off x="4543169" y="6194854"/>
            <a:ext cx="4617307" cy="369332"/>
          </a:xfrm>
          <a:prstGeom prst="rect">
            <a:avLst/>
          </a:prstGeom>
          <a:noFill/>
        </p:spPr>
        <p:txBody>
          <a:bodyPr wrap="square" rtlCol="0">
            <a:spAutoFit/>
          </a:bodyPr>
          <a:lstStyle/>
          <a:p>
            <a:r>
              <a:rPr lang="en-US" dirty="0"/>
              <a:t>Fuchs et al. </a:t>
            </a:r>
            <a:r>
              <a:rPr lang="en-US" i="1" dirty="0"/>
              <a:t>Blood</a:t>
            </a:r>
            <a:r>
              <a:rPr lang="en-US" dirty="0"/>
              <a:t> (2021) 137 (3): 420–428.</a:t>
            </a:r>
          </a:p>
        </p:txBody>
      </p:sp>
    </p:spTree>
    <p:extLst>
      <p:ext uri="{BB962C8B-B14F-4D97-AF65-F5344CB8AC3E}">
        <p14:creationId xmlns:p14="http://schemas.microsoft.com/office/powerpoint/2010/main" val="349582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4174-4F77-27A6-A5E8-4931D6ED3F93}"/>
              </a:ext>
            </a:extLst>
          </p:cNvPr>
          <p:cNvSpPr>
            <a:spLocks noGrp="1"/>
          </p:cNvSpPr>
          <p:nvPr>
            <p:ph type="title"/>
          </p:nvPr>
        </p:nvSpPr>
        <p:spPr>
          <a:xfrm>
            <a:off x="457200" y="262281"/>
            <a:ext cx="8229600" cy="1143000"/>
          </a:xfrm>
        </p:spPr>
        <p:txBody>
          <a:bodyPr/>
          <a:lstStyle/>
          <a:p>
            <a:r>
              <a:rPr lang="en-US" dirty="0"/>
              <a:t>Outcomes with Alt. donors in MDS</a:t>
            </a:r>
          </a:p>
        </p:txBody>
      </p:sp>
      <p:pic>
        <p:nvPicPr>
          <p:cNvPr id="10" name="Content Placeholder 9">
            <a:extLst>
              <a:ext uri="{FF2B5EF4-FFF2-40B4-BE49-F238E27FC236}">
                <a16:creationId xmlns:a16="http://schemas.microsoft.com/office/drawing/2014/main" id="{2F034048-EF3A-8665-A4EF-38E6EA3D1F52}"/>
              </a:ext>
            </a:extLst>
          </p:cNvPr>
          <p:cNvPicPr>
            <a:picLocks noGrp="1" noChangeAspect="1"/>
          </p:cNvPicPr>
          <p:nvPr>
            <p:ph sz="half" idx="1"/>
          </p:nvPr>
        </p:nvPicPr>
        <p:blipFill rotWithShape="1">
          <a:blip r:embed="rId2"/>
          <a:srcRect l="816" t="3088" r="2958" b="2980"/>
          <a:stretch/>
        </p:blipFill>
        <p:spPr>
          <a:xfrm>
            <a:off x="457200" y="1644133"/>
            <a:ext cx="3886200" cy="3766067"/>
          </a:xfrm>
          <a:prstGeom prst="rect">
            <a:avLst/>
          </a:prstGeom>
        </p:spPr>
      </p:pic>
      <p:pic>
        <p:nvPicPr>
          <p:cNvPr id="6" name="Content Placeholder 5">
            <a:extLst>
              <a:ext uri="{FF2B5EF4-FFF2-40B4-BE49-F238E27FC236}">
                <a16:creationId xmlns:a16="http://schemas.microsoft.com/office/drawing/2014/main" id="{A20606E0-09F0-0EF0-39F7-A4FB46C704E0}"/>
              </a:ext>
            </a:extLst>
          </p:cNvPr>
          <p:cNvPicPr>
            <a:picLocks noGrp="1" noChangeAspect="1"/>
          </p:cNvPicPr>
          <p:nvPr>
            <p:ph sz="half" idx="2"/>
          </p:nvPr>
        </p:nvPicPr>
        <p:blipFill>
          <a:blip r:embed="rId3"/>
          <a:stretch>
            <a:fillRect/>
          </a:stretch>
        </p:blipFill>
        <p:spPr>
          <a:xfrm>
            <a:off x="4686302" y="2209800"/>
            <a:ext cx="4312837" cy="2971800"/>
          </a:xfrm>
          <a:prstGeom prst="rect">
            <a:avLst/>
          </a:prstGeom>
        </p:spPr>
      </p:pic>
      <p:sp>
        <p:nvSpPr>
          <p:cNvPr id="7" name="TextBox 6">
            <a:extLst>
              <a:ext uri="{FF2B5EF4-FFF2-40B4-BE49-F238E27FC236}">
                <a16:creationId xmlns:a16="http://schemas.microsoft.com/office/drawing/2014/main" id="{BB69B6CA-599D-8A2B-AA68-49D808783C42}"/>
              </a:ext>
            </a:extLst>
          </p:cNvPr>
          <p:cNvSpPr txBox="1"/>
          <p:nvPr/>
        </p:nvSpPr>
        <p:spPr>
          <a:xfrm>
            <a:off x="7391400" y="2743200"/>
            <a:ext cx="1295400" cy="369332"/>
          </a:xfrm>
          <a:prstGeom prst="rect">
            <a:avLst/>
          </a:prstGeom>
          <a:noFill/>
        </p:spPr>
        <p:txBody>
          <a:bodyPr wrap="square" rtlCol="0">
            <a:spAutoFit/>
          </a:bodyPr>
          <a:lstStyle/>
          <a:p>
            <a:r>
              <a:rPr lang="en-US" dirty="0"/>
              <a:t>N=176</a:t>
            </a:r>
          </a:p>
        </p:txBody>
      </p:sp>
      <p:sp>
        <p:nvSpPr>
          <p:cNvPr id="9" name="TextBox 8">
            <a:extLst>
              <a:ext uri="{FF2B5EF4-FFF2-40B4-BE49-F238E27FC236}">
                <a16:creationId xmlns:a16="http://schemas.microsoft.com/office/drawing/2014/main" id="{607ABFC4-DF66-1B34-C9F4-E2CE9FBD29CD}"/>
              </a:ext>
            </a:extLst>
          </p:cNvPr>
          <p:cNvSpPr txBox="1"/>
          <p:nvPr/>
        </p:nvSpPr>
        <p:spPr>
          <a:xfrm>
            <a:off x="6629400" y="1644134"/>
            <a:ext cx="1295400" cy="369332"/>
          </a:xfrm>
          <a:prstGeom prst="rect">
            <a:avLst/>
          </a:prstGeom>
          <a:noFill/>
        </p:spPr>
        <p:txBody>
          <a:bodyPr wrap="square" rtlCol="0">
            <a:spAutoFit/>
          </a:bodyPr>
          <a:lstStyle/>
          <a:p>
            <a:r>
              <a:rPr lang="en-US" dirty="0"/>
              <a:t>CBT</a:t>
            </a:r>
          </a:p>
        </p:txBody>
      </p:sp>
      <p:sp>
        <p:nvSpPr>
          <p:cNvPr id="11" name="TextBox 10">
            <a:extLst>
              <a:ext uri="{FF2B5EF4-FFF2-40B4-BE49-F238E27FC236}">
                <a16:creationId xmlns:a16="http://schemas.microsoft.com/office/drawing/2014/main" id="{22706B88-13BE-82DF-06EF-56EEACE48338}"/>
              </a:ext>
            </a:extLst>
          </p:cNvPr>
          <p:cNvSpPr txBox="1"/>
          <p:nvPr/>
        </p:nvSpPr>
        <p:spPr>
          <a:xfrm>
            <a:off x="4876800" y="5943600"/>
            <a:ext cx="3855719" cy="646331"/>
          </a:xfrm>
          <a:prstGeom prst="rect">
            <a:avLst/>
          </a:prstGeom>
          <a:noFill/>
        </p:spPr>
        <p:txBody>
          <a:bodyPr wrap="square" rtlCol="0">
            <a:spAutoFit/>
          </a:bodyPr>
          <a:lstStyle/>
          <a:p>
            <a:r>
              <a:rPr lang="en-US" dirty="0"/>
              <a:t>Grunwald et al. TCT 2021;5:975-983</a:t>
            </a:r>
          </a:p>
          <a:p>
            <a:r>
              <a:rPr lang="en-US" dirty="0"/>
              <a:t>Gerds et al. BBMT 2017;23: 971-979 </a:t>
            </a:r>
          </a:p>
        </p:txBody>
      </p:sp>
      <p:sp>
        <p:nvSpPr>
          <p:cNvPr id="12" name="TextBox 11">
            <a:extLst>
              <a:ext uri="{FF2B5EF4-FFF2-40B4-BE49-F238E27FC236}">
                <a16:creationId xmlns:a16="http://schemas.microsoft.com/office/drawing/2014/main" id="{48E793D0-7AED-9D38-97C2-086DD9E8B622}"/>
              </a:ext>
            </a:extLst>
          </p:cNvPr>
          <p:cNvSpPr txBox="1"/>
          <p:nvPr/>
        </p:nvSpPr>
        <p:spPr>
          <a:xfrm>
            <a:off x="2209800" y="3722132"/>
            <a:ext cx="990600" cy="369332"/>
          </a:xfrm>
          <a:prstGeom prst="rect">
            <a:avLst/>
          </a:prstGeom>
          <a:noFill/>
        </p:spPr>
        <p:txBody>
          <a:bodyPr wrap="square" rtlCol="0">
            <a:spAutoFit/>
          </a:bodyPr>
          <a:lstStyle/>
          <a:p>
            <a:r>
              <a:rPr lang="en-US" dirty="0"/>
              <a:t>N=427</a:t>
            </a:r>
          </a:p>
        </p:txBody>
      </p:sp>
      <p:sp>
        <p:nvSpPr>
          <p:cNvPr id="13" name="TextBox 12">
            <a:extLst>
              <a:ext uri="{FF2B5EF4-FFF2-40B4-BE49-F238E27FC236}">
                <a16:creationId xmlns:a16="http://schemas.microsoft.com/office/drawing/2014/main" id="{B8738F19-E783-9D6E-5C1A-42EF4EDAC5CB}"/>
              </a:ext>
            </a:extLst>
          </p:cNvPr>
          <p:cNvSpPr txBox="1"/>
          <p:nvPr/>
        </p:nvSpPr>
        <p:spPr>
          <a:xfrm>
            <a:off x="3467100" y="2819400"/>
            <a:ext cx="990600" cy="369332"/>
          </a:xfrm>
          <a:prstGeom prst="rect">
            <a:avLst/>
          </a:prstGeom>
          <a:noFill/>
        </p:spPr>
        <p:txBody>
          <a:bodyPr wrap="square" rtlCol="0">
            <a:spAutoFit/>
          </a:bodyPr>
          <a:lstStyle/>
          <a:p>
            <a:r>
              <a:rPr lang="en-US" dirty="0"/>
              <a:t>N=176</a:t>
            </a:r>
          </a:p>
        </p:txBody>
      </p:sp>
    </p:spTree>
    <p:extLst>
      <p:ext uri="{BB962C8B-B14F-4D97-AF65-F5344CB8AC3E}">
        <p14:creationId xmlns:p14="http://schemas.microsoft.com/office/powerpoint/2010/main" val="2198596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38D64A-8A5A-4645-9475-258D766CB954}"/>
              </a:ext>
            </a:extLst>
          </p:cNvPr>
          <p:cNvSpPr>
            <a:spLocks noGrp="1"/>
          </p:cNvSpPr>
          <p:nvPr>
            <p:ph type="title"/>
          </p:nvPr>
        </p:nvSpPr>
        <p:spPr/>
        <p:txBody>
          <a:bodyPr/>
          <a:lstStyle/>
          <a:p>
            <a:r>
              <a:rPr lang="en-US" sz="2100" spc="-75"/>
              <a:t>Number of Allogeneic HCTs in the US by Donor Type </a:t>
            </a:r>
            <a:endParaRPr lang="en-US" sz="2100" dirty="0"/>
          </a:p>
        </p:txBody>
      </p:sp>
      <p:pic>
        <p:nvPicPr>
          <p:cNvPr id="3" name="Picture 2">
            <a:extLst>
              <a:ext uri="{FF2B5EF4-FFF2-40B4-BE49-F238E27FC236}">
                <a16:creationId xmlns:a16="http://schemas.microsoft.com/office/drawing/2014/main" id="{0785015E-C5C0-4278-8351-74149C3C7E84}"/>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61865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138A01-5E00-4FA7-926B-681C02A6662F}"/>
              </a:ext>
            </a:extLst>
          </p:cNvPr>
          <p:cNvSpPr>
            <a:spLocks noGrp="1"/>
          </p:cNvSpPr>
          <p:nvPr>
            <p:ph type="title"/>
          </p:nvPr>
        </p:nvSpPr>
        <p:spPr/>
        <p:txBody>
          <a:bodyPr/>
          <a:lstStyle/>
          <a:p>
            <a:r>
              <a:rPr lang="en-US" sz="2100"/>
              <a:t>Relative Proportion of </a:t>
            </a:r>
            <a:r>
              <a:rPr lang="en-US" sz="2100" spc="-75"/>
              <a:t>Allogeneic HCTs in the US by Donor Type</a:t>
            </a:r>
            <a:endParaRPr lang="en-US" sz="2100" spc="-75" dirty="0"/>
          </a:p>
        </p:txBody>
      </p:sp>
      <p:pic>
        <p:nvPicPr>
          <p:cNvPr id="3" name="Picture 2">
            <a:extLst>
              <a:ext uri="{FF2B5EF4-FFF2-40B4-BE49-F238E27FC236}">
                <a16:creationId xmlns:a16="http://schemas.microsoft.com/office/drawing/2014/main" id="{02BD2F3D-35A9-45A9-9BD0-C180F036EE6D}"/>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017720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7202F4A-796E-4C45-9B1A-4F3215115370}"/>
              </a:ext>
            </a:extLst>
          </p:cNvPr>
          <p:cNvSpPr>
            <a:spLocks noGrp="1"/>
          </p:cNvSpPr>
          <p:nvPr>
            <p:ph type="title"/>
          </p:nvPr>
        </p:nvSpPr>
        <p:spPr/>
        <p:txBody>
          <a:bodyPr/>
          <a:lstStyle/>
          <a:p>
            <a:r>
              <a:rPr lang="en-US" sz="2100"/>
              <a:t>Relative Proportion of </a:t>
            </a:r>
            <a:r>
              <a:rPr lang="en-US" altLang="en-US" sz="2100">
                <a:cs typeface="Arial" charset="0"/>
              </a:rPr>
              <a:t>Allogeneic </a:t>
            </a:r>
            <a:r>
              <a:rPr lang="en-US" sz="2100"/>
              <a:t>HCT Donor Types </a:t>
            </a:r>
            <a:r>
              <a:rPr lang="en-US"/>
              <a:t>in the US</a:t>
            </a:r>
            <a:r>
              <a:rPr lang="en-US" sz="2100"/>
              <a:t> by </a:t>
            </a:r>
            <a:r>
              <a:rPr lang="en-US" sz="2100" spc="-60"/>
              <a:t>Recipient </a:t>
            </a:r>
            <a:r>
              <a:rPr lang="en-US" sz="2100"/>
              <a:t>Age, 2015-2020</a:t>
            </a:r>
            <a:endParaRPr lang="en-US" sz="2100" dirty="0"/>
          </a:p>
        </p:txBody>
      </p:sp>
      <p:pic>
        <p:nvPicPr>
          <p:cNvPr id="3" name="Picture 2">
            <a:extLst>
              <a:ext uri="{FF2B5EF4-FFF2-40B4-BE49-F238E27FC236}">
                <a16:creationId xmlns:a16="http://schemas.microsoft.com/office/drawing/2014/main" id="{4E445F5E-FF71-4CB9-B4FE-9592919B438C}"/>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75549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solidFill>
                  <a:srgbClr val="FF0000"/>
                </a:solidFill>
              </a:rPr>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t>Age</a:t>
            </a:r>
          </a:p>
          <a:p>
            <a:pPr marL="628650" lvl="1" indent="-228600"/>
            <a:r>
              <a:rPr lang="en-US" altLang="en-US" sz="2400" dirty="0"/>
              <a:t>Comorbidities</a:t>
            </a:r>
          </a:p>
          <a:p>
            <a:pPr marL="628650" lvl="1" indent="-228600"/>
            <a:r>
              <a:rPr lang="en-US" altLang="en-US" sz="2400" dirty="0"/>
              <a:t>No donor</a:t>
            </a:r>
          </a:p>
          <a:p>
            <a:pPr marL="628650" lvl="1" indent="-228600"/>
            <a:r>
              <a:rPr lang="en-US" altLang="en-US" sz="2400" dirty="0"/>
              <a:t>Bad Disease</a:t>
            </a:r>
          </a:p>
          <a:p>
            <a:pPr marL="628650" lvl="1" indent="-228600"/>
            <a:r>
              <a:rPr lang="en-US" altLang="en-US" sz="2400" dirty="0"/>
              <a:t>Socioeconomic Issues</a:t>
            </a:r>
          </a:p>
          <a:p>
            <a:pPr marL="228600" indent="-228600" eaLnBrk="1" hangingPunct="1"/>
            <a:endParaRPr lang="en-US" altLang="en-US" sz="2800" dirty="0"/>
          </a:p>
          <a:p>
            <a:pPr marL="400050" lvl="1" indent="0">
              <a:buNone/>
            </a:pPr>
            <a:endParaRPr lang="en-US" altLang="en-US" sz="2400" dirty="0"/>
          </a:p>
          <a:p>
            <a:pPr marL="0" indent="0" eaLnBrk="1" hangingPunct="1">
              <a:buNone/>
            </a:pPr>
            <a:endParaRPr lang="en-US" altLang="en-US" sz="2800" dirty="0"/>
          </a:p>
        </p:txBody>
      </p:sp>
    </p:spTree>
    <p:extLst>
      <p:ext uri="{BB962C8B-B14F-4D97-AF65-F5344CB8AC3E}">
        <p14:creationId xmlns:p14="http://schemas.microsoft.com/office/powerpoint/2010/main" val="3932457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7A9EC9-442B-41A6-B9FA-DEFC29204672}"/>
              </a:ext>
            </a:extLst>
          </p:cNvPr>
          <p:cNvSpPr>
            <a:spLocks noGrp="1"/>
          </p:cNvSpPr>
          <p:nvPr>
            <p:ph type="title"/>
          </p:nvPr>
        </p:nvSpPr>
        <p:spPr/>
        <p:txBody>
          <a:bodyPr/>
          <a:lstStyle/>
          <a:p>
            <a:r>
              <a:rPr lang="en-US" sz="2100"/>
              <a:t>Numbe</a:t>
            </a:r>
            <a:r>
              <a:rPr lang="en-US"/>
              <a:t>r of </a:t>
            </a:r>
            <a:r>
              <a:rPr lang="en-US" sz="2100"/>
              <a:t>Haploidentical</a:t>
            </a:r>
            <a:r>
              <a:rPr lang="en-US" baseline="30000"/>
              <a:t> </a:t>
            </a:r>
            <a:r>
              <a:rPr lang="en-US" sz="2100"/>
              <a:t>Donor</a:t>
            </a:r>
            <a:r>
              <a:rPr lang="en-US" sz="2100" baseline="30000"/>
              <a:t>#</a:t>
            </a:r>
            <a:r>
              <a:rPr lang="en-US" sz="2100"/>
              <a:t> HCTs in the US by Disease</a:t>
            </a:r>
            <a:endParaRPr lang="en-US" sz="2100" dirty="0"/>
          </a:p>
        </p:txBody>
      </p:sp>
      <p:pic>
        <p:nvPicPr>
          <p:cNvPr id="3" name="Picture 2">
            <a:extLst>
              <a:ext uri="{FF2B5EF4-FFF2-40B4-BE49-F238E27FC236}">
                <a16:creationId xmlns:a16="http://schemas.microsoft.com/office/drawing/2014/main" id="{99290D41-BD5F-49A5-A96F-EB6A4F4187A1}"/>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256566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t>Age</a:t>
            </a:r>
          </a:p>
          <a:p>
            <a:pPr marL="628650" lvl="1" indent="-228600"/>
            <a:r>
              <a:rPr lang="en-US" altLang="en-US" sz="2400" dirty="0"/>
              <a:t>Comorbidities</a:t>
            </a:r>
          </a:p>
          <a:p>
            <a:pPr marL="628650" lvl="1" indent="-228600"/>
            <a:r>
              <a:rPr lang="en-US" altLang="en-US" sz="2400" dirty="0"/>
              <a:t>No donor</a:t>
            </a:r>
          </a:p>
          <a:p>
            <a:pPr marL="628650" lvl="1" indent="-228600"/>
            <a:r>
              <a:rPr lang="en-US" altLang="en-US" sz="2400" dirty="0">
                <a:solidFill>
                  <a:srgbClr val="FF0000"/>
                </a:solidFill>
              </a:rPr>
              <a:t>Bad Disease</a:t>
            </a:r>
          </a:p>
          <a:p>
            <a:pPr marL="628650" lvl="1" indent="-228600"/>
            <a:r>
              <a:rPr lang="en-US" altLang="en-US" sz="2400" dirty="0"/>
              <a:t>Socioeconomic Issues</a:t>
            </a:r>
          </a:p>
          <a:p>
            <a:pPr marL="228600" indent="-228600" eaLnBrk="1" hangingPunct="1"/>
            <a:endParaRPr lang="en-US" altLang="en-US" sz="2800" dirty="0"/>
          </a:p>
        </p:txBody>
      </p:sp>
    </p:spTree>
    <p:extLst>
      <p:ext uri="{BB962C8B-B14F-4D97-AF65-F5344CB8AC3E}">
        <p14:creationId xmlns:p14="http://schemas.microsoft.com/office/powerpoint/2010/main" val="1724999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B234-48A5-DD4B-9AD3-7755D5F19E35}"/>
              </a:ext>
            </a:extLst>
          </p:cNvPr>
          <p:cNvSpPr>
            <a:spLocks noGrp="1"/>
          </p:cNvSpPr>
          <p:nvPr>
            <p:ph type="title"/>
          </p:nvPr>
        </p:nvSpPr>
        <p:spPr/>
        <p:txBody>
          <a:bodyPr/>
          <a:lstStyle/>
          <a:p>
            <a:r>
              <a:rPr lang="en-US" dirty="0"/>
              <a:t>Patient Demographics</a:t>
            </a:r>
          </a:p>
        </p:txBody>
      </p:sp>
      <p:graphicFrame>
        <p:nvGraphicFramePr>
          <p:cNvPr id="4" name="Table 4">
            <a:extLst>
              <a:ext uri="{FF2B5EF4-FFF2-40B4-BE49-F238E27FC236}">
                <a16:creationId xmlns:a16="http://schemas.microsoft.com/office/drawing/2014/main" id="{955E044B-1342-7141-AB03-419695A7E3DD}"/>
              </a:ext>
            </a:extLst>
          </p:cNvPr>
          <p:cNvGraphicFramePr>
            <a:graphicFrameLocks noGrp="1"/>
          </p:cNvGraphicFramePr>
          <p:nvPr/>
        </p:nvGraphicFramePr>
        <p:xfrm>
          <a:off x="923769" y="1985486"/>
          <a:ext cx="7296462" cy="402336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3950109409"/>
                    </a:ext>
                  </a:extLst>
                </a:gridCol>
                <a:gridCol w="1618937">
                  <a:extLst>
                    <a:ext uri="{9D8B030D-6E8A-4147-A177-3AD203B41FA5}">
                      <a16:colId xmlns:a16="http://schemas.microsoft.com/office/drawing/2014/main" val="2139315542"/>
                    </a:ext>
                  </a:extLst>
                </a:gridCol>
                <a:gridCol w="1405328">
                  <a:extLst>
                    <a:ext uri="{9D8B030D-6E8A-4147-A177-3AD203B41FA5}">
                      <a16:colId xmlns:a16="http://schemas.microsoft.com/office/drawing/2014/main" val="935681533"/>
                    </a:ext>
                  </a:extLst>
                </a:gridCol>
                <a:gridCol w="1425636">
                  <a:extLst>
                    <a:ext uri="{9D8B030D-6E8A-4147-A177-3AD203B41FA5}">
                      <a16:colId xmlns:a16="http://schemas.microsoft.com/office/drawing/2014/main" val="2048585642"/>
                    </a:ext>
                  </a:extLst>
                </a:gridCol>
                <a:gridCol w="903461">
                  <a:extLst>
                    <a:ext uri="{9D8B030D-6E8A-4147-A177-3AD203B41FA5}">
                      <a16:colId xmlns:a16="http://schemas.microsoft.com/office/drawing/2014/main" val="3517577952"/>
                    </a:ext>
                  </a:extLst>
                </a:gridCol>
              </a:tblGrid>
              <a:tr h="278130">
                <a:tc>
                  <a:txBody>
                    <a:bodyPr/>
                    <a:lstStyle/>
                    <a:p>
                      <a:r>
                        <a:rPr lang="en-US" sz="1400" dirty="0"/>
                        <a:t>Characteristic</a:t>
                      </a:r>
                    </a:p>
                  </a:txBody>
                  <a:tcPr marL="68580" marR="68580" marT="34290" marB="34290"/>
                </a:tc>
                <a:tc>
                  <a:txBody>
                    <a:bodyPr/>
                    <a:lstStyle/>
                    <a:p>
                      <a:r>
                        <a:rPr lang="en-US" sz="1400" dirty="0"/>
                        <a:t>Full Cohort (n=384)</a:t>
                      </a:r>
                    </a:p>
                  </a:txBody>
                  <a:tcPr marL="68580" marR="68580" marT="34290" marB="34290"/>
                </a:tc>
                <a:tc>
                  <a:txBody>
                    <a:bodyPr/>
                    <a:lstStyle/>
                    <a:p>
                      <a:r>
                        <a:rPr lang="en-US" sz="1400" dirty="0"/>
                        <a:t>MDS (n=172)</a:t>
                      </a:r>
                    </a:p>
                  </a:txBody>
                  <a:tcPr marL="68580" marR="68580" marT="34290" marB="34290"/>
                </a:tc>
                <a:tc>
                  <a:txBody>
                    <a:bodyPr/>
                    <a:lstStyle/>
                    <a:p>
                      <a:r>
                        <a:rPr lang="en-US" sz="1400" dirty="0"/>
                        <a:t>AML (n=212)</a:t>
                      </a:r>
                    </a:p>
                  </a:txBody>
                  <a:tcPr marL="68580" marR="68580" marT="34290" marB="34290"/>
                </a:tc>
                <a:tc>
                  <a:txBody>
                    <a:bodyPr/>
                    <a:lstStyle/>
                    <a:p>
                      <a:r>
                        <a:rPr lang="en-US" sz="1400" dirty="0"/>
                        <a:t>p value</a:t>
                      </a:r>
                    </a:p>
                  </a:txBody>
                  <a:tcPr marL="68580" marR="68580" marT="34290" marB="34290"/>
                </a:tc>
                <a:extLst>
                  <a:ext uri="{0D108BD9-81ED-4DB2-BD59-A6C34878D82A}">
                    <a16:rowId xmlns:a16="http://schemas.microsoft.com/office/drawing/2014/main" val="263183499"/>
                  </a:ext>
                </a:extLst>
              </a:tr>
              <a:tr h="278130">
                <a:tc>
                  <a:txBody>
                    <a:bodyPr/>
                    <a:lstStyle/>
                    <a:p>
                      <a:r>
                        <a:rPr lang="en-US" sz="1400" dirty="0"/>
                        <a:t>Age at HCT (median, IQR)</a:t>
                      </a:r>
                    </a:p>
                  </a:txBody>
                  <a:tcPr marL="68580" marR="68580" marT="34290" marB="34290"/>
                </a:tc>
                <a:tc>
                  <a:txBody>
                    <a:bodyPr/>
                    <a:lstStyle/>
                    <a:p>
                      <a:r>
                        <a:rPr lang="en-US" sz="1400" dirty="0"/>
                        <a:t>61 (55-67)</a:t>
                      </a:r>
                    </a:p>
                  </a:txBody>
                  <a:tcPr marL="68580" marR="68580" marT="34290" marB="34290"/>
                </a:tc>
                <a:tc>
                  <a:txBody>
                    <a:bodyPr/>
                    <a:lstStyle/>
                    <a:p>
                      <a:r>
                        <a:rPr lang="en-US" sz="1400" dirty="0"/>
                        <a:t>63 (56-68)</a:t>
                      </a:r>
                    </a:p>
                  </a:txBody>
                  <a:tcPr marL="68580" marR="68580" marT="34290" marB="34290"/>
                </a:tc>
                <a:tc>
                  <a:txBody>
                    <a:bodyPr/>
                    <a:lstStyle/>
                    <a:p>
                      <a:r>
                        <a:rPr lang="en-US" sz="1400" dirty="0"/>
                        <a:t>61 (53-66)</a:t>
                      </a:r>
                    </a:p>
                  </a:txBody>
                  <a:tcPr marL="68580" marR="68580" marT="34290" marB="34290"/>
                </a:tc>
                <a:tc>
                  <a:txBody>
                    <a:bodyPr/>
                    <a:lstStyle/>
                    <a:p>
                      <a:pPr algn="ctr"/>
                      <a:r>
                        <a:rPr lang="en-US" sz="1400" dirty="0">
                          <a:solidFill>
                            <a:srgbClr val="FF0000"/>
                          </a:solidFill>
                        </a:rPr>
                        <a:t>0.03</a:t>
                      </a:r>
                    </a:p>
                  </a:txBody>
                  <a:tcPr marL="68580" marR="68580" marT="34290" marB="34290"/>
                </a:tc>
                <a:extLst>
                  <a:ext uri="{0D108BD9-81ED-4DB2-BD59-A6C34878D82A}">
                    <a16:rowId xmlns:a16="http://schemas.microsoft.com/office/drawing/2014/main" val="86705607"/>
                  </a:ext>
                </a:extLst>
              </a:tr>
              <a:tr h="278130">
                <a:tc>
                  <a:txBody>
                    <a:bodyPr/>
                    <a:lstStyle/>
                    <a:p>
                      <a:r>
                        <a:rPr lang="en-US" sz="1400" dirty="0"/>
                        <a:t>KPS (median, IQR)</a:t>
                      </a:r>
                    </a:p>
                  </a:txBody>
                  <a:tcPr marL="68580" marR="68580" marT="34290" marB="34290"/>
                </a:tc>
                <a:tc>
                  <a:txBody>
                    <a:bodyPr/>
                    <a:lstStyle/>
                    <a:p>
                      <a:r>
                        <a:rPr lang="en-US" sz="1400" dirty="0"/>
                        <a:t>90% (80-90%)</a:t>
                      </a:r>
                    </a:p>
                  </a:txBody>
                  <a:tcPr marL="68580" marR="68580" marT="34290" marB="34290"/>
                </a:tc>
                <a:tc>
                  <a:txBody>
                    <a:bodyPr/>
                    <a:lstStyle/>
                    <a:p>
                      <a:r>
                        <a:rPr lang="en-US" sz="1400" dirty="0"/>
                        <a:t>90% (80-90%)</a:t>
                      </a:r>
                    </a:p>
                  </a:txBody>
                  <a:tcPr marL="68580" marR="68580" marT="34290" marB="34290"/>
                </a:tc>
                <a:tc>
                  <a:txBody>
                    <a:bodyPr/>
                    <a:lstStyle/>
                    <a:p>
                      <a:r>
                        <a:rPr lang="en-US" sz="1400" dirty="0"/>
                        <a:t>90% (80-90%)</a:t>
                      </a:r>
                    </a:p>
                  </a:txBody>
                  <a:tcPr marL="68580" marR="68580" marT="34290" marB="34290"/>
                </a:tc>
                <a:tc>
                  <a:txBody>
                    <a:bodyPr/>
                    <a:lstStyle/>
                    <a:p>
                      <a:pPr algn="ctr"/>
                      <a:r>
                        <a:rPr lang="en-US" sz="1400" dirty="0"/>
                        <a:t>0.06</a:t>
                      </a:r>
                    </a:p>
                  </a:txBody>
                  <a:tcPr marL="68580" marR="68580" marT="34290" marB="34290"/>
                </a:tc>
                <a:extLst>
                  <a:ext uri="{0D108BD9-81ED-4DB2-BD59-A6C34878D82A}">
                    <a16:rowId xmlns:a16="http://schemas.microsoft.com/office/drawing/2014/main" val="3220447154"/>
                  </a:ext>
                </a:extLst>
              </a:tr>
              <a:tr h="480060">
                <a:tc>
                  <a:txBody>
                    <a:bodyPr/>
                    <a:lstStyle/>
                    <a:p>
                      <a:r>
                        <a:rPr lang="en-US" sz="1400" dirty="0"/>
                        <a:t>Myeloablative  Conditioning</a:t>
                      </a:r>
                    </a:p>
                  </a:txBody>
                  <a:tcPr marL="68580" marR="68580" marT="34290" marB="34290"/>
                </a:tc>
                <a:tc>
                  <a:txBody>
                    <a:bodyPr/>
                    <a:lstStyle/>
                    <a:p>
                      <a:r>
                        <a:rPr lang="en-US" sz="1400" dirty="0"/>
                        <a:t>41% (154)</a:t>
                      </a:r>
                    </a:p>
                  </a:txBody>
                  <a:tcPr marL="68580" marR="68580" marT="34290" marB="34290"/>
                </a:tc>
                <a:tc>
                  <a:txBody>
                    <a:bodyPr/>
                    <a:lstStyle/>
                    <a:p>
                      <a:r>
                        <a:rPr lang="en-US" sz="1400" dirty="0"/>
                        <a:t>41% (68)</a:t>
                      </a:r>
                    </a:p>
                  </a:txBody>
                  <a:tcPr marL="68580" marR="68580" marT="34290" marB="34290"/>
                </a:tc>
                <a:tc>
                  <a:txBody>
                    <a:bodyPr/>
                    <a:lstStyle/>
                    <a:p>
                      <a:r>
                        <a:rPr lang="en-US" sz="1400" dirty="0"/>
                        <a:t>41% (86)</a:t>
                      </a:r>
                    </a:p>
                  </a:txBody>
                  <a:tcPr marL="68580" marR="68580" marT="34290" marB="34290"/>
                </a:tc>
                <a:tc>
                  <a:txBody>
                    <a:bodyPr/>
                    <a:lstStyle/>
                    <a:p>
                      <a:pPr algn="ctr"/>
                      <a:r>
                        <a:rPr lang="en-US" sz="1400" dirty="0"/>
                        <a:t>0.9</a:t>
                      </a:r>
                    </a:p>
                  </a:txBody>
                  <a:tcPr marL="68580" marR="68580" marT="34290" marB="34290"/>
                </a:tc>
                <a:extLst>
                  <a:ext uri="{0D108BD9-81ED-4DB2-BD59-A6C34878D82A}">
                    <a16:rowId xmlns:a16="http://schemas.microsoft.com/office/drawing/2014/main" val="3516967153"/>
                  </a:ext>
                </a:extLst>
              </a:tr>
              <a:tr h="278130">
                <a:tc>
                  <a:txBody>
                    <a:bodyPr/>
                    <a:lstStyle/>
                    <a:p>
                      <a:r>
                        <a:rPr lang="en-US" sz="1400" dirty="0"/>
                        <a:t>PBSC</a:t>
                      </a:r>
                    </a:p>
                  </a:txBody>
                  <a:tcPr marL="68580" marR="68580" marT="34290" marB="34290"/>
                </a:tc>
                <a:tc>
                  <a:txBody>
                    <a:bodyPr/>
                    <a:lstStyle/>
                    <a:p>
                      <a:r>
                        <a:rPr lang="en-US" sz="1400" dirty="0"/>
                        <a:t>86% (328)</a:t>
                      </a:r>
                    </a:p>
                  </a:txBody>
                  <a:tcPr marL="68580" marR="68580" marT="34290" marB="34290"/>
                </a:tc>
                <a:tc>
                  <a:txBody>
                    <a:bodyPr/>
                    <a:lstStyle/>
                    <a:p>
                      <a:r>
                        <a:rPr lang="en-US" sz="1400" dirty="0"/>
                        <a:t>87% (150)</a:t>
                      </a:r>
                    </a:p>
                  </a:txBody>
                  <a:tcPr marL="68580" marR="68580" marT="34290" marB="34290"/>
                </a:tc>
                <a:tc>
                  <a:txBody>
                    <a:bodyPr/>
                    <a:lstStyle/>
                    <a:p>
                      <a:r>
                        <a:rPr lang="en-US" sz="1400" dirty="0"/>
                        <a:t>84% (178)</a:t>
                      </a:r>
                    </a:p>
                  </a:txBody>
                  <a:tcPr marL="68580" marR="68580" marT="34290" marB="34290"/>
                </a:tc>
                <a:tc>
                  <a:txBody>
                    <a:bodyPr/>
                    <a:lstStyle/>
                    <a:p>
                      <a:pPr algn="ctr"/>
                      <a:r>
                        <a:rPr lang="en-US" sz="1400" dirty="0"/>
                        <a:t>0.4</a:t>
                      </a:r>
                    </a:p>
                  </a:txBody>
                  <a:tcPr marL="68580" marR="68580" marT="34290" marB="34290"/>
                </a:tc>
                <a:extLst>
                  <a:ext uri="{0D108BD9-81ED-4DB2-BD59-A6C34878D82A}">
                    <a16:rowId xmlns:a16="http://schemas.microsoft.com/office/drawing/2014/main" val="2654658146"/>
                  </a:ext>
                </a:extLst>
              </a:tr>
              <a:tr h="480060">
                <a:tc>
                  <a:txBody>
                    <a:bodyPr/>
                    <a:lstStyle/>
                    <a:p>
                      <a:r>
                        <a:rPr lang="en-US" sz="1400" dirty="0"/>
                        <a:t>Diagnosis to HCT (median, IQR)</a:t>
                      </a:r>
                    </a:p>
                  </a:txBody>
                  <a:tcPr marL="68580" marR="68580" marT="34290" marB="34290"/>
                </a:tc>
                <a:tc>
                  <a:txBody>
                    <a:bodyPr/>
                    <a:lstStyle/>
                    <a:p>
                      <a:r>
                        <a:rPr lang="en-US" sz="1400" dirty="0"/>
                        <a:t>164 (124-237)</a:t>
                      </a:r>
                    </a:p>
                  </a:txBody>
                  <a:tcPr marL="68580" marR="68580" marT="34290" marB="34290"/>
                </a:tc>
                <a:tc>
                  <a:txBody>
                    <a:bodyPr/>
                    <a:lstStyle/>
                    <a:p>
                      <a:r>
                        <a:rPr lang="en-US" sz="1400" dirty="0"/>
                        <a:t>193 (147-294)</a:t>
                      </a:r>
                    </a:p>
                  </a:txBody>
                  <a:tcPr marL="68580" marR="68580" marT="34290" marB="34290"/>
                </a:tc>
                <a:tc>
                  <a:txBody>
                    <a:bodyPr/>
                    <a:lstStyle/>
                    <a:p>
                      <a:r>
                        <a:rPr lang="en-US" sz="1400" dirty="0"/>
                        <a:t>147 (110-208)</a:t>
                      </a:r>
                    </a:p>
                  </a:txBody>
                  <a:tcPr marL="68580" marR="68580" marT="34290" marB="34290"/>
                </a:tc>
                <a:tc>
                  <a:txBody>
                    <a:bodyPr/>
                    <a:lstStyle/>
                    <a:p>
                      <a:pPr algn="ctr"/>
                      <a:r>
                        <a:rPr lang="en-US" sz="1400" dirty="0">
                          <a:solidFill>
                            <a:srgbClr val="FF0000"/>
                          </a:solidFill>
                        </a:rPr>
                        <a:t>&lt;0.001</a:t>
                      </a:r>
                    </a:p>
                  </a:txBody>
                  <a:tcPr marL="68580" marR="68580" marT="34290" marB="34290"/>
                </a:tc>
                <a:extLst>
                  <a:ext uri="{0D108BD9-81ED-4DB2-BD59-A6C34878D82A}">
                    <a16:rowId xmlns:a16="http://schemas.microsoft.com/office/drawing/2014/main" val="1638860211"/>
                  </a:ext>
                </a:extLst>
              </a:tr>
              <a:tr h="278130">
                <a:tc>
                  <a:txBody>
                    <a:bodyPr/>
                    <a:lstStyle/>
                    <a:p>
                      <a:r>
                        <a:rPr lang="en-US" sz="1400" dirty="0"/>
                        <a:t>Secondary disease</a:t>
                      </a:r>
                    </a:p>
                  </a:txBody>
                  <a:tcPr marL="68580" marR="68580" marT="34290" marB="34290"/>
                </a:tc>
                <a:tc>
                  <a:txBody>
                    <a:bodyPr/>
                    <a:lstStyle/>
                    <a:p>
                      <a:r>
                        <a:rPr lang="en-US" sz="1400" dirty="0"/>
                        <a:t>39% (150)</a:t>
                      </a:r>
                    </a:p>
                  </a:txBody>
                  <a:tcPr marL="68580" marR="68580" marT="34290" marB="34290"/>
                </a:tc>
                <a:tc>
                  <a:txBody>
                    <a:bodyPr/>
                    <a:lstStyle/>
                    <a:p>
                      <a:r>
                        <a:rPr lang="en-US" sz="1400" dirty="0"/>
                        <a:t>41% (70)</a:t>
                      </a:r>
                    </a:p>
                  </a:txBody>
                  <a:tcPr marL="68580" marR="68580" marT="34290" marB="34290"/>
                </a:tc>
                <a:tc>
                  <a:txBody>
                    <a:bodyPr/>
                    <a:lstStyle/>
                    <a:p>
                      <a:r>
                        <a:rPr lang="en-US" sz="1400" dirty="0"/>
                        <a:t>38% (80)</a:t>
                      </a:r>
                    </a:p>
                  </a:txBody>
                  <a:tcPr marL="68580" marR="68580" marT="34290" marB="34290"/>
                </a:tc>
                <a:tc>
                  <a:txBody>
                    <a:bodyPr/>
                    <a:lstStyle/>
                    <a:p>
                      <a:pPr algn="ctr"/>
                      <a:r>
                        <a:rPr lang="en-US" sz="1400" dirty="0"/>
                        <a:t>0.6</a:t>
                      </a:r>
                    </a:p>
                  </a:txBody>
                  <a:tcPr marL="68580" marR="68580" marT="34290" marB="34290"/>
                </a:tc>
                <a:extLst>
                  <a:ext uri="{0D108BD9-81ED-4DB2-BD59-A6C34878D82A}">
                    <a16:rowId xmlns:a16="http://schemas.microsoft.com/office/drawing/2014/main" val="1517099567"/>
                  </a:ext>
                </a:extLst>
              </a:tr>
              <a:tr h="278130">
                <a:tc>
                  <a:txBody>
                    <a:bodyPr/>
                    <a:lstStyle/>
                    <a:p>
                      <a:r>
                        <a:rPr lang="en-US" sz="1400" dirty="0"/>
                        <a:t>Complex karyotype</a:t>
                      </a:r>
                    </a:p>
                  </a:txBody>
                  <a:tcPr marL="68580" marR="68580" marT="34290" marB="34290"/>
                </a:tc>
                <a:tc>
                  <a:txBody>
                    <a:bodyPr/>
                    <a:lstStyle/>
                    <a:p>
                      <a:r>
                        <a:rPr lang="en-US" sz="1400" dirty="0"/>
                        <a:t>78% (286)</a:t>
                      </a:r>
                    </a:p>
                  </a:txBody>
                  <a:tcPr marL="68580" marR="68580" marT="34290" marB="34290"/>
                </a:tc>
                <a:tc>
                  <a:txBody>
                    <a:bodyPr/>
                    <a:lstStyle/>
                    <a:p>
                      <a:r>
                        <a:rPr lang="en-US" sz="1400" dirty="0"/>
                        <a:t>78% (131)</a:t>
                      </a:r>
                    </a:p>
                  </a:txBody>
                  <a:tcPr marL="68580" marR="68580" marT="34290" marB="34290"/>
                </a:tc>
                <a:tc>
                  <a:txBody>
                    <a:bodyPr/>
                    <a:lstStyle/>
                    <a:p>
                      <a:r>
                        <a:rPr lang="en-US" sz="1400" dirty="0"/>
                        <a:t>78% (155)</a:t>
                      </a:r>
                    </a:p>
                  </a:txBody>
                  <a:tcPr marL="68580" marR="68580" marT="34290" marB="34290"/>
                </a:tc>
                <a:tc>
                  <a:txBody>
                    <a:bodyPr/>
                    <a:lstStyle/>
                    <a:p>
                      <a:pPr algn="ctr"/>
                      <a:r>
                        <a:rPr lang="en-US" sz="1400" dirty="0"/>
                        <a:t>0.9</a:t>
                      </a:r>
                    </a:p>
                  </a:txBody>
                  <a:tcPr marL="68580" marR="68580" marT="34290" marB="34290"/>
                </a:tc>
                <a:extLst>
                  <a:ext uri="{0D108BD9-81ED-4DB2-BD59-A6C34878D82A}">
                    <a16:rowId xmlns:a16="http://schemas.microsoft.com/office/drawing/2014/main" val="65047734"/>
                  </a:ext>
                </a:extLst>
              </a:tr>
              <a:tr h="278130">
                <a:tc>
                  <a:txBody>
                    <a:bodyPr/>
                    <a:lstStyle/>
                    <a:p>
                      <a:r>
                        <a:rPr lang="en-US" sz="1400" dirty="0"/>
                        <a:t>Bi-allelic mut</a:t>
                      </a:r>
                    </a:p>
                  </a:txBody>
                  <a:tcPr marL="68580" marR="68580" marT="34290" marB="34290"/>
                </a:tc>
                <a:tc>
                  <a:txBody>
                    <a:bodyPr/>
                    <a:lstStyle/>
                    <a:p>
                      <a:r>
                        <a:rPr lang="en-US" sz="1400" dirty="0"/>
                        <a:t>74% (233)</a:t>
                      </a:r>
                    </a:p>
                  </a:txBody>
                  <a:tcPr marL="68580" marR="68580" marT="34290" marB="34290"/>
                </a:tc>
                <a:tc>
                  <a:txBody>
                    <a:bodyPr/>
                    <a:lstStyle/>
                    <a:p>
                      <a:r>
                        <a:rPr lang="en-US" sz="1400" dirty="0"/>
                        <a:t>69% (94)</a:t>
                      </a:r>
                    </a:p>
                  </a:txBody>
                  <a:tcPr marL="68580" marR="68580" marT="34290" marB="34290"/>
                </a:tc>
                <a:tc>
                  <a:txBody>
                    <a:bodyPr/>
                    <a:lstStyle/>
                    <a:p>
                      <a:r>
                        <a:rPr lang="en-US" sz="1400" dirty="0"/>
                        <a:t>78% (139)</a:t>
                      </a:r>
                    </a:p>
                  </a:txBody>
                  <a:tcPr marL="68580" marR="68580" marT="34290" marB="34290"/>
                </a:tc>
                <a:tc>
                  <a:txBody>
                    <a:bodyPr/>
                    <a:lstStyle/>
                    <a:p>
                      <a:pPr algn="ctr"/>
                      <a:r>
                        <a:rPr lang="en-US" sz="1400" dirty="0"/>
                        <a:t>0.06</a:t>
                      </a:r>
                    </a:p>
                  </a:txBody>
                  <a:tcPr marL="68580" marR="68580" marT="34290" marB="34290"/>
                </a:tc>
                <a:extLst>
                  <a:ext uri="{0D108BD9-81ED-4DB2-BD59-A6C34878D82A}">
                    <a16:rowId xmlns:a16="http://schemas.microsoft.com/office/drawing/2014/main" val="3557821978"/>
                  </a:ext>
                </a:extLst>
              </a:tr>
              <a:tr h="278130">
                <a:tc>
                  <a:txBody>
                    <a:bodyPr/>
                    <a:lstStyle/>
                    <a:p>
                      <a:r>
                        <a:rPr lang="en-US" sz="1400" dirty="0"/>
                        <a:t>VAF (median, IQR)</a:t>
                      </a:r>
                    </a:p>
                  </a:txBody>
                  <a:tcPr marL="68580" marR="68580" marT="34290" marB="34290"/>
                </a:tc>
                <a:tc>
                  <a:txBody>
                    <a:bodyPr/>
                    <a:lstStyle/>
                    <a:p>
                      <a:r>
                        <a:rPr lang="en-US" sz="1400" dirty="0"/>
                        <a:t>37% (14-54%)</a:t>
                      </a:r>
                    </a:p>
                  </a:txBody>
                  <a:tcPr marL="68580" marR="68580" marT="34290" marB="34290"/>
                </a:tc>
                <a:tc>
                  <a:txBody>
                    <a:bodyPr/>
                    <a:lstStyle/>
                    <a:p>
                      <a:r>
                        <a:rPr lang="en-US" sz="1400" dirty="0"/>
                        <a:t>28% (12-44%)</a:t>
                      </a:r>
                    </a:p>
                  </a:txBody>
                  <a:tcPr marL="68580" marR="68580" marT="34290" marB="34290"/>
                </a:tc>
                <a:tc>
                  <a:txBody>
                    <a:bodyPr/>
                    <a:lstStyle/>
                    <a:p>
                      <a:r>
                        <a:rPr lang="en-US" sz="1400" dirty="0"/>
                        <a:t>46% (22-64%)</a:t>
                      </a:r>
                    </a:p>
                  </a:txBody>
                  <a:tcPr marL="68580" marR="68580" marT="34290" marB="34290"/>
                </a:tc>
                <a:tc>
                  <a:txBody>
                    <a:bodyPr/>
                    <a:lstStyle/>
                    <a:p>
                      <a:pPr algn="ctr"/>
                      <a:r>
                        <a:rPr lang="en-US" sz="1400" dirty="0">
                          <a:solidFill>
                            <a:srgbClr val="FF0000"/>
                          </a:solidFill>
                        </a:rPr>
                        <a:t>&lt;0.001</a:t>
                      </a:r>
                    </a:p>
                  </a:txBody>
                  <a:tcPr marL="68580" marR="68580" marT="34290" marB="34290"/>
                </a:tc>
                <a:extLst>
                  <a:ext uri="{0D108BD9-81ED-4DB2-BD59-A6C34878D82A}">
                    <a16:rowId xmlns:a16="http://schemas.microsoft.com/office/drawing/2014/main" val="1190289764"/>
                  </a:ext>
                </a:extLst>
              </a:tr>
              <a:tr h="278130">
                <a:tc>
                  <a:txBody>
                    <a:bodyPr/>
                    <a:lstStyle/>
                    <a:p>
                      <a:r>
                        <a:rPr lang="en-US" sz="1400" dirty="0"/>
                        <a:t>Missense mutation</a:t>
                      </a:r>
                    </a:p>
                  </a:txBody>
                  <a:tcPr marL="68580" marR="68580" marT="34290" marB="34290"/>
                </a:tc>
                <a:tc>
                  <a:txBody>
                    <a:bodyPr/>
                    <a:lstStyle/>
                    <a:p>
                      <a:r>
                        <a:rPr lang="en-US" sz="1400" dirty="0"/>
                        <a:t>82% (217)</a:t>
                      </a:r>
                    </a:p>
                  </a:txBody>
                  <a:tcPr marL="68580" marR="68580" marT="34290" marB="34290"/>
                </a:tc>
                <a:tc>
                  <a:txBody>
                    <a:bodyPr/>
                    <a:lstStyle/>
                    <a:p>
                      <a:r>
                        <a:rPr lang="en-US" sz="1400" dirty="0"/>
                        <a:t>87% (102)</a:t>
                      </a:r>
                    </a:p>
                  </a:txBody>
                  <a:tcPr marL="68580" marR="68580" marT="34290" marB="34290"/>
                </a:tc>
                <a:tc>
                  <a:txBody>
                    <a:bodyPr/>
                    <a:lstStyle/>
                    <a:p>
                      <a:r>
                        <a:rPr lang="en-US" sz="1400" dirty="0"/>
                        <a:t>78% (115)</a:t>
                      </a:r>
                    </a:p>
                  </a:txBody>
                  <a:tcPr marL="68580" marR="68580" marT="34290" marB="34290"/>
                </a:tc>
                <a:tc>
                  <a:txBody>
                    <a:bodyPr/>
                    <a:lstStyle/>
                    <a:p>
                      <a:pPr algn="ctr"/>
                      <a:r>
                        <a:rPr lang="en-US" sz="1400" dirty="0"/>
                        <a:t>0.06</a:t>
                      </a:r>
                    </a:p>
                  </a:txBody>
                  <a:tcPr marL="68580" marR="68580" marT="34290" marB="34290"/>
                </a:tc>
                <a:extLst>
                  <a:ext uri="{0D108BD9-81ED-4DB2-BD59-A6C34878D82A}">
                    <a16:rowId xmlns:a16="http://schemas.microsoft.com/office/drawing/2014/main" val="1147275318"/>
                  </a:ext>
                </a:extLst>
              </a:tr>
              <a:tr h="278130">
                <a:tc>
                  <a:txBody>
                    <a:bodyPr/>
                    <a:lstStyle/>
                    <a:p>
                      <a:r>
                        <a:rPr lang="en-US" sz="1400" dirty="0"/>
                        <a:t>Loss of 17/17p</a:t>
                      </a:r>
                    </a:p>
                  </a:txBody>
                  <a:tcPr marL="68580" marR="68580" marT="34290" marB="34290"/>
                </a:tc>
                <a:tc>
                  <a:txBody>
                    <a:bodyPr/>
                    <a:lstStyle/>
                    <a:p>
                      <a:r>
                        <a:rPr lang="en-US" sz="1400" dirty="0"/>
                        <a:t>45% (166)</a:t>
                      </a:r>
                    </a:p>
                  </a:txBody>
                  <a:tcPr marL="68580" marR="68580" marT="34290" marB="34290"/>
                </a:tc>
                <a:tc>
                  <a:txBody>
                    <a:bodyPr/>
                    <a:lstStyle/>
                    <a:p>
                      <a:r>
                        <a:rPr lang="en-US" sz="1400" dirty="0"/>
                        <a:t>36% (60)</a:t>
                      </a:r>
                    </a:p>
                  </a:txBody>
                  <a:tcPr marL="68580" marR="68580" marT="34290" marB="34290"/>
                </a:tc>
                <a:tc>
                  <a:txBody>
                    <a:bodyPr/>
                    <a:lstStyle/>
                    <a:p>
                      <a:r>
                        <a:rPr lang="en-US" sz="1400" dirty="0"/>
                        <a:t>52% (106)</a:t>
                      </a:r>
                    </a:p>
                  </a:txBody>
                  <a:tcPr marL="68580" marR="68580" marT="34290" marB="34290"/>
                </a:tc>
                <a:tc>
                  <a:txBody>
                    <a:bodyPr/>
                    <a:lstStyle/>
                    <a:p>
                      <a:pPr algn="ctr"/>
                      <a:r>
                        <a:rPr lang="en-US" sz="1400" dirty="0">
                          <a:solidFill>
                            <a:srgbClr val="FF0000"/>
                          </a:solidFill>
                        </a:rPr>
                        <a:t>0.002</a:t>
                      </a:r>
                    </a:p>
                  </a:txBody>
                  <a:tcPr marL="68580" marR="68580" marT="34290" marB="34290"/>
                </a:tc>
                <a:extLst>
                  <a:ext uri="{0D108BD9-81ED-4DB2-BD59-A6C34878D82A}">
                    <a16:rowId xmlns:a16="http://schemas.microsoft.com/office/drawing/2014/main" val="3280924343"/>
                  </a:ext>
                </a:extLst>
              </a:tr>
            </a:tbl>
          </a:graphicData>
        </a:graphic>
      </p:graphicFrame>
      <p:sp>
        <p:nvSpPr>
          <p:cNvPr id="3" name="TextBox 2">
            <a:extLst>
              <a:ext uri="{FF2B5EF4-FFF2-40B4-BE49-F238E27FC236}">
                <a16:creationId xmlns:a16="http://schemas.microsoft.com/office/drawing/2014/main" id="{1FE7E972-C6DC-13A2-398C-1C5040383742}"/>
              </a:ext>
            </a:extLst>
          </p:cNvPr>
          <p:cNvSpPr txBox="1"/>
          <p:nvPr/>
        </p:nvSpPr>
        <p:spPr>
          <a:xfrm>
            <a:off x="6096000" y="6248400"/>
            <a:ext cx="2473113" cy="369332"/>
          </a:xfrm>
          <a:prstGeom prst="rect">
            <a:avLst/>
          </a:prstGeom>
          <a:noFill/>
        </p:spPr>
        <p:txBody>
          <a:bodyPr wrap="none" rtlCol="0">
            <a:spAutoFit/>
          </a:bodyPr>
          <a:lstStyle/>
          <a:p>
            <a:r>
              <a:rPr lang="en-US" dirty="0"/>
              <a:t>Byrne, M et al. TCT 2022</a:t>
            </a:r>
          </a:p>
        </p:txBody>
      </p:sp>
    </p:spTree>
    <p:extLst>
      <p:ext uri="{BB962C8B-B14F-4D97-AF65-F5344CB8AC3E}">
        <p14:creationId xmlns:p14="http://schemas.microsoft.com/office/powerpoint/2010/main" val="131939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9F03-D4C7-3B45-A9E0-AF45A7B3D35C}"/>
              </a:ext>
            </a:extLst>
          </p:cNvPr>
          <p:cNvSpPr>
            <a:spLocks noGrp="1"/>
          </p:cNvSpPr>
          <p:nvPr>
            <p:ph type="title"/>
          </p:nvPr>
        </p:nvSpPr>
        <p:spPr/>
        <p:txBody>
          <a:bodyPr/>
          <a:lstStyle/>
          <a:p>
            <a:r>
              <a:rPr lang="en-US" dirty="0"/>
              <a:t>Median Overall Survival</a:t>
            </a:r>
          </a:p>
        </p:txBody>
      </p:sp>
      <p:sp>
        <p:nvSpPr>
          <p:cNvPr id="3" name="Content Placeholder 2">
            <a:extLst>
              <a:ext uri="{FF2B5EF4-FFF2-40B4-BE49-F238E27FC236}">
                <a16:creationId xmlns:a16="http://schemas.microsoft.com/office/drawing/2014/main" id="{52CDA4E0-20B5-2642-9843-E772BC6C0F6E}"/>
              </a:ext>
            </a:extLst>
          </p:cNvPr>
          <p:cNvSpPr>
            <a:spLocks noGrp="1"/>
          </p:cNvSpPr>
          <p:nvPr>
            <p:ph idx="1"/>
          </p:nvPr>
        </p:nvSpPr>
        <p:spPr>
          <a:xfrm>
            <a:off x="628650" y="2226469"/>
            <a:ext cx="3943350" cy="3263504"/>
          </a:xfrm>
        </p:spPr>
        <p:txBody>
          <a:bodyPr>
            <a:normAutofit fontScale="47500" lnSpcReduction="20000"/>
          </a:bodyPr>
          <a:lstStyle/>
          <a:p>
            <a:pPr marL="0" indent="0">
              <a:buNone/>
            </a:pPr>
            <a:r>
              <a:rPr lang="en-US" b="1" dirty="0"/>
              <a:t>Combined MDS/AML</a:t>
            </a:r>
          </a:p>
          <a:p>
            <a:r>
              <a:rPr lang="en-US" dirty="0"/>
              <a:t>12 month: 48.5%</a:t>
            </a:r>
          </a:p>
          <a:p>
            <a:r>
              <a:rPr lang="en-US" dirty="0"/>
              <a:t>24 month: 30.9%</a:t>
            </a:r>
          </a:p>
          <a:p>
            <a:r>
              <a:rPr lang="en-US" dirty="0"/>
              <a:t>36 month: 22.1%</a:t>
            </a:r>
          </a:p>
          <a:p>
            <a:pPr marL="0" indent="0">
              <a:buNone/>
            </a:pPr>
            <a:r>
              <a:rPr lang="en-US" b="1" dirty="0"/>
              <a:t>MDS</a:t>
            </a:r>
          </a:p>
          <a:p>
            <a:r>
              <a:rPr lang="en-US" dirty="0"/>
              <a:t>12 month: 52.9%</a:t>
            </a:r>
          </a:p>
          <a:p>
            <a:r>
              <a:rPr lang="en-US" dirty="0"/>
              <a:t>24 month: 35.9%</a:t>
            </a:r>
          </a:p>
          <a:p>
            <a:r>
              <a:rPr lang="en-US" dirty="0"/>
              <a:t>36 month: 27.7%</a:t>
            </a:r>
          </a:p>
          <a:p>
            <a:pPr marL="0" indent="0">
              <a:buNone/>
            </a:pPr>
            <a:r>
              <a:rPr lang="en-US" b="1" dirty="0"/>
              <a:t>AML</a:t>
            </a:r>
          </a:p>
          <a:p>
            <a:r>
              <a:rPr lang="en-US" dirty="0"/>
              <a:t>12 month: 44.9%</a:t>
            </a:r>
          </a:p>
          <a:p>
            <a:r>
              <a:rPr lang="en-US" dirty="0"/>
              <a:t>24 month: 27%</a:t>
            </a:r>
          </a:p>
          <a:p>
            <a:r>
              <a:rPr lang="en-US" dirty="0"/>
              <a:t>36 month: 17.9%</a:t>
            </a:r>
          </a:p>
          <a:p>
            <a:endParaRPr lang="en-US" dirty="0"/>
          </a:p>
          <a:p>
            <a:endParaRPr lang="en-US" dirty="0"/>
          </a:p>
        </p:txBody>
      </p:sp>
      <p:pic>
        <p:nvPicPr>
          <p:cNvPr id="9" name="Picture 8" descr="Chart, line chart, histogram&#10;&#10;Description automatically generated">
            <a:extLst>
              <a:ext uri="{FF2B5EF4-FFF2-40B4-BE49-F238E27FC236}">
                <a16:creationId xmlns:a16="http://schemas.microsoft.com/office/drawing/2014/main" id="{08139DEB-5488-324D-BBDA-183362C84F77}"/>
              </a:ext>
            </a:extLst>
          </p:cNvPr>
          <p:cNvPicPr>
            <a:picLocks noChangeAspect="1"/>
          </p:cNvPicPr>
          <p:nvPr/>
        </p:nvPicPr>
        <p:blipFill>
          <a:blip r:embed="rId2"/>
          <a:stretch>
            <a:fillRect/>
          </a:stretch>
        </p:blipFill>
        <p:spPr>
          <a:xfrm>
            <a:off x="5789087" y="2226469"/>
            <a:ext cx="2939689" cy="2810301"/>
          </a:xfrm>
          <a:prstGeom prst="rect">
            <a:avLst/>
          </a:prstGeom>
        </p:spPr>
      </p:pic>
      <p:pic>
        <p:nvPicPr>
          <p:cNvPr id="11" name="Picture 10" descr="Chart, line chart&#10;&#10;Description automatically generated">
            <a:extLst>
              <a:ext uri="{FF2B5EF4-FFF2-40B4-BE49-F238E27FC236}">
                <a16:creationId xmlns:a16="http://schemas.microsoft.com/office/drawing/2014/main" id="{1CE369D2-FE3A-A244-9DB6-6D060BA0B877}"/>
              </a:ext>
            </a:extLst>
          </p:cNvPr>
          <p:cNvPicPr>
            <a:picLocks noChangeAspect="1"/>
          </p:cNvPicPr>
          <p:nvPr/>
        </p:nvPicPr>
        <p:blipFill>
          <a:blip r:embed="rId3"/>
          <a:stretch>
            <a:fillRect/>
          </a:stretch>
        </p:blipFill>
        <p:spPr>
          <a:xfrm>
            <a:off x="3066588" y="2544487"/>
            <a:ext cx="2475225" cy="2237282"/>
          </a:xfrm>
          <a:prstGeom prst="rect">
            <a:avLst/>
          </a:prstGeom>
        </p:spPr>
      </p:pic>
      <p:sp>
        <p:nvSpPr>
          <p:cNvPr id="4" name="TextBox 3">
            <a:extLst>
              <a:ext uri="{FF2B5EF4-FFF2-40B4-BE49-F238E27FC236}">
                <a16:creationId xmlns:a16="http://schemas.microsoft.com/office/drawing/2014/main" id="{CEC025EE-4852-4B43-B3B4-9D31EF0C4A95}"/>
              </a:ext>
            </a:extLst>
          </p:cNvPr>
          <p:cNvSpPr txBox="1"/>
          <p:nvPr/>
        </p:nvSpPr>
        <p:spPr>
          <a:xfrm>
            <a:off x="7878563" y="4999473"/>
            <a:ext cx="790693" cy="300082"/>
          </a:xfrm>
          <a:prstGeom prst="rect">
            <a:avLst/>
          </a:prstGeom>
          <a:noFill/>
        </p:spPr>
        <p:txBody>
          <a:bodyPr wrap="square" rtlCol="0">
            <a:spAutoFit/>
          </a:bodyPr>
          <a:lstStyle/>
          <a:p>
            <a:r>
              <a:rPr lang="en-US" sz="1350" dirty="0"/>
              <a:t>p: 0.073 </a:t>
            </a:r>
          </a:p>
        </p:txBody>
      </p:sp>
      <p:pic>
        <p:nvPicPr>
          <p:cNvPr id="7" name="Picture 6">
            <a:extLst>
              <a:ext uri="{FF2B5EF4-FFF2-40B4-BE49-F238E27FC236}">
                <a16:creationId xmlns:a16="http://schemas.microsoft.com/office/drawing/2014/main" id="{98519267-3EF9-7B41-B64D-6174B6462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2187" y="5425677"/>
            <a:ext cx="1939627" cy="575073"/>
          </a:xfrm>
          <a:prstGeom prst="rect">
            <a:avLst/>
          </a:prstGeom>
        </p:spPr>
      </p:pic>
      <p:sp>
        <p:nvSpPr>
          <p:cNvPr id="5" name="TextBox 4">
            <a:extLst>
              <a:ext uri="{FF2B5EF4-FFF2-40B4-BE49-F238E27FC236}">
                <a16:creationId xmlns:a16="http://schemas.microsoft.com/office/drawing/2014/main" id="{6BA8776B-35A4-744E-A472-17AFC551E2C9}"/>
              </a:ext>
            </a:extLst>
          </p:cNvPr>
          <p:cNvSpPr txBox="1"/>
          <p:nvPr/>
        </p:nvSpPr>
        <p:spPr>
          <a:xfrm>
            <a:off x="3925956" y="2302112"/>
            <a:ext cx="1292087" cy="507831"/>
          </a:xfrm>
          <a:prstGeom prst="rect">
            <a:avLst/>
          </a:prstGeom>
          <a:noFill/>
        </p:spPr>
        <p:txBody>
          <a:bodyPr wrap="square" rtlCol="0">
            <a:spAutoFit/>
          </a:bodyPr>
          <a:lstStyle/>
          <a:p>
            <a:pPr algn="ctr"/>
            <a:r>
              <a:rPr lang="en-US" sz="1350" dirty="0"/>
              <a:t>MDS/AML Combined</a:t>
            </a:r>
          </a:p>
        </p:txBody>
      </p:sp>
      <p:sp>
        <p:nvSpPr>
          <p:cNvPr id="10" name="TextBox 9">
            <a:extLst>
              <a:ext uri="{FF2B5EF4-FFF2-40B4-BE49-F238E27FC236}">
                <a16:creationId xmlns:a16="http://schemas.microsoft.com/office/drawing/2014/main" id="{7897291E-6C63-9ABF-7C0D-609C630EF6E2}"/>
              </a:ext>
            </a:extLst>
          </p:cNvPr>
          <p:cNvSpPr txBox="1"/>
          <p:nvPr/>
        </p:nvSpPr>
        <p:spPr>
          <a:xfrm>
            <a:off x="6096000" y="6248400"/>
            <a:ext cx="2473113" cy="369332"/>
          </a:xfrm>
          <a:prstGeom prst="rect">
            <a:avLst/>
          </a:prstGeom>
          <a:noFill/>
        </p:spPr>
        <p:txBody>
          <a:bodyPr wrap="none" rtlCol="0">
            <a:spAutoFit/>
          </a:bodyPr>
          <a:lstStyle/>
          <a:p>
            <a:r>
              <a:rPr lang="en-US" dirty="0"/>
              <a:t>Byrne, M et al. TCT 2022</a:t>
            </a:r>
          </a:p>
        </p:txBody>
      </p:sp>
    </p:spTree>
    <p:extLst>
      <p:ext uri="{BB962C8B-B14F-4D97-AF65-F5344CB8AC3E}">
        <p14:creationId xmlns:p14="http://schemas.microsoft.com/office/powerpoint/2010/main" val="3548733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30F1-FBE4-5C47-89E8-126397FA0D9E}"/>
              </a:ext>
            </a:extLst>
          </p:cNvPr>
          <p:cNvSpPr>
            <a:spLocks noGrp="1"/>
          </p:cNvSpPr>
          <p:nvPr>
            <p:ph type="title"/>
          </p:nvPr>
        </p:nvSpPr>
        <p:spPr/>
        <p:txBody>
          <a:bodyPr/>
          <a:lstStyle/>
          <a:p>
            <a:r>
              <a:rPr lang="en-US" dirty="0"/>
              <a:t>Multivariate analysis – MDS OS</a:t>
            </a:r>
          </a:p>
        </p:txBody>
      </p:sp>
      <p:pic>
        <p:nvPicPr>
          <p:cNvPr id="12" name="Content Placeholder 11" descr="Chart, bar chart, box and whisker chart&#10;&#10;Description automatically generated">
            <a:extLst>
              <a:ext uri="{FF2B5EF4-FFF2-40B4-BE49-F238E27FC236}">
                <a16:creationId xmlns:a16="http://schemas.microsoft.com/office/drawing/2014/main" id="{4729B193-E9D2-9942-AF59-C8AF4FB123B1}"/>
              </a:ext>
            </a:extLst>
          </p:cNvPr>
          <p:cNvPicPr>
            <a:picLocks noGrp="1" noChangeAspect="1"/>
          </p:cNvPicPr>
          <p:nvPr>
            <p:ph idx="1"/>
          </p:nvPr>
        </p:nvPicPr>
        <p:blipFill>
          <a:blip r:embed="rId3"/>
          <a:stretch>
            <a:fillRect/>
          </a:stretch>
        </p:blipFill>
        <p:spPr>
          <a:xfrm>
            <a:off x="4184655" y="1919545"/>
            <a:ext cx="4759084" cy="3702067"/>
          </a:xfrm>
        </p:spPr>
      </p:pic>
      <p:sp>
        <p:nvSpPr>
          <p:cNvPr id="16" name="Rectangle 15">
            <a:extLst>
              <a:ext uri="{FF2B5EF4-FFF2-40B4-BE49-F238E27FC236}">
                <a16:creationId xmlns:a16="http://schemas.microsoft.com/office/drawing/2014/main" id="{7FEA4CB7-4B02-0243-91FB-39710A93B1B2}"/>
              </a:ext>
            </a:extLst>
          </p:cNvPr>
          <p:cNvSpPr/>
          <p:nvPr/>
        </p:nvSpPr>
        <p:spPr>
          <a:xfrm rot="5400000">
            <a:off x="5895112" y="2805275"/>
            <a:ext cx="219293" cy="122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981F29AF-BB38-A041-A8AD-A4BF5723FB24}"/>
              </a:ext>
            </a:extLst>
          </p:cNvPr>
          <p:cNvSpPr/>
          <p:nvPr/>
        </p:nvSpPr>
        <p:spPr>
          <a:xfrm rot="5400000">
            <a:off x="5902450" y="3055631"/>
            <a:ext cx="219293" cy="122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3AFE9FC8-9BB5-094A-9163-FC67C123D420}"/>
              </a:ext>
            </a:extLst>
          </p:cNvPr>
          <p:cNvSpPr/>
          <p:nvPr/>
        </p:nvSpPr>
        <p:spPr>
          <a:xfrm rot="5400000">
            <a:off x="5753860" y="2918471"/>
            <a:ext cx="219293" cy="122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Content Placeholder 5">
            <a:extLst>
              <a:ext uri="{FF2B5EF4-FFF2-40B4-BE49-F238E27FC236}">
                <a16:creationId xmlns:a16="http://schemas.microsoft.com/office/drawing/2014/main" id="{7523E24F-F9F1-5940-9F8A-A487776A7731}"/>
              </a:ext>
            </a:extLst>
          </p:cNvPr>
          <p:cNvSpPr txBox="1">
            <a:spLocks/>
          </p:cNvSpPr>
          <p:nvPr/>
        </p:nvSpPr>
        <p:spPr>
          <a:xfrm>
            <a:off x="628650" y="2226469"/>
            <a:ext cx="3343275" cy="3263504"/>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Complex karyotype, RIC/NMA conditioning, and pre-HCT response of &lt;CR are associated with shorter OS</a:t>
            </a:r>
          </a:p>
          <a:p>
            <a:pPr marL="0" indent="0">
              <a:buNone/>
            </a:pPr>
            <a:endParaRPr lang="en-US" sz="2100" dirty="0"/>
          </a:p>
          <a:p>
            <a:r>
              <a:rPr lang="en-US" sz="2100" dirty="0"/>
              <a:t>The development of chronic GVHD is associated with improved OS</a:t>
            </a:r>
          </a:p>
          <a:p>
            <a:endParaRPr lang="en-US" sz="2100" dirty="0"/>
          </a:p>
          <a:p>
            <a:r>
              <a:rPr lang="en-US" sz="2100" dirty="0"/>
              <a:t>Age at HCT was not associated with OS (p=0.31)</a:t>
            </a:r>
          </a:p>
        </p:txBody>
      </p:sp>
      <p:pic>
        <p:nvPicPr>
          <p:cNvPr id="4" name="Picture 3" descr="Chart, bar chart, box and whisker chart&#10;&#10;Description automatically generated">
            <a:extLst>
              <a:ext uri="{FF2B5EF4-FFF2-40B4-BE49-F238E27FC236}">
                <a16:creationId xmlns:a16="http://schemas.microsoft.com/office/drawing/2014/main" id="{E0754812-7B7E-CD48-8FBF-ED8A0A96CB29}"/>
              </a:ext>
            </a:extLst>
          </p:cNvPr>
          <p:cNvPicPr>
            <a:picLocks noChangeAspect="1"/>
          </p:cNvPicPr>
          <p:nvPr/>
        </p:nvPicPr>
        <p:blipFill>
          <a:blip r:embed="rId4"/>
          <a:stretch>
            <a:fillRect/>
          </a:stretch>
        </p:blipFill>
        <p:spPr>
          <a:xfrm>
            <a:off x="4250532" y="2668645"/>
            <a:ext cx="4640392" cy="2726231"/>
          </a:xfrm>
          <a:prstGeom prst="rect">
            <a:avLst/>
          </a:prstGeom>
        </p:spPr>
      </p:pic>
      <p:sp>
        <p:nvSpPr>
          <p:cNvPr id="29" name="TextBox 28">
            <a:extLst>
              <a:ext uri="{FF2B5EF4-FFF2-40B4-BE49-F238E27FC236}">
                <a16:creationId xmlns:a16="http://schemas.microsoft.com/office/drawing/2014/main" id="{06E61700-0A29-F74E-B759-330D585180A2}"/>
              </a:ext>
            </a:extLst>
          </p:cNvPr>
          <p:cNvSpPr txBox="1"/>
          <p:nvPr/>
        </p:nvSpPr>
        <p:spPr>
          <a:xfrm>
            <a:off x="4179203" y="2072611"/>
            <a:ext cx="1540643" cy="242374"/>
          </a:xfrm>
          <a:prstGeom prst="rect">
            <a:avLst/>
          </a:prstGeom>
          <a:solidFill>
            <a:schemeClr val="bg1"/>
          </a:solidFill>
        </p:spPr>
        <p:txBody>
          <a:bodyPr wrap="square" rtlCol="0">
            <a:spAutoFit/>
          </a:bodyPr>
          <a:lstStyle/>
          <a:p>
            <a:r>
              <a:rPr lang="en-US" sz="975" dirty="0"/>
              <a:t>BM Full Donor Chimerism</a:t>
            </a:r>
          </a:p>
        </p:txBody>
      </p:sp>
      <p:sp>
        <p:nvSpPr>
          <p:cNvPr id="30" name="TextBox 29">
            <a:extLst>
              <a:ext uri="{FF2B5EF4-FFF2-40B4-BE49-F238E27FC236}">
                <a16:creationId xmlns:a16="http://schemas.microsoft.com/office/drawing/2014/main" id="{FCBB2198-1BC9-374C-BC29-AD818F1648E4}"/>
              </a:ext>
            </a:extLst>
          </p:cNvPr>
          <p:cNvSpPr txBox="1"/>
          <p:nvPr/>
        </p:nvSpPr>
        <p:spPr>
          <a:xfrm>
            <a:off x="4179203" y="2334901"/>
            <a:ext cx="1743364" cy="242374"/>
          </a:xfrm>
          <a:prstGeom prst="rect">
            <a:avLst/>
          </a:prstGeom>
          <a:solidFill>
            <a:schemeClr val="bg1"/>
          </a:solidFill>
        </p:spPr>
        <p:txBody>
          <a:bodyPr wrap="square" rtlCol="0">
            <a:spAutoFit/>
          </a:bodyPr>
          <a:lstStyle/>
          <a:p>
            <a:r>
              <a:rPr lang="en-US" sz="975" dirty="0"/>
              <a:t>PB Full Donor Chimerism</a:t>
            </a:r>
          </a:p>
        </p:txBody>
      </p:sp>
      <p:sp>
        <p:nvSpPr>
          <p:cNvPr id="32" name="TextBox 31">
            <a:extLst>
              <a:ext uri="{FF2B5EF4-FFF2-40B4-BE49-F238E27FC236}">
                <a16:creationId xmlns:a16="http://schemas.microsoft.com/office/drawing/2014/main" id="{D60F6C21-3D2A-4542-A0BD-5E656151DB9D}"/>
              </a:ext>
            </a:extLst>
          </p:cNvPr>
          <p:cNvSpPr txBox="1"/>
          <p:nvPr/>
        </p:nvSpPr>
        <p:spPr>
          <a:xfrm>
            <a:off x="4179203" y="4501894"/>
            <a:ext cx="1555784" cy="242374"/>
          </a:xfrm>
          <a:prstGeom prst="rect">
            <a:avLst/>
          </a:prstGeom>
          <a:solidFill>
            <a:schemeClr val="bg1"/>
          </a:solidFill>
        </p:spPr>
        <p:txBody>
          <a:bodyPr wrap="square" rtlCol="0">
            <a:spAutoFit/>
          </a:bodyPr>
          <a:lstStyle/>
          <a:p>
            <a:r>
              <a:rPr lang="en-US" sz="975" dirty="0" err="1"/>
              <a:t>PreHCT</a:t>
            </a:r>
            <a:r>
              <a:rPr lang="en-US" sz="975" dirty="0"/>
              <a:t> &lt;CR</a:t>
            </a:r>
          </a:p>
        </p:txBody>
      </p:sp>
      <p:sp>
        <p:nvSpPr>
          <p:cNvPr id="20" name="TextBox 19">
            <a:extLst>
              <a:ext uri="{FF2B5EF4-FFF2-40B4-BE49-F238E27FC236}">
                <a16:creationId xmlns:a16="http://schemas.microsoft.com/office/drawing/2014/main" id="{6CD6F776-3922-6244-BFB2-E783AD2ACB0B}"/>
              </a:ext>
            </a:extLst>
          </p:cNvPr>
          <p:cNvSpPr txBox="1"/>
          <p:nvPr/>
        </p:nvSpPr>
        <p:spPr>
          <a:xfrm>
            <a:off x="4179203" y="2643554"/>
            <a:ext cx="1732220" cy="242374"/>
          </a:xfrm>
          <a:prstGeom prst="rect">
            <a:avLst/>
          </a:prstGeom>
          <a:solidFill>
            <a:schemeClr val="bg1"/>
          </a:solidFill>
        </p:spPr>
        <p:txBody>
          <a:bodyPr wrap="square" rtlCol="0">
            <a:spAutoFit/>
          </a:bodyPr>
          <a:lstStyle/>
          <a:p>
            <a:r>
              <a:rPr lang="en-US" sz="975" dirty="0"/>
              <a:t>Secondary MDS</a:t>
            </a:r>
          </a:p>
        </p:txBody>
      </p:sp>
      <p:sp>
        <p:nvSpPr>
          <p:cNvPr id="19" name="TextBox 18">
            <a:extLst>
              <a:ext uri="{FF2B5EF4-FFF2-40B4-BE49-F238E27FC236}">
                <a16:creationId xmlns:a16="http://schemas.microsoft.com/office/drawing/2014/main" id="{3185A7E5-C51D-C347-9A47-3E50385A593E}"/>
              </a:ext>
            </a:extLst>
          </p:cNvPr>
          <p:cNvSpPr txBox="1"/>
          <p:nvPr/>
        </p:nvSpPr>
        <p:spPr>
          <a:xfrm>
            <a:off x="4179203" y="2909261"/>
            <a:ext cx="1425736" cy="242374"/>
          </a:xfrm>
          <a:prstGeom prst="rect">
            <a:avLst/>
          </a:prstGeom>
          <a:solidFill>
            <a:schemeClr val="bg1"/>
          </a:solidFill>
        </p:spPr>
        <p:txBody>
          <a:bodyPr wrap="square" rtlCol="0">
            <a:spAutoFit/>
          </a:bodyPr>
          <a:lstStyle/>
          <a:p>
            <a:r>
              <a:rPr lang="en-US" sz="975" dirty="0"/>
              <a:t>Prior XRT</a:t>
            </a:r>
          </a:p>
        </p:txBody>
      </p:sp>
      <p:sp>
        <p:nvSpPr>
          <p:cNvPr id="18" name="TextBox 17">
            <a:extLst>
              <a:ext uri="{FF2B5EF4-FFF2-40B4-BE49-F238E27FC236}">
                <a16:creationId xmlns:a16="http://schemas.microsoft.com/office/drawing/2014/main" id="{D3EC73B3-04B8-F94B-BAD9-097B7DD71B7B}"/>
              </a:ext>
            </a:extLst>
          </p:cNvPr>
          <p:cNvSpPr txBox="1"/>
          <p:nvPr/>
        </p:nvSpPr>
        <p:spPr>
          <a:xfrm>
            <a:off x="4179203" y="3181009"/>
            <a:ext cx="1425736" cy="242374"/>
          </a:xfrm>
          <a:prstGeom prst="rect">
            <a:avLst/>
          </a:prstGeom>
          <a:solidFill>
            <a:schemeClr val="bg1"/>
          </a:solidFill>
        </p:spPr>
        <p:txBody>
          <a:bodyPr wrap="square" rtlCol="0">
            <a:spAutoFit/>
          </a:bodyPr>
          <a:lstStyle/>
          <a:p>
            <a:r>
              <a:rPr lang="en-US" sz="975" dirty="0"/>
              <a:t>Prior Chemo/XRT</a:t>
            </a:r>
          </a:p>
        </p:txBody>
      </p:sp>
      <p:sp>
        <p:nvSpPr>
          <p:cNvPr id="13" name="TextBox 12">
            <a:extLst>
              <a:ext uri="{FF2B5EF4-FFF2-40B4-BE49-F238E27FC236}">
                <a16:creationId xmlns:a16="http://schemas.microsoft.com/office/drawing/2014/main" id="{F2ECCFF4-6E39-AD41-973D-F36AE5DE5F23}"/>
              </a:ext>
            </a:extLst>
          </p:cNvPr>
          <p:cNvSpPr txBox="1"/>
          <p:nvPr/>
        </p:nvSpPr>
        <p:spPr>
          <a:xfrm>
            <a:off x="4179203" y="3436538"/>
            <a:ext cx="1732220" cy="242374"/>
          </a:xfrm>
          <a:prstGeom prst="rect">
            <a:avLst/>
          </a:prstGeom>
          <a:solidFill>
            <a:schemeClr val="bg1"/>
          </a:solidFill>
        </p:spPr>
        <p:txBody>
          <a:bodyPr wrap="square" rtlCol="0">
            <a:spAutoFit/>
          </a:bodyPr>
          <a:lstStyle/>
          <a:p>
            <a:r>
              <a:rPr lang="en-US" sz="975" dirty="0"/>
              <a:t>Complex Karyotype</a:t>
            </a:r>
          </a:p>
        </p:txBody>
      </p:sp>
      <p:sp>
        <p:nvSpPr>
          <p:cNvPr id="11" name="TextBox 10">
            <a:extLst>
              <a:ext uri="{FF2B5EF4-FFF2-40B4-BE49-F238E27FC236}">
                <a16:creationId xmlns:a16="http://schemas.microsoft.com/office/drawing/2014/main" id="{5DC918D0-6CD6-324C-AD12-AE59A6305265}"/>
              </a:ext>
            </a:extLst>
          </p:cNvPr>
          <p:cNvSpPr txBox="1"/>
          <p:nvPr/>
        </p:nvSpPr>
        <p:spPr>
          <a:xfrm>
            <a:off x="4179203" y="3708750"/>
            <a:ext cx="1555784" cy="242374"/>
          </a:xfrm>
          <a:prstGeom prst="rect">
            <a:avLst/>
          </a:prstGeom>
          <a:solidFill>
            <a:schemeClr val="bg1"/>
          </a:solidFill>
        </p:spPr>
        <p:txBody>
          <a:bodyPr wrap="square" rtlCol="0">
            <a:spAutoFit/>
          </a:bodyPr>
          <a:lstStyle/>
          <a:p>
            <a:r>
              <a:rPr lang="en-US" sz="975" dirty="0"/>
              <a:t>Chronic GVHD</a:t>
            </a:r>
          </a:p>
        </p:txBody>
      </p:sp>
      <p:sp>
        <p:nvSpPr>
          <p:cNvPr id="22" name="TextBox 21">
            <a:extLst>
              <a:ext uri="{FF2B5EF4-FFF2-40B4-BE49-F238E27FC236}">
                <a16:creationId xmlns:a16="http://schemas.microsoft.com/office/drawing/2014/main" id="{F6B4702D-7176-4E4F-AD01-A1FF24D854BA}"/>
              </a:ext>
            </a:extLst>
          </p:cNvPr>
          <p:cNvSpPr txBox="1"/>
          <p:nvPr/>
        </p:nvSpPr>
        <p:spPr>
          <a:xfrm>
            <a:off x="4179203" y="3983575"/>
            <a:ext cx="1545792" cy="242374"/>
          </a:xfrm>
          <a:prstGeom prst="rect">
            <a:avLst/>
          </a:prstGeom>
          <a:solidFill>
            <a:schemeClr val="bg1"/>
          </a:solidFill>
        </p:spPr>
        <p:txBody>
          <a:bodyPr wrap="square" rtlCol="0">
            <a:spAutoFit/>
          </a:bodyPr>
          <a:lstStyle/>
          <a:p>
            <a:r>
              <a:rPr lang="en-US" sz="975" dirty="0"/>
              <a:t>Platelet Transfusion Dep</a:t>
            </a:r>
          </a:p>
        </p:txBody>
      </p:sp>
      <p:sp>
        <p:nvSpPr>
          <p:cNvPr id="10" name="TextBox 9">
            <a:extLst>
              <a:ext uri="{FF2B5EF4-FFF2-40B4-BE49-F238E27FC236}">
                <a16:creationId xmlns:a16="http://schemas.microsoft.com/office/drawing/2014/main" id="{F381DABF-6F6C-D442-8BE8-B9976CF4B5C6}"/>
              </a:ext>
            </a:extLst>
          </p:cNvPr>
          <p:cNvSpPr txBox="1"/>
          <p:nvPr/>
        </p:nvSpPr>
        <p:spPr>
          <a:xfrm>
            <a:off x="4179203" y="4243217"/>
            <a:ext cx="1425736" cy="242374"/>
          </a:xfrm>
          <a:prstGeom prst="rect">
            <a:avLst/>
          </a:prstGeom>
          <a:solidFill>
            <a:schemeClr val="bg1"/>
          </a:solidFill>
        </p:spPr>
        <p:txBody>
          <a:bodyPr wrap="square" rtlCol="0">
            <a:spAutoFit/>
          </a:bodyPr>
          <a:lstStyle/>
          <a:p>
            <a:r>
              <a:rPr lang="en-US" sz="975" dirty="0"/>
              <a:t>RIC/NMA conditioning</a:t>
            </a:r>
          </a:p>
        </p:txBody>
      </p:sp>
      <p:sp>
        <p:nvSpPr>
          <p:cNvPr id="8" name="Rectangle 7">
            <a:extLst>
              <a:ext uri="{FF2B5EF4-FFF2-40B4-BE49-F238E27FC236}">
                <a16:creationId xmlns:a16="http://schemas.microsoft.com/office/drawing/2014/main" id="{9B75E21B-2FF0-5C46-8887-1B5115868CD2}"/>
              </a:ext>
            </a:extLst>
          </p:cNvPr>
          <p:cNvSpPr/>
          <p:nvPr/>
        </p:nvSpPr>
        <p:spPr>
          <a:xfrm>
            <a:off x="4041001" y="3462106"/>
            <a:ext cx="5043335" cy="15550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AA3674D-1AEF-5A41-A610-444E6EB9A418}"/>
              </a:ext>
            </a:extLst>
          </p:cNvPr>
          <p:cNvSpPr/>
          <p:nvPr/>
        </p:nvSpPr>
        <p:spPr>
          <a:xfrm>
            <a:off x="4041001" y="4266510"/>
            <a:ext cx="5043335" cy="15550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4D9C2BB6-5D74-AB4C-928A-B387D253F8B7}"/>
              </a:ext>
            </a:extLst>
          </p:cNvPr>
          <p:cNvSpPr/>
          <p:nvPr/>
        </p:nvSpPr>
        <p:spPr>
          <a:xfrm>
            <a:off x="4041001" y="3729253"/>
            <a:ext cx="5035488" cy="16044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075C9486-33E3-D34F-BC61-F6DF469D1C54}"/>
              </a:ext>
            </a:extLst>
          </p:cNvPr>
          <p:cNvSpPr/>
          <p:nvPr/>
        </p:nvSpPr>
        <p:spPr>
          <a:xfrm>
            <a:off x="4041001" y="4529870"/>
            <a:ext cx="5043335" cy="15550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94FC8960-F26B-2D4D-AE17-B0C1216C0F48}"/>
              </a:ext>
            </a:extLst>
          </p:cNvPr>
          <p:cNvSpPr/>
          <p:nvPr/>
        </p:nvSpPr>
        <p:spPr>
          <a:xfrm>
            <a:off x="4919463" y="5380987"/>
            <a:ext cx="3322154" cy="46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1" name="Picture 30">
            <a:extLst>
              <a:ext uri="{FF2B5EF4-FFF2-40B4-BE49-F238E27FC236}">
                <a16:creationId xmlns:a16="http://schemas.microsoft.com/office/drawing/2014/main" id="{59CE8339-4478-834D-9F6E-9F6212D3F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2187" y="5425677"/>
            <a:ext cx="1939627" cy="575073"/>
          </a:xfrm>
          <a:prstGeom prst="rect">
            <a:avLst/>
          </a:prstGeom>
        </p:spPr>
      </p:pic>
      <p:sp>
        <p:nvSpPr>
          <p:cNvPr id="25" name="TextBox 24">
            <a:extLst>
              <a:ext uri="{FF2B5EF4-FFF2-40B4-BE49-F238E27FC236}">
                <a16:creationId xmlns:a16="http://schemas.microsoft.com/office/drawing/2014/main" id="{C5B67718-6149-4C3A-E365-6D7B1B11A4FA}"/>
              </a:ext>
            </a:extLst>
          </p:cNvPr>
          <p:cNvSpPr txBox="1"/>
          <p:nvPr/>
        </p:nvSpPr>
        <p:spPr>
          <a:xfrm>
            <a:off x="6096000" y="6248400"/>
            <a:ext cx="2473113" cy="369332"/>
          </a:xfrm>
          <a:prstGeom prst="rect">
            <a:avLst/>
          </a:prstGeom>
          <a:noFill/>
        </p:spPr>
        <p:txBody>
          <a:bodyPr wrap="none" rtlCol="0">
            <a:spAutoFit/>
          </a:bodyPr>
          <a:lstStyle/>
          <a:p>
            <a:r>
              <a:rPr lang="en-US" dirty="0"/>
              <a:t>Byrne, M et al. TCT 2022</a:t>
            </a:r>
          </a:p>
        </p:txBody>
      </p:sp>
    </p:spTree>
    <p:extLst>
      <p:ext uri="{BB962C8B-B14F-4D97-AF65-F5344CB8AC3E}">
        <p14:creationId xmlns:p14="http://schemas.microsoft.com/office/powerpoint/2010/main" val="124836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BDB4-85EF-F24E-B636-B1BE075EE55F}"/>
              </a:ext>
            </a:extLst>
          </p:cNvPr>
          <p:cNvSpPr>
            <a:spLocks noGrp="1"/>
          </p:cNvSpPr>
          <p:nvPr>
            <p:ph type="title"/>
          </p:nvPr>
        </p:nvSpPr>
        <p:spPr/>
        <p:txBody>
          <a:bodyPr/>
          <a:lstStyle/>
          <a:p>
            <a:r>
              <a:rPr lang="en-US" dirty="0"/>
              <a:t>Chronic GVHD – Landmark Analysis</a:t>
            </a:r>
          </a:p>
        </p:txBody>
      </p:sp>
      <p:pic>
        <p:nvPicPr>
          <p:cNvPr id="7" name="Picture 6">
            <a:extLst>
              <a:ext uri="{FF2B5EF4-FFF2-40B4-BE49-F238E27FC236}">
                <a16:creationId xmlns:a16="http://schemas.microsoft.com/office/drawing/2014/main" id="{10EE4236-8F01-ED48-BFDC-AF7E498375FF}"/>
              </a:ext>
            </a:extLst>
          </p:cNvPr>
          <p:cNvPicPr>
            <a:picLocks noChangeAspect="1"/>
          </p:cNvPicPr>
          <p:nvPr/>
        </p:nvPicPr>
        <p:blipFill>
          <a:blip r:embed="rId2"/>
          <a:stretch>
            <a:fillRect/>
          </a:stretch>
        </p:blipFill>
        <p:spPr>
          <a:xfrm>
            <a:off x="636813" y="2513919"/>
            <a:ext cx="3657600" cy="2295525"/>
          </a:xfrm>
          <a:prstGeom prst="rect">
            <a:avLst/>
          </a:prstGeom>
        </p:spPr>
      </p:pic>
      <p:pic>
        <p:nvPicPr>
          <p:cNvPr id="8" name="Picture 7">
            <a:extLst>
              <a:ext uri="{FF2B5EF4-FFF2-40B4-BE49-F238E27FC236}">
                <a16:creationId xmlns:a16="http://schemas.microsoft.com/office/drawing/2014/main" id="{777417B0-F45F-3147-9BFB-D20FEBBA4E77}"/>
              </a:ext>
            </a:extLst>
          </p:cNvPr>
          <p:cNvPicPr>
            <a:picLocks noChangeAspect="1"/>
          </p:cNvPicPr>
          <p:nvPr/>
        </p:nvPicPr>
        <p:blipFill>
          <a:blip r:embed="rId3"/>
          <a:stretch>
            <a:fillRect/>
          </a:stretch>
        </p:blipFill>
        <p:spPr>
          <a:xfrm>
            <a:off x="4572001" y="2513919"/>
            <a:ext cx="3917696" cy="2295525"/>
          </a:xfrm>
          <a:prstGeom prst="rect">
            <a:avLst/>
          </a:prstGeom>
        </p:spPr>
      </p:pic>
      <p:sp>
        <p:nvSpPr>
          <p:cNvPr id="9" name="TextBox 8">
            <a:extLst>
              <a:ext uri="{FF2B5EF4-FFF2-40B4-BE49-F238E27FC236}">
                <a16:creationId xmlns:a16="http://schemas.microsoft.com/office/drawing/2014/main" id="{DA2F05A0-4372-9B49-952C-F04AEE491EF8}"/>
              </a:ext>
            </a:extLst>
          </p:cNvPr>
          <p:cNvSpPr txBox="1"/>
          <p:nvPr/>
        </p:nvSpPr>
        <p:spPr>
          <a:xfrm>
            <a:off x="5128632" y="4694464"/>
            <a:ext cx="2804432" cy="923330"/>
          </a:xfrm>
          <a:prstGeom prst="rect">
            <a:avLst/>
          </a:prstGeom>
          <a:noFill/>
        </p:spPr>
        <p:txBody>
          <a:bodyPr wrap="square" rtlCol="0">
            <a:spAutoFit/>
          </a:bodyPr>
          <a:lstStyle/>
          <a:p>
            <a:r>
              <a:rPr lang="en-US" sz="1350" b="1" dirty="0"/>
              <a:t>Median OS:</a:t>
            </a:r>
          </a:p>
          <a:p>
            <a:r>
              <a:rPr lang="en-US" sz="1350" dirty="0"/>
              <a:t>Absence of </a:t>
            </a:r>
            <a:r>
              <a:rPr lang="en-US" sz="1350" dirty="0" err="1"/>
              <a:t>cGVHD</a:t>
            </a:r>
            <a:r>
              <a:rPr lang="en-US" sz="1350" dirty="0"/>
              <a:t>: 358 days</a:t>
            </a:r>
          </a:p>
          <a:p>
            <a:r>
              <a:rPr lang="en-US" sz="1350" dirty="0"/>
              <a:t>Presence of </a:t>
            </a:r>
            <a:r>
              <a:rPr lang="en-US" sz="1350" dirty="0" err="1"/>
              <a:t>cGVHD</a:t>
            </a:r>
            <a:r>
              <a:rPr lang="en-US" sz="1350" dirty="0"/>
              <a:t>: 1563 days</a:t>
            </a:r>
          </a:p>
          <a:p>
            <a:r>
              <a:rPr lang="en-US" sz="1350" dirty="0"/>
              <a:t>P: &lt;0.0001</a:t>
            </a:r>
          </a:p>
        </p:txBody>
      </p:sp>
      <p:sp>
        <p:nvSpPr>
          <p:cNvPr id="10" name="TextBox 9">
            <a:extLst>
              <a:ext uri="{FF2B5EF4-FFF2-40B4-BE49-F238E27FC236}">
                <a16:creationId xmlns:a16="http://schemas.microsoft.com/office/drawing/2014/main" id="{650B4DEC-CC72-9C4E-A653-8450B24648A4}"/>
              </a:ext>
            </a:extLst>
          </p:cNvPr>
          <p:cNvSpPr txBox="1"/>
          <p:nvPr/>
        </p:nvSpPr>
        <p:spPr>
          <a:xfrm>
            <a:off x="1063397" y="4694464"/>
            <a:ext cx="2804432" cy="923330"/>
          </a:xfrm>
          <a:prstGeom prst="rect">
            <a:avLst/>
          </a:prstGeom>
          <a:noFill/>
        </p:spPr>
        <p:txBody>
          <a:bodyPr wrap="square" rtlCol="0">
            <a:spAutoFit/>
          </a:bodyPr>
          <a:lstStyle/>
          <a:p>
            <a:r>
              <a:rPr lang="en-US" sz="1350" b="1" dirty="0"/>
              <a:t>Median OS:</a:t>
            </a:r>
          </a:p>
          <a:p>
            <a:r>
              <a:rPr lang="en-US" sz="1350" dirty="0"/>
              <a:t>Absence of </a:t>
            </a:r>
            <a:r>
              <a:rPr lang="en-US" sz="1350" dirty="0" err="1"/>
              <a:t>cGVHD</a:t>
            </a:r>
            <a:r>
              <a:rPr lang="en-US" sz="1350" dirty="0"/>
              <a:t>: 256 days</a:t>
            </a:r>
          </a:p>
          <a:p>
            <a:r>
              <a:rPr lang="en-US" sz="1350" dirty="0"/>
              <a:t>Presence of </a:t>
            </a:r>
            <a:r>
              <a:rPr lang="en-US" sz="1350" dirty="0" err="1"/>
              <a:t>cGVHD</a:t>
            </a:r>
            <a:r>
              <a:rPr lang="en-US" sz="1350" dirty="0"/>
              <a:t>: 697 days</a:t>
            </a:r>
          </a:p>
          <a:p>
            <a:r>
              <a:rPr lang="en-US" sz="1350" dirty="0"/>
              <a:t>P: &lt;0.0001</a:t>
            </a:r>
          </a:p>
        </p:txBody>
      </p:sp>
      <p:pic>
        <p:nvPicPr>
          <p:cNvPr id="11" name="Picture 10">
            <a:extLst>
              <a:ext uri="{FF2B5EF4-FFF2-40B4-BE49-F238E27FC236}">
                <a16:creationId xmlns:a16="http://schemas.microsoft.com/office/drawing/2014/main" id="{A778AC9E-AD45-3D43-82EF-E702354A44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2187" y="5425677"/>
            <a:ext cx="1939627" cy="575073"/>
          </a:xfrm>
          <a:prstGeom prst="rect">
            <a:avLst/>
          </a:prstGeom>
        </p:spPr>
      </p:pic>
      <p:sp>
        <p:nvSpPr>
          <p:cNvPr id="12" name="TextBox 11">
            <a:extLst>
              <a:ext uri="{FF2B5EF4-FFF2-40B4-BE49-F238E27FC236}">
                <a16:creationId xmlns:a16="http://schemas.microsoft.com/office/drawing/2014/main" id="{49A0B549-0C59-174F-B719-C8D7CC3E0158}"/>
              </a:ext>
            </a:extLst>
          </p:cNvPr>
          <p:cNvSpPr txBox="1"/>
          <p:nvPr/>
        </p:nvSpPr>
        <p:spPr>
          <a:xfrm>
            <a:off x="179613" y="2441571"/>
            <a:ext cx="4114800" cy="507831"/>
          </a:xfrm>
          <a:prstGeom prst="rect">
            <a:avLst/>
          </a:prstGeom>
          <a:solidFill>
            <a:schemeClr val="bg1"/>
          </a:solidFill>
        </p:spPr>
        <p:txBody>
          <a:bodyPr wrap="square" rtlCol="0">
            <a:spAutoFit/>
          </a:bodyPr>
          <a:lstStyle/>
          <a:p>
            <a:pPr algn="ctr"/>
            <a:r>
              <a:rPr lang="en-US" sz="1350" b="1" dirty="0"/>
              <a:t>Landmark Analysis of </a:t>
            </a:r>
            <a:r>
              <a:rPr lang="en-US" sz="1350" b="1" dirty="0" err="1"/>
              <a:t>cGVHD</a:t>
            </a:r>
            <a:r>
              <a:rPr lang="en-US" sz="1350" b="1" dirty="0"/>
              <a:t> vs No </a:t>
            </a:r>
            <a:r>
              <a:rPr lang="en-US" sz="1350" b="1" dirty="0" err="1"/>
              <a:t>cGVHD</a:t>
            </a:r>
            <a:r>
              <a:rPr lang="en-US" sz="1350" b="1" dirty="0"/>
              <a:t> at D+100 (</a:t>
            </a:r>
            <a:r>
              <a:rPr lang="en-US" sz="1350" b="1" i="1" dirty="0"/>
              <a:t>TP53</a:t>
            </a:r>
            <a:r>
              <a:rPr lang="en-US" sz="1350" b="1" baseline="30000" dirty="0"/>
              <a:t>MUT</a:t>
            </a:r>
            <a:r>
              <a:rPr lang="en-US" sz="1350" b="1" dirty="0"/>
              <a:t> AML)</a:t>
            </a:r>
          </a:p>
        </p:txBody>
      </p:sp>
      <p:sp>
        <p:nvSpPr>
          <p:cNvPr id="13" name="TextBox 12">
            <a:extLst>
              <a:ext uri="{FF2B5EF4-FFF2-40B4-BE49-F238E27FC236}">
                <a16:creationId xmlns:a16="http://schemas.microsoft.com/office/drawing/2014/main" id="{10455758-EE63-9040-9B8A-E6B8FC0B3852}"/>
              </a:ext>
            </a:extLst>
          </p:cNvPr>
          <p:cNvSpPr txBox="1"/>
          <p:nvPr/>
        </p:nvSpPr>
        <p:spPr>
          <a:xfrm>
            <a:off x="4473447" y="2441572"/>
            <a:ext cx="4114800" cy="507831"/>
          </a:xfrm>
          <a:prstGeom prst="rect">
            <a:avLst/>
          </a:prstGeom>
          <a:solidFill>
            <a:schemeClr val="bg1"/>
          </a:solidFill>
        </p:spPr>
        <p:txBody>
          <a:bodyPr wrap="square" rtlCol="0">
            <a:spAutoFit/>
          </a:bodyPr>
          <a:lstStyle/>
          <a:p>
            <a:pPr algn="ctr"/>
            <a:r>
              <a:rPr lang="en-US" sz="1350" b="1" dirty="0"/>
              <a:t>Landmark Analysis of </a:t>
            </a:r>
            <a:r>
              <a:rPr lang="en-US" sz="1350" b="1" dirty="0" err="1"/>
              <a:t>cGVHD</a:t>
            </a:r>
            <a:r>
              <a:rPr lang="en-US" sz="1350" b="1" dirty="0"/>
              <a:t> vs No </a:t>
            </a:r>
            <a:r>
              <a:rPr lang="en-US" sz="1350" b="1" dirty="0" err="1"/>
              <a:t>cGVHD</a:t>
            </a:r>
            <a:r>
              <a:rPr lang="en-US" sz="1350" b="1" dirty="0"/>
              <a:t> at D+100 (</a:t>
            </a:r>
            <a:r>
              <a:rPr lang="en-US" sz="1350" b="1" i="1" dirty="0"/>
              <a:t>TP53</a:t>
            </a:r>
            <a:r>
              <a:rPr lang="en-US" sz="1350" b="1" baseline="30000" dirty="0"/>
              <a:t>MUT</a:t>
            </a:r>
            <a:r>
              <a:rPr lang="en-US" sz="1350" b="1" dirty="0"/>
              <a:t> MDS)</a:t>
            </a:r>
          </a:p>
        </p:txBody>
      </p:sp>
      <p:sp>
        <p:nvSpPr>
          <p:cNvPr id="14" name="TextBox 13">
            <a:extLst>
              <a:ext uri="{FF2B5EF4-FFF2-40B4-BE49-F238E27FC236}">
                <a16:creationId xmlns:a16="http://schemas.microsoft.com/office/drawing/2014/main" id="{5E90D3E2-3F07-1948-F23A-E3CEDD346635}"/>
              </a:ext>
            </a:extLst>
          </p:cNvPr>
          <p:cNvSpPr txBox="1"/>
          <p:nvPr/>
        </p:nvSpPr>
        <p:spPr>
          <a:xfrm>
            <a:off x="6096000" y="6248400"/>
            <a:ext cx="2473113" cy="369332"/>
          </a:xfrm>
          <a:prstGeom prst="rect">
            <a:avLst/>
          </a:prstGeom>
          <a:noFill/>
        </p:spPr>
        <p:txBody>
          <a:bodyPr wrap="none" rtlCol="0">
            <a:spAutoFit/>
          </a:bodyPr>
          <a:lstStyle/>
          <a:p>
            <a:r>
              <a:rPr lang="en-US" dirty="0"/>
              <a:t>Byrne, M et al. TCT 2022</a:t>
            </a:r>
          </a:p>
        </p:txBody>
      </p:sp>
    </p:spTree>
    <p:extLst>
      <p:ext uri="{BB962C8B-B14F-4D97-AF65-F5344CB8AC3E}">
        <p14:creationId xmlns:p14="http://schemas.microsoft.com/office/powerpoint/2010/main" val="3306690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9EF4E203-DD2B-4AF2-A207-3E4B35FD4A40}"/>
              </a:ext>
            </a:extLst>
          </p:cNvPr>
          <p:cNvSpPr/>
          <p:nvPr/>
        </p:nvSpPr>
        <p:spPr>
          <a:xfrm>
            <a:off x="400050" y="1657350"/>
            <a:ext cx="874395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9" name="Title 1">
            <a:extLst>
              <a:ext uri="{FF2B5EF4-FFF2-40B4-BE49-F238E27FC236}">
                <a16:creationId xmlns:a16="http://schemas.microsoft.com/office/drawing/2014/main" id="{FE5AB5E7-15FB-4F17-B8F5-B60A8DCFA8C6}"/>
              </a:ext>
            </a:extLst>
          </p:cNvPr>
          <p:cNvSpPr>
            <a:spLocks noGrp="1"/>
          </p:cNvSpPr>
          <p:nvPr>
            <p:ph type="title"/>
          </p:nvPr>
        </p:nvSpPr>
        <p:spPr>
          <a:xfrm>
            <a:off x="457200" y="304800"/>
            <a:ext cx="8305800" cy="1123950"/>
          </a:xfrm>
        </p:spPr>
        <p:txBody>
          <a:bodyPr>
            <a:normAutofit/>
          </a:bodyPr>
          <a:lstStyle/>
          <a:p>
            <a:r>
              <a:rPr lang="en-US" dirty="0"/>
              <a:t>Gene mutations in BMT CTN 1102</a:t>
            </a:r>
          </a:p>
        </p:txBody>
      </p:sp>
      <p:sp>
        <p:nvSpPr>
          <p:cNvPr id="23" name="Tekstvak 22">
            <a:extLst>
              <a:ext uri="{FF2B5EF4-FFF2-40B4-BE49-F238E27FC236}">
                <a16:creationId xmlns:a16="http://schemas.microsoft.com/office/drawing/2014/main" id="{34E0D2A7-5B6E-4423-B14A-D1D1DEEDCEDD}"/>
              </a:ext>
            </a:extLst>
          </p:cNvPr>
          <p:cNvSpPr txBox="1"/>
          <p:nvPr/>
        </p:nvSpPr>
        <p:spPr>
          <a:xfrm>
            <a:off x="18057" y="5713838"/>
            <a:ext cx="6157505" cy="346249"/>
          </a:xfrm>
          <a:prstGeom prst="rect">
            <a:avLst/>
          </a:prstGeom>
          <a:solidFill>
            <a:schemeClr val="bg1"/>
          </a:solidFill>
        </p:spPr>
        <p:txBody>
          <a:bodyPr wrap="square">
            <a:spAutoFit/>
          </a:bodyPr>
          <a:lstStyle/>
          <a:p>
            <a:pPr algn="l"/>
            <a:r>
              <a:rPr lang="en-US" sz="825" dirty="0">
                <a:latin typeface="ArialMT"/>
              </a:rPr>
              <a:t>* Significant with P-value &lt; 0.05 (Fisher’s Exact test)</a:t>
            </a:r>
          </a:p>
          <a:p>
            <a:pPr algn="l"/>
            <a:r>
              <a:rPr lang="en-US" sz="825" dirty="0">
                <a:latin typeface="ArialMT"/>
              </a:rPr>
              <a:t># Selection of de novo MDS patients with IPSS int-2 or high risk aged 50-75 years from </a:t>
            </a:r>
            <a:r>
              <a:rPr lang="en-US" sz="825" i="1" dirty="0">
                <a:latin typeface="ArialMT"/>
              </a:rPr>
              <a:t>Lindsley, et al. NEJM 2017</a:t>
            </a:r>
            <a:endParaRPr lang="nl-NL" sz="825" i="1" dirty="0"/>
          </a:p>
        </p:txBody>
      </p:sp>
      <p:cxnSp>
        <p:nvCxnSpPr>
          <p:cNvPr id="25" name="Rechte verbindingslijn 24">
            <a:extLst>
              <a:ext uri="{FF2B5EF4-FFF2-40B4-BE49-F238E27FC236}">
                <a16:creationId xmlns:a16="http://schemas.microsoft.com/office/drawing/2014/main" id="{3F025536-BEA9-426B-A9D7-E6AA0ADBFBAC}"/>
              </a:ext>
            </a:extLst>
          </p:cNvPr>
          <p:cNvCxnSpPr/>
          <p:nvPr/>
        </p:nvCxnSpPr>
        <p:spPr>
          <a:xfrm>
            <a:off x="457200" y="1428750"/>
            <a:ext cx="868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3EEA82C-DCE5-13A2-E82B-DE1D7E149254}"/>
              </a:ext>
            </a:extLst>
          </p:cNvPr>
          <p:cNvPicPr>
            <a:picLocks noChangeAspect="1"/>
          </p:cNvPicPr>
          <p:nvPr/>
        </p:nvPicPr>
        <p:blipFill>
          <a:blip r:embed="rId3"/>
          <a:stretch>
            <a:fillRect/>
          </a:stretch>
        </p:blipFill>
        <p:spPr>
          <a:xfrm>
            <a:off x="0" y="1292204"/>
            <a:ext cx="9067800" cy="4309808"/>
          </a:xfrm>
          <a:prstGeom prst="rect">
            <a:avLst/>
          </a:prstGeom>
        </p:spPr>
      </p:pic>
      <p:sp>
        <p:nvSpPr>
          <p:cNvPr id="3" name="TextBox 2">
            <a:extLst>
              <a:ext uri="{FF2B5EF4-FFF2-40B4-BE49-F238E27FC236}">
                <a16:creationId xmlns:a16="http://schemas.microsoft.com/office/drawing/2014/main" id="{54967E26-4255-6EF0-951C-A62B2EFE1D2A}"/>
              </a:ext>
            </a:extLst>
          </p:cNvPr>
          <p:cNvSpPr txBox="1"/>
          <p:nvPr/>
        </p:nvSpPr>
        <p:spPr>
          <a:xfrm>
            <a:off x="5638800" y="5897881"/>
            <a:ext cx="3505200" cy="923330"/>
          </a:xfrm>
          <a:prstGeom prst="rect">
            <a:avLst/>
          </a:prstGeom>
          <a:noFill/>
        </p:spPr>
        <p:txBody>
          <a:bodyPr wrap="square" rtlCol="0">
            <a:spAutoFit/>
          </a:bodyPr>
          <a:lstStyle/>
          <a:p>
            <a:r>
              <a:rPr lang="en-US" dirty="0"/>
              <a:t>SF3B1 more common no donor</a:t>
            </a:r>
          </a:p>
          <a:p>
            <a:r>
              <a:rPr lang="en-US" dirty="0"/>
              <a:t>SETBP1 more common  no donor</a:t>
            </a:r>
          </a:p>
          <a:p>
            <a:r>
              <a:rPr lang="en-US" dirty="0"/>
              <a:t>NRAS more common no donor</a:t>
            </a:r>
          </a:p>
        </p:txBody>
      </p:sp>
      <p:sp>
        <p:nvSpPr>
          <p:cNvPr id="4" name="TextBox 3">
            <a:extLst>
              <a:ext uri="{FF2B5EF4-FFF2-40B4-BE49-F238E27FC236}">
                <a16:creationId xmlns:a16="http://schemas.microsoft.com/office/drawing/2014/main" id="{28A7DAD3-E3B9-2E4E-2E4F-549646A1011C}"/>
              </a:ext>
            </a:extLst>
          </p:cNvPr>
          <p:cNvSpPr txBox="1"/>
          <p:nvPr/>
        </p:nvSpPr>
        <p:spPr>
          <a:xfrm>
            <a:off x="1143000" y="6400800"/>
            <a:ext cx="2524024" cy="369332"/>
          </a:xfrm>
          <a:prstGeom prst="rect">
            <a:avLst/>
          </a:prstGeom>
          <a:noFill/>
        </p:spPr>
        <p:txBody>
          <a:bodyPr wrap="none" rtlCol="0">
            <a:spAutoFit/>
          </a:bodyPr>
          <a:lstStyle/>
          <a:p>
            <a:r>
              <a:rPr lang="en-US" dirty="0" err="1"/>
              <a:t>Versluis</a:t>
            </a:r>
            <a:r>
              <a:rPr lang="en-US" dirty="0"/>
              <a:t>, J et al. TCT 2022</a:t>
            </a:r>
          </a:p>
        </p:txBody>
      </p:sp>
    </p:spTree>
    <p:extLst>
      <p:ext uri="{BB962C8B-B14F-4D97-AF65-F5344CB8AC3E}">
        <p14:creationId xmlns:p14="http://schemas.microsoft.com/office/powerpoint/2010/main" val="1467293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Outcome in MDS patients with mutated </a:t>
            </a:r>
            <a:r>
              <a:rPr lang="en-US" i="1" dirty="0"/>
              <a:t>TP53</a:t>
            </a:r>
            <a:endParaRPr lang="en-US" dirty="0"/>
          </a:p>
        </p:txBody>
      </p:sp>
      <p:sp>
        <p:nvSpPr>
          <p:cNvPr id="645" name="Rectangle 187">
            <a:extLst>
              <a:ext uri="{FF2B5EF4-FFF2-40B4-BE49-F238E27FC236}">
                <a16:creationId xmlns:a16="http://schemas.microsoft.com/office/drawing/2014/main" id="{A1924701-B8C6-4C87-BB10-C42222F4143A}"/>
              </a:ext>
            </a:extLst>
          </p:cNvPr>
          <p:cNvSpPr>
            <a:spLocks noChangeArrowheads="1"/>
          </p:cNvSpPr>
          <p:nvPr/>
        </p:nvSpPr>
        <p:spPr bwMode="auto">
          <a:xfrm>
            <a:off x="3500185" y="2159794"/>
            <a:ext cx="3526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 </a:t>
            </a:r>
            <a:endParaRPr lang="nl-NL" altLang="nl-NL" sz="1350"/>
          </a:p>
        </p:txBody>
      </p:sp>
      <p:sp>
        <p:nvSpPr>
          <p:cNvPr id="1001" name="Rechthoek 1000">
            <a:extLst>
              <a:ext uri="{FF2B5EF4-FFF2-40B4-BE49-F238E27FC236}">
                <a16:creationId xmlns:a16="http://schemas.microsoft.com/office/drawing/2014/main" id="{82A6F733-366A-41A5-AD20-588D41D60575}"/>
              </a:ext>
            </a:extLst>
          </p:cNvPr>
          <p:cNvSpPr/>
          <p:nvPr/>
        </p:nvSpPr>
        <p:spPr>
          <a:xfrm>
            <a:off x="0" y="5200650"/>
            <a:ext cx="222885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704" name="Group 4">
            <a:extLst>
              <a:ext uri="{FF2B5EF4-FFF2-40B4-BE49-F238E27FC236}">
                <a16:creationId xmlns:a16="http://schemas.microsoft.com/office/drawing/2014/main" id="{68CE38D4-953A-4FC3-8EEF-6B1961AED0FE}"/>
              </a:ext>
            </a:extLst>
          </p:cNvPr>
          <p:cNvGrpSpPr>
            <a:grpSpLocks noChangeAspect="1"/>
          </p:cNvGrpSpPr>
          <p:nvPr/>
        </p:nvGrpSpPr>
        <p:grpSpPr bwMode="auto">
          <a:xfrm>
            <a:off x="114300" y="2057400"/>
            <a:ext cx="8809435" cy="3771900"/>
            <a:chOff x="96" y="1008"/>
            <a:chExt cx="7399" cy="3168"/>
          </a:xfrm>
        </p:grpSpPr>
        <p:sp>
          <p:nvSpPr>
            <p:cNvPr id="705" name="AutoShape 3">
              <a:extLst>
                <a:ext uri="{FF2B5EF4-FFF2-40B4-BE49-F238E27FC236}">
                  <a16:creationId xmlns:a16="http://schemas.microsoft.com/office/drawing/2014/main" id="{064873AE-4508-494C-96AB-4769F0762F12}"/>
                </a:ext>
              </a:extLst>
            </p:cNvPr>
            <p:cNvSpPr>
              <a:spLocks noChangeAspect="1" noChangeArrowheads="1" noTextEdit="1"/>
            </p:cNvSpPr>
            <p:nvPr/>
          </p:nvSpPr>
          <p:spPr bwMode="auto">
            <a:xfrm>
              <a:off x="96" y="1008"/>
              <a:ext cx="7399"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nl-NL" sz="1350"/>
            </a:p>
          </p:txBody>
        </p:sp>
        <p:grpSp>
          <p:nvGrpSpPr>
            <p:cNvPr id="706" name="Group 205">
              <a:extLst>
                <a:ext uri="{FF2B5EF4-FFF2-40B4-BE49-F238E27FC236}">
                  <a16:creationId xmlns:a16="http://schemas.microsoft.com/office/drawing/2014/main" id="{A6284AB6-B0AB-457B-8B0B-6C81B0758F7E}"/>
                </a:ext>
              </a:extLst>
            </p:cNvPr>
            <p:cNvGrpSpPr>
              <a:grpSpLocks/>
            </p:cNvGrpSpPr>
            <p:nvPr/>
          </p:nvGrpSpPr>
          <p:grpSpPr bwMode="auto">
            <a:xfrm>
              <a:off x="149" y="1048"/>
              <a:ext cx="7228" cy="3087"/>
              <a:chOff x="149" y="1048"/>
              <a:chExt cx="7228" cy="3087"/>
            </a:xfrm>
          </p:grpSpPr>
          <p:sp>
            <p:nvSpPr>
              <p:cNvPr id="1050" name="Freeform 5">
                <a:extLst>
                  <a:ext uri="{FF2B5EF4-FFF2-40B4-BE49-F238E27FC236}">
                    <a16:creationId xmlns:a16="http://schemas.microsoft.com/office/drawing/2014/main" id="{C6D4D3E7-074D-40EF-85BA-7D1BDEE46477}"/>
                  </a:ext>
                </a:extLst>
              </p:cNvPr>
              <p:cNvSpPr>
                <a:spLocks/>
              </p:cNvSpPr>
              <p:nvPr/>
            </p:nvSpPr>
            <p:spPr bwMode="auto">
              <a:xfrm>
                <a:off x="651" y="1224"/>
                <a:ext cx="2996" cy="1009"/>
              </a:xfrm>
              <a:custGeom>
                <a:avLst/>
                <a:gdLst>
                  <a:gd name="T0" fmla="*/ 234 w 2996"/>
                  <a:gd name="T1" fmla="*/ 20 h 1009"/>
                  <a:gd name="T2" fmla="*/ 325 w 2996"/>
                  <a:gd name="T3" fmla="*/ 49 h 1009"/>
                  <a:gd name="T4" fmla="*/ 386 w 2996"/>
                  <a:gd name="T5" fmla="*/ 76 h 1009"/>
                  <a:gd name="T6" fmla="*/ 518 w 2996"/>
                  <a:gd name="T7" fmla="*/ 115 h 1009"/>
                  <a:gd name="T8" fmla="*/ 547 w 2996"/>
                  <a:gd name="T9" fmla="*/ 132 h 1009"/>
                  <a:gd name="T10" fmla="*/ 594 w 2996"/>
                  <a:gd name="T11" fmla="*/ 171 h 1009"/>
                  <a:gd name="T12" fmla="*/ 618 w 2996"/>
                  <a:gd name="T13" fmla="*/ 191 h 1009"/>
                  <a:gd name="T14" fmla="*/ 645 w 2996"/>
                  <a:gd name="T15" fmla="*/ 227 h 1009"/>
                  <a:gd name="T16" fmla="*/ 672 w 2996"/>
                  <a:gd name="T17" fmla="*/ 256 h 1009"/>
                  <a:gd name="T18" fmla="*/ 696 w 2996"/>
                  <a:gd name="T19" fmla="*/ 286 h 1009"/>
                  <a:gd name="T20" fmla="*/ 718 w 2996"/>
                  <a:gd name="T21" fmla="*/ 313 h 1009"/>
                  <a:gd name="T22" fmla="*/ 743 w 2996"/>
                  <a:gd name="T23" fmla="*/ 342 h 1009"/>
                  <a:gd name="T24" fmla="*/ 799 w 2996"/>
                  <a:gd name="T25" fmla="*/ 352 h 1009"/>
                  <a:gd name="T26" fmla="*/ 831 w 2996"/>
                  <a:gd name="T27" fmla="*/ 381 h 1009"/>
                  <a:gd name="T28" fmla="*/ 875 w 2996"/>
                  <a:gd name="T29" fmla="*/ 410 h 1009"/>
                  <a:gd name="T30" fmla="*/ 899 w 2996"/>
                  <a:gd name="T31" fmla="*/ 440 h 1009"/>
                  <a:gd name="T32" fmla="*/ 933 w 2996"/>
                  <a:gd name="T33" fmla="*/ 469 h 1009"/>
                  <a:gd name="T34" fmla="*/ 963 w 2996"/>
                  <a:gd name="T35" fmla="*/ 496 h 1009"/>
                  <a:gd name="T36" fmla="*/ 1033 w 2996"/>
                  <a:gd name="T37" fmla="*/ 516 h 1009"/>
                  <a:gd name="T38" fmla="*/ 1058 w 2996"/>
                  <a:gd name="T39" fmla="*/ 545 h 1009"/>
                  <a:gd name="T40" fmla="*/ 1092 w 2996"/>
                  <a:gd name="T41" fmla="*/ 574 h 1009"/>
                  <a:gd name="T42" fmla="*/ 1146 w 2996"/>
                  <a:gd name="T43" fmla="*/ 594 h 1009"/>
                  <a:gd name="T44" fmla="*/ 1180 w 2996"/>
                  <a:gd name="T45" fmla="*/ 623 h 1009"/>
                  <a:gd name="T46" fmla="*/ 1212 w 2996"/>
                  <a:gd name="T47" fmla="*/ 633 h 1009"/>
                  <a:gd name="T48" fmla="*/ 1271 w 2996"/>
                  <a:gd name="T49" fmla="*/ 655 h 1009"/>
                  <a:gd name="T50" fmla="*/ 1327 w 2996"/>
                  <a:gd name="T51" fmla="*/ 674 h 1009"/>
                  <a:gd name="T52" fmla="*/ 1422 w 2996"/>
                  <a:gd name="T53" fmla="*/ 694 h 1009"/>
                  <a:gd name="T54" fmla="*/ 1473 w 2996"/>
                  <a:gd name="T55" fmla="*/ 704 h 1009"/>
                  <a:gd name="T56" fmla="*/ 1493 w 2996"/>
                  <a:gd name="T57" fmla="*/ 716 h 1009"/>
                  <a:gd name="T58" fmla="*/ 1542 w 2996"/>
                  <a:gd name="T59" fmla="*/ 716 h 1009"/>
                  <a:gd name="T60" fmla="*/ 1625 w 2996"/>
                  <a:gd name="T61" fmla="*/ 750 h 1009"/>
                  <a:gd name="T62" fmla="*/ 1662 w 2996"/>
                  <a:gd name="T63" fmla="*/ 782 h 1009"/>
                  <a:gd name="T64" fmla="*/ 1813 w 2996"/>
                  <a:gd name="T65" fmla="*/ 806 h 1009"/>
                  <a:gd name="T66" fmla="*/ 1931 w 2996"/>
                  <a:gd name="T67" fmla="*/ 841 h 1009"/>
                  <a:gd name="T68" fmla="*/ 1950 w 2996"/>
                  <a:gd name="T69" fmla="*/ 853 h 1009"/>
                  <a:gd name="T70" fmla="*/ 1984 w 2996"/>
                  <a:gd name="T71" fmla="*/ 865 h 1009"/>
                  <a:gd name="T72" fmla="*/ 1999 w 2996"/>
                  <a:gd name="T73" fmla="*/ 889 h 1009"/>
                  <a:gd name="T74" fmla="*/ 2014 w 2996"/>
                  <a:gd name="T75" fmla="*/ 889 h 1009"/>
                  <a:gd name="T76" fmla="*/ 2031 w 2996"/>
                  <a:gd name="T77" fmla="*/ 889 h 1009"/>
                  <a:gd name="T78" fmla="*/ 2065 w 2996"/>
                  <a:gd name="T79" fmla="*/ 902 h 1009"/>
                  <a:gd name="T80" fmla="*/ 2136 w 2996"/>
                  <a:gd name="T81" fmla="*/ 902 h 1009"/>
                  <a:gd name="T82" fmla="*/ 2278 w 2996"/>
                  <a:gd name="T83" fmla="*/ 931 h 1009"/>
                  <a:gd name="T84" fmla="*/ 2366 w 2996"/>
                  <a:gd name="T85" fmla="*/ 960 h 1009"/>
                  <a:gd name="T86" fmla="*/ 2446 w 2996"/>
                  <a:gd name="T87" fmla="*/ 975 h 1009"/>
                  <a:gd name="T88" fmla="*/ 2488 w 2996"/>
                  <a:gd name="T89" fmla="*/ 975 h 1009"/>
                  <a:gd name="T90" fmla="*/ 2705 w 2996"/>
                  <a:gd name="T91" fmla="*/ 975 h 1009"/>
                  <a:gd name="T92" fmla="*/ 2808 w 2996"/>
                  <a:gd name="T93" fmla="*/ 992 h 1009"/>
                  <a:gd name="T94" fmla="*/ 2859 w 2996"/>
                  <a:gd name="T95" fmla="*/ 1009 h 1009"/>
                  <a:gd name="T96" fmla="*/ 2881 w 2996"/>
                  <a:gd name="T97" fmla="*/ 1009 h 1009"/>
                  <a:gd name="T98" fmla="*/ 2920 w 2996"/>
                  <a:gd name="T99" fmla="*/ 1009 h 1009"/>
                  <a:gd name="T100" fmla="*/ 2942 w 2996"/>
                  <a:gd name="T101" fmla="*/ 1009 h 1009"/>
                  <a:gd name="T102" fmla="*/ 2960 w 2996"/>
                  <a:gd name="T103" fmla="*/ 1009 h 1009"/>
                  <a:gd name="T104" fmla="*/ 2967 w 2996"/>
                  <a:gd name="T105" fmla="*/ 1009 h 1009"/>
                  <a:gd name="T106" fmla="*/ 2986 w 2996"/>
                  <a:gd name="T107" fmla="*/ 1009 h 1009"/>
                  <a:gd name="T108" fmla="*/ 2996 w 2996"/>
                  <a:gd name="T109" fmla="*/ 1009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96" h="1009">
                    <a:moveTo>
                      <a:pt x="0" y="0"/>
                    </a:moveTo>
                    <a:lnTo>
                      <a:pt x="139" y="0"/>
                    </a:lnTo>
                    <a:lnTo>
                      <a:pt x="139" y="10"/>
                    </a:lnTo>
                    <a:lnTo>
                      <a:pt x="173" y="10"/>
                    </a:lnTo>
                    <a:lnTo>
                      <a:pt x="173" y="20"/>
                    </a:lnTo>
                    <a:lnTo>
                      <a:pt x="234" y="20"/>
                    </a:lnTo>
                    <a:lnTo>
                      <a:pt x="234" y="29"/>
                    </a:lnTo>
                    <a:lnTo>
                      <a:pt x="246" y="29"/>
                    </a:lnTo>
                    <a:lnTo>
                      <a:pt x="246" y="39"/>
                    </a:lnTo>
                    <a:lnTo>
                      <a:pt x="305" y="39"/>
                    </a:lnTo>
                    <a:lnTo>
                      <a:pt x="305" y="49"/>
                    </a:lnTo>
                    <a:lnTo>
                      <a:pt x="325" y="49"/>
                    </a:lnTo>
                    <a:lnTo>
                      <a:pt x="325" y="56"/>
                    </a:lnTo>
                    <a:lnTo>
                      <a:pt x="361" y="56"/>
                    </a:lnTo>
                    <a:lnTo>
                      <a:pt x="361" y="66"/>
                    </a:lnTo>
                    <a:lnTo>
                      <a:pt x="378" y="66"/>
                    </a:lnTo>
                    <a:lnTo>
                      <a:pt x="378" y="76"/>
                    </a:lnTo>
                    <a:lnTo>
                      <a:pt x="386" y="76"/>
                    </a:lnTo>
                    <a:lnTo>
                      <a:pt x="386" y="85"/>
                    </a:lnTo>
                    <a:lnTo>
                      <a:pt x="430" y="85"/>
                    </a:lnTo>
                    <a:lnTo>
                      <a:pt x="430" y="105"/>
                    </a:lnTo>
                    <a:lnTo>
                      <a:pt x="498" y="105"/>
                    </a:lnTo>
                    <a:lnTo>
                      <a:pt x="498" y="115"/>
                    </a:lnTo>
                    <a:lnTo>
                      <a:pt x="518" y="115"/>
                    </a:lnTo>
                    <a:lnTo>
                      <a:pt x="518" y="125"/>
                    </a:lnTo>
                    <a:lnTo>
                      <a:pt x="530" y="125"/>
                    </a:lnTo>
                    <a:lnTo>
                      <a:pt x="530" y="125"/>
                    </a:lnTo>
                    <a:lnTo>
                      <a:pt x="535" y="125"/>
                    </a:lnTo>
                    <a:lnTo>
                      <a:pt x="535" y="132"/>
                    </a:lnTo>
                    <a:lnTo>
                      <a:pt x="547" y="132"/>
                    </a:lnTo>
                    <a:lnTo>
                      <a:pt x="547" y="142"/>
                    </a:lnTo>
                    <a:lnTo>
                      <a:pt x="557" y="142"/>
                    </a:lnTo>
                    <a:lnTo>
                      <a:pt x="557" y="161"/>
                    </a:lnTo>
                    <a:lnTo>
                      <a:pt x="591" y="161"/>
                    </a:lnTo>
                    <a:lnTo>
                      <a:pt x="591" y="171"/>
                    </a:lnTo>
                    <a:lnTo>
                      <a:pt x="594" y="171"/>
                    </a:lnTo>
                    <a:lnTo>
                      <a:pt x="594" y="171"/>
                    </a:lnTo>
                    <a:lnTo>
                      <a:pt x="606" y="171"/>
                    </a:lnTo>
                    <a:lnTo>
                      <a:pt x="606" y="181"/>
                    </a:lnTo>
                    <a:lnTo>
                      <a:pt x="611" y="181"/>
                    </a:lnTo>
                    <a:lnTo>
                      <a:pt x="611" y="191"/>
                    </a:lnTo>
                    <a:lnTo>
                      <a:pt x="618" y="191"/>
                    </a:lnTo>
                    <a:lnTo>
                      <a:pt x="618" y="210"/>
                    </a:lnTo>
                    <a:lnTo>
                      <a:pt x="625" y="210"/>
                    </a:lnTo>
                    <a:lnTo>
                      <a:pt x="625" y="218"/>
                    </a:lnTo>
                    <a:lnTo>
                      <a:pt x="642" y="218"/>
                    </a:lnTo>
                    <a:lnTo>
                      <a:pt x="642" y="227"/>
                    </a:lnTo>
                    <a:lnTo>
                      <a:pt x="645" y="227"/>
                    </a:lnTo>
                    <a:lnTo>
                      <a:pt x="645" y="237"/>
                    </a:lnTo>
                    <a:lnTo>
                      <a:pt x="650" y="237"/>
                    </a:lnTo>
                    <a:lnTo>
                      <a:pt x="650" y="247"/>
                    </a:lnTo>
                    <a:lnTo>
                      <a:pt x="655" y="247"/>
                    </a:lnTo>
                    <a:lnTo>
                      <a:pt x="655" y="256"/>
                    </a:lnTo>
                    <a:lnTo>
                      <a:pt x="672" y="256"/>
                    </a:lnTo>
                    <a:lnTo>
                      <a:pt x="672" y="266"/>
                    </a:lnTo>
                    <a:lnTo>
                      <a:pt x="679" y="266"/>
                    </a:lnTo>
                    <a:lnTo>
                      <a:pt x="679" y="276"/>
                    </a:lnTo>
                    <a:lnTo>
                      <a:pt x="682" y="276"/>
                    </a:lnTo>
                    <a:lnTo>
                      <a:pt x="682" y="286"/>
                    </a:lnTo>
                    <a:lnTo>
                      <a:pt x="696" y="286"/>
                    </a:lnTo>
                    <a:lnTo>
                      <a:pt x="696" y="296"/>
                    </a:lnTo>
                    <a:lnTo>
                      <a:pt x="704" y="296"/>
                    </a:lnTo>
                    <a:lnTo>
                      <a:pt x="704" y="303"/>
                    </a:lnTo>
                    <a:lnTo>
                      <a:pt x="711" y="303"/>
                    </a:lnTo>
                    <a:lnTo>
                      <a:pt x="711" y="313"/>
                    </a:lnTo>
                    <a:lnTo>
                      <a:pt x="718" y="313"/>
                    </a:lnTo>
                    <a:lnTo>
                      <a:pt x="718" y="332"/>
                    </a:lnTo>
                    <a:lnTo>
                      <a:pt x="726" y="332"/>
                    </a:lnTo>
                    <a:lnTo>
                      <a:pt x="726" y="332"/>
                    </a:lnTo>
                    <a:lnTo>
                      <a:pt x="728" y="332"/>
                    </a:lnTo>
                    <a:lnTo>
                      <a:pt x="728" y="342"/>
                    </a:lnTo>
                    <a:lnTo>
                      <a:pt x="743" y="342"/>
                    </a:lnTo>
                    <a:lnTo>
                      <a:pt x="743" y="342"/>
                    </a:lnTo>
                    <a:lnTo>
                      <a:pt x="772" y="342"/>
                    </a:lnTo>
                    <a:lnTo>
                      <a:pt x="772" y="342"/>
                    </a:lnTo>
                    <a:lnTo>
                      <a:pt x="794" y="342"/>
                    </a:lnTo>
                    <a:lnTo>
                      <a:pt x="794" y="352"/>
                    </a:lnTo>
                    <a:lnTo>
                      <a:pt x="799" y="352"/>
                    </a:lnTo>
                    <a:lnTo>
                      <a:pt x="799" y="362"/>
                    </a:lnTo>
                    <a:lnTo>
                      <a:pt x="806" y="362"/>
                    </a:lnTo>
                    <a:lnTo>
                      <a:pt x="806" y="372"/>
                    </a:lnTo>
                    <a:lnTo>
                      <a:pt x="816" y="372"/>
                    </a:lnTo>
                    <a:lnTo>
                      <a:pt x="816" y="381"/>
                    </a:lnTo>
                    <a:lnTo>
                      <a:pt x="831" y="381"/>
                    </a:lnTo>
                    <a:lnTo>
                      <a:pt x="831" y="391"/>
                    </a:lnTo>
                    <a:lnTo>
                      <a:pt x="855" y="391"/>
                    </a:lnTo>
                    <a:lnTo>
                      <a:pt x="855" y="401"/>
                    </a:lnTo>
                    <a:lnTo>
                      <a:pt x="857" y="401"/>
                    </a:lnTo>
                    <a:lnTo>
                      <a:pt x="857" y="410"/>
                    </a:lnTo>
                    <a:lnTo>
                      <a:pt x="875" y="410"/>
                    </a:lnTo>
                    <a:lnTo>
                      <a:pt x="875" y="420"/>
                    </a:lnTo>
                    <a:lnTo>
                      <a:pt x="894" y="420"/>
                    </a:lnTo>
                    <a:lnTo>
                      <a:pt x="894" y="430"/>
                    </a:lnTo>
                    <a:lnTo>
                      <a:pt x="897" y="430"/>
                    </a:lnTo>
                    <a:lnTo>
                      <a:pt x="897" y="440"/>
                    </a:lnTo>
                    <a:lnTo>
                      <a:pt x="899" y="440"/>
                    </a:lnTo>
                    <a:lnTo>
                      <a:pt x="899" y="450"/>
                    </a:lnTo>
                    <a:lnTo>
                      <a:pt x="904" y="450"/>
                    </a:lnTo>
                    <a:lnTo>
                      <a:pt x="904" y="459"/>
                    </a:lnTo>
                    <a:lnTo>
                      <a:pt x="928" y="459"/>
                    </a:lnTo>
                    <a:lnTo>
                      <a:pt x="928" y="469"/>
                    </a:lnTo>
                    <a:lnTo>
                      <a:pt x="933" y="469"/>
                    </a:lnTo>
                    <a:lnTo>
                      <a:pt x="933" y="479"/>
                    </a:lnTo>
                    <a:lnTo>
                      <a:pt x="948" y="479"/>
                    </a:lnTo>
                    <a:lnTo>
                      <a:pt x="948" y="489"/>
                    </a:lnTo>
                    <a:lnTo>
                      <a:pt x="950" y="489"/>
                    </a:lnTo>
                    <a:lnTo>
                      <a:pt x="950" y="496"/>
                    </a:lnTo>
                    <a:lnTo>
                      <a:pt x="963" y="496"/>
                    </a:lnTo>
                    <a:lnTo>
                      <a:pt x="963" y="506"/>
                    </a:lnTo>
                    <a:lnTo>
                      <a:pt x="1016" y="506"/>
                    </a:lnTo>
                    <a:lnTo>
                      <a:pt x="1016" y="506"/>
                    </a:lnTo>
                    <a:lnTo>
                      <a:pt x="1026" y="506"/>
                    </a:lnTo>
                    <a:lnTo>
                      <a:pt x="1026" y="516"/>
                    </a:lnTo>
                    <a:lnTo>
                      <a:pt x="1033" y="516"/>
                    </a:lnTo>
                    <a:lnTo>
                      <a:pt x="1033" y="525"/>
                    </a:lnTo>
                    <a:lnTo>
                      <a:pt x="1036" y="525"/>
                    </a:lnTo>
                    <a:lnTo>
                      <a:pt x="1036" y="535"/>
                    </a:lnTo>
                    <a:lnTo>
                      <a:pt x="1043" y="535"/>
                    </a:lnTo>
                    <a:lnTo>
                      <a:pt x="1043" y="545"/>
                    </a:lnTo>
                    <a:lnTo>
                      <a:pt x="1058" y="545"/>
                    </a:lnTo>
                    <a:lnTo>
                      <a:pt x="1058" y="555"/>
                    </a:lnTo>
                    <a:lnTo>
                      <a:pt x="1077" y="555"/>
                    </a:lnTo>
                    <a:lnTo>
                      <a:pt x="1077" y="564"/>
                    </a:lnTo>
                    <a:lnTo>
                      <a:pt x="1080" y="564"/>
                    </a:lnTo>
                    <a:lnTo>
                      <a:pt x="1080" y="574"/>
                    </a:lnTo>
                    <a:lnTo>
                      <a:pt x="1092" y="574"/>
                    </a:lnTo>
                    <a:lnTo>
                      <a:pt x="1092" y="584"/>
                    </a:lnTo>
                    <a:lnTo>
                      <a:pt x="1104" y="584"/>
                    </a:lnTo>
                    <a:lnTo>
                      <a:pt x="1104" y="584"/>
                    </a:lnTo>
                    <a:lnTo>
                      <a:pt x="1119" y="584"/>
                    </a:lnTo>
                    <a:lnTo>
                      <a:pt x="1119" y="594"/>
                    </a:lnTo>
                    <a:lnTo>
                      <a:pt x="1146" y="594"/>
                    </a:lnTo>
                    <a:lnTo>
                      <a:pt x="1146" y="604"/>
                    </a:lnTo>
                    <a:lnTo>
                      <a:pt x="1158" y="604"/>
                    </a:lnTo>
                    <a:lnTo>
                      <a:pt x="1158" y="613"/>
                    </a:lnTo>
                    <a:lnTo>
                      <a:pt x="1168" y="613"/>
                    </a:lnTo>
                    <a:lnTo>
                      <a:pt x="1168" y="623"/>
                    </a:lnTo>
                    <a:lnTo>
                      <a:pt x="1180" y="623"/>
                    </a:lnTo>
                    <a:lnTo>
                      <a:pt x="1180" y="623"/>
                    </a:lnTo>
                    <a:lnTo>
                      <a:pt x="1188" y="623"/>
                    </a:lnTo>
                    <a:lnTo>
                      <a:pt x="1188" y="623"/>
                    </a:lnTo>
                    <a:lnTo>
                      <a:pt x="1205" y="623"/>
                    </a:lnTo>
                    <a:lnTo>
                      <a:pt x="1205" y="633"/>
                    </a:lnTo>
                    <a:lnTo>
                      <a:pt x="1212" y="633"/>
                    </a:lnTo>
                    <a:lnTo>
                      <a:pt x="1212" y="643"/>
                    </a:lnTo>
                    <a:lnTo>
                      <a:pt x="1241" y="643"/>
                    </a:lnTo>
                    <a:lnTo>
                      <a:pt x="1241" y="643"/>
                    </a:lnTo>
                    <a:lnTo>
                      <a:pt x="1249" y="643"/>
                    </a:lnTo>
                    <a:lnTo>
                      <a:pt x="1249" y="655"/>
                    </a:lnTo>
                    <a:lnTo>
                      <a:pt x="1271" y="655"/>
                    </a:lnTo>
                    <a:lnTo>
                      <a:pt x="1271" y="665"/>
                    </a:lnTo>
                    <a:lnTo>
                      <a:pt x="1290" y="665"/>
                    </a:lnTo>
                    <a:lnTo>
                      <a:pt x="1290" y="674"/>
                    </a:lnTo>
                    <a:lnTo>
                      <a:pt x="1315" y="674"/>
                    </a:lnTo>
                    <a:lnTo>
                      <a:pt x="1315" y="674"/>
                    </a:lnTo>
                    <a:lnTo>
                      <a:pt x="1327" y="674"/>
                    </a:lnTo>
                    <a:lnTo>
                      <a:pt x="1327" y="684"/>
                    </a:lnTo>
                    <a:lnTo>
                      <a:pt x="1361" y="684"/>
                    </a:lnTo>
                    <a:lnTo>
                      <a:pt x="1361" y="694"/>
                    </a:lnTo>
                    <a:lnTo>
                      <a:pt x="1420" y="694"/>
                    </a:lnTo>
                    <a:lnTo>
                      <a:pt x="1420" y="694"/>
                    </a:lnTo>
                    <a:lnTo>
                      <a:pt x="1422" y="694"/>
                    </a:lnTo>
                    <a:lnTo>
                      <a:pt x="1422" y="694"/>
                    </a:lnTo>
                    <a:lnTo>
                      <a:pt x="1437" y="694"/>
                    </a:lnTo>
                    <a:lnTo>
                      <a:pt x="1437" y="694"/>
                    </a:lnTo>
                    <a:lnTo>
                      <a:pt x="1439" y="694"/>
                    </a:lnTo>
                    <a:lnTo>
                      <a:pt x="1439" y="704"/>
                    </a:lnTo>
                    <a:lnTo>
                      <a:pt x="1473" y="704"/>
                    </a:lnTo>
                    <a:lnTo>
                      <a:pt x="1473" y="704"/>
                    </a:lnTo>
                    <a:lnTo>
                      <a:pt x="1486" y="704"/>
                    </a:lnTo>
                    <a:lnTo>
                      <a:pt x="1486" y="716"/>
                    </a:lnTo>
                    <a:lnTo>
                      <a:pt x="1491" y="716"/>
                    </a:lnTo>
                    <a:lnTo>
                      <a:pt x="1491" y="716"/>
                    </a:lnTo>
                    <a:lnTo>
                      <a:pt x="1493" y="716"/>
                    </a:lnTo>
                    <a:lnTo>
                      <a:pt x="1493" y="716"/>
                    </a:lnTo>
                    <a:lnTo>
                      <a:pt x="1495" y="716"/>
                    </a:lnTo>
                    <a:lnTo>
                      <a:pt x="1495" y="716"/>
                    </a:lnTo>
                    <a:lnTo>
                      <a:pt x="1498" y="716"/>
                    </a:lnTo>
                    <a:lnTo>
                      <a:pt x="1498" y="716"/>
                    </a:lnTo>
                    <a:lnTo>
                      <a:pt x="1542" y="716"/>
                    </a:lnTo>
                    <a:lnTo>
                      <a:pt x="1542" y="726"/>
                    </a:lnTo>
                    <a:lnTo>
                      <a:pt x="1584" y="726"/>
                    </a:lnTo>
                    <a:lnTo>
                      <a:pt x="1584" y="738"/>
                    </a:lnTo>
                    <a:lnTo>
                      <a:pt x="1608" y="738"/>
                    </a:lnTo>
                    <a:lnTo>
                      <a:pt x="1608" y="750"/>
                    </a:lnTo>
                    <a:lnTo>
                      <a:pt x="1625" y="750"/>
                    </a:lnTo>
                    <a:lnTo>
                      <a:pt x="1625" y="760"/>
                    </a:lnTo>
                    <a:lnTo>
                      <a:pt x="1637" y="760"/>
                    </a:lnTo>
                    <a:lnTo>
                      <a:pt x="1637" y="772"/>
                    </a:lnTo>
                    <a:lnTo>
                      <a:pt x="1644" y="772"/>
                    </a:lnTo>
                    <a:lnTo>
                      <a:pt x="1644" y="782"/>
                    </a:lnTo>
                    <a:lnTo>
                      <a:pt x="1662" y="782"/>
                    </a:lnTo>
                    <a:lnTo>
                      <a:pt x="1662" y="794"/>
                    </a:lnTo>
                    <a:lnTo>
                      <a:pt x="1730" y="794"/>
                    </a:lnTo>
                    <a:lnTo>
                      <a:pt x="1730" y="794"/>
                    </a:lnTo>
                    <a:lnTo>
                      <a:pt x="1794" y="794"/>
                    </a:lnTo>
                    <a:lnTo>
                      <a:pt x="1794" y="806"/>
                    </a:lnTo>
                    <a:lnTo>
                      <a:pt x="1813" y="806"/>
                    </a:lnTo>
                    <a:lnTo>
                      <a:pt x="1813" y="816"/>
                    </a:lnTo>
                    <a:lnTo>
                      <a:pt x="1838" y="816"/>
                    </a:lnTo>
                    <a:lnTo>
                      <a:pt x="1838" y="828"/>
                    </a:lnTo>
                    <a:lnTo>
                      <a:pt x="1901" y="828"/>
                    </a:lnTo>
                    <a:lnTo>
                      <a:pt x="1901" y="841"/>
                    </a:lnTo>
                    <a:lnTo>
                      <a:pt x="1931" y="841"/>
                    </a:lnTo>
                    <a:lnTo>
                      <a:pt x="1931" y="853"/>
                    </a:lnTo>
                    <a:lnTo>
                      <a:pt x="1940" y="853"/>
                    </a:lnTo>
                    <a:lnTo>
                      <a:pt x="1940" y="853"/>
                    </a:lnTo>
                    <a:lnTo>
                      <a:pt x="1948" y="853"/>
                    </a:lnTo>
                    <a:lnTo>
                      <a:pt x="1948" y="853"/>
                    </a:lnTo>
                    <a:lnTo>
                      <a:pt x="1950" y="853"/>
                    </a:lnTo>
                    <a:lnTo>
                      <a:pt x="1950" y="853"/>
                    </a:lnTo>
                    <a:lnTo>
                      <a:pt x="1975" y="853"/>
                    </a:lnTo>
                    <a:lnTo>
                      <a:pt x="1975" y="853"/>
                    </a:lnTo>
                    <a:lnTo>
                      <a:pt x="1979" y="853"/>
                    </a:lnTo>
                    <a:lnTo>
                      <a:pt x="1979" y="865"/>
                    </a:lnTo>
                    <a:lnTo>
                      <a:pt x="1984" y="865"/>
                    </a:lnTo>
                    <a:lnTo>
                      <a:pt x="1984" y="877"/>
                    </a:lnTo>
                    <a:lnTo>
                      <a:pt x="1987" y="877"/>
                    </a:lnTo>
                    <a:lnTo>
                      <a:pt x="1987" y="877"/>
                    </a:lnTo>
                    <a:lnTo>
                      <a:pt x="1997" y="877"/>
                    </a:lnTo>
                    <a:lnTo>
                      <a:pt x="1997" y="889"/>
                    </a:lnTo>
                    <a:lnTo>
                      <a:pt x="1999" y="889"/>
                    </a:lnTo>
                    <a:lnTo>
                      <a:pt x="1999" y="889"/>
                    </a:lnTo>
                    <a:lnTo>
                      <a:pt x="2006" y="889"/>
                    </a:lnTo>
                    <a:lnTo>
                      <a:pt x="2006" y="889"/>
                    </a:lnTo>
                    <a:lnTo>
                      <a:pt x="2009" y="889"/>
                    </a:lnTo>
                    <a:lnTo>
                      <a:pt x="2009" y="889"/>
                    </a:lnTo>
                    <a:lnTo>
                      <a:pt x="2014" y="889"/>
                    </a:lnTo>
                    <a:lnTo>
                      <a:pt x="2014" y="889"/>
                    </a:lnTo>
                    <a:lnTo>
                      <a:pt x="2016" y="889"/>
                    </a:lnTo>
                    <a:lnTo>
                      <a:pt x="2016" y="889"/>
                    </a:lnTo>
                    <a:lnTo>
                      <a:pt x="2028" y="889"/>
                    </a:lnTo>
                    <a:lnTo>
                      <a:pt x="2028" y="889"/>
                    </a:lnTo>
                    <a:lnTo>
                      <a:pt x="2031" y="889"/>
                    </a:lnTo>
                    <a:lnTo>
                      <a:pt x="2031" y="889"/>
                    </a:lnTo>
                    <a:lnTo>
                      <a:pt x="2038" y="889"/>
                    </a:lnTo>
                    <a:lnTo>
                      <a:pt x="2038" y="902"/>
                    </a:lnTo>
                    <a:lnTo>
                      <a:pt x="2040" y="902"/>
                    </a:lnTo>
                    <a:lnTo>
                      <a:pt x="2040" y="902"/>
                    </a:lnTo>
                    <a:lnTo>
                      <a:pt x="2065" y="902"/>
                    </a:lnTo>
                    <a:lnTo>
                      <a:pt x="2065" y="902"/>
                    </a:lnTo>
                    <a:lnTo>
                      <a:pt x="2106" y="902"/>
                    </a:lnTo>
                    <a:lnTo>
                      <a:pt x="2106" y="902"/>
                    </a:lnTo>
                    <a:lnTo>
                      <a:pt x="2116" y="902"/>
                    </a:lnTo>
                    <a:lnTo>
                      <a:pt x="2116" y="902"/>
                    </a:lnTo>
                    <a:lnTo>
                      <a:pt x="2136" y="902"/>
                    </a:lnTo>
                    <a:lnTo>
                      <a:pt x="2136" y="916"/>
                    </a:lnTo>
                    <a:lnTo>
                      <a:pt x="2155" y="916"/>
                    </a:lnTo>
                    <a:lnTo>
                      <a:pt x="2155" y="931"/>
                    </a:lnTo>
                    <a:lnTo>
                      <a:pt x="2202" y="931"/>
                    </a:lnTo>
                    <a:lnTo>
                      <a:pt x="2202" y="931"/>
                    </a:lnTo>
                    <a:lnTo>
                      <a:pt x="2278" y="931"/>
                    </a:lnTo>
                    <a:lnTo>
                      <a:pt x="2278" y="931"/>
                    </a:lnTo>
                    <a:lnTo>
                      <a:pt x="2280" y="931"/>
                    </a:lnTo>
                    <a:lnTo>
                      <a:pt x="2280" y="946"/>
                    </a:lnTo>
                    <a:lnTo>
                      <a:pt x="2292" y="946"/>
                    </a:lnTo>
                    <a:lnTo>
                      <a:pt x="2292" y="960"/>
                    </a:lnTo>
                    <a:lnTo>
                      <a:pt x="2366" y="960"/>
                    </a:lnTo>
                    <a:lnTo>
                      <a:pt x="2366" y="960"/>
                    </a:lnTo>
                    <a:lnTo>
                      <a:pt x="2432" y="960"/>
                    </a:lnTo>
                    <a:lnTo>
                      <a:pt x="2432" y="960"/>
                    </a:lnTo>
                    <a:lnTo>
                      <a:pt x="2434" y="960"/>
                    </a:lnTo>
                    <a:lnTo>
                      <a:pt x="2434" y="975"/>
                    </a:lnTo>
                    <a:lnTo>
                      <a:pt x="2446" y="975"/>
                    </a:lnTo>
                    <a:lnTo>
                      <a:pt x="2446" y="975"/>
                    </a:lnTo>
                    <a:lnTo>
                      <a:pt x="2466" y="975"/>
                    </a:lnTo>
                    <a:lnTo>
                      <a:pt x="2466" y="975"/>
                    </a:lnTo>
                    <a:lnTo>
                      <a:pt x="2468" y="975"/>
                    </a:lnTo>
                    <a:lnTo>
                      <a:pt x="2468" y="975"/>
                    </a:lnTo>
                    <a:lnTo>
                      <a:pt x="2488" y="975"/>
                    </a:lnTo>
                    <a:lnTo>
                      <a:pt x="2488" y="975"/>
                    </a:lnTo>
                    <a:lnTo>
                      <a:pt x="2493" y="975"/>
                    </a:lnTo>
                    <a:lnTo>
                      <a:pt x="2493" y="975"/>
                    </a:lnTo>
                    <a:lnTo>
                      <a:pt x="2532" y="975"/>
                    </a:lnTo>
                    <a:lnTo>
                      <a:pt x="2532" y="975"/>
                    </a:lnTo>
                    <a:lnTo>
                      <a:pt x="2705" y="975"/>
                    </a:lnTo>
                    <a:lnTo>
                      <a:pt x="2705" y="992"/>
                    </a:lnTo>
                    <a:lnTo>
                      <a:pt x="2715" y="992"/>
                    </a:lnTo>
                    <a:lnTo>
                      <a:pt x="2715" y="992"/>
                    </a:lnTo>
                    <a:lnTo>
                      <a:pt x="2717" y="992"/>
                    </a:lnTo>
                    <a:lnTo>
                      <a:pt x="2717" y="992"/>
                    </a:lnTo>
                    <a:lnTo>
                      <a:pt x="2808" y="992"/>
                    </a:lnTo>
                    <a:lnTo>
                      <a:pt x="2808" y="1009"/>
                    </a:lnTo>
                    <a:lnTo>
                      <a:pt x="2852" y="1009"/>
                    </a:lnTo>
                    <a:lnTo>
                      <a:pt x="2852" y="1009"/>
                    </a:lnTo>
                    <a:lnTo>
                      <a:pt x="2857" y="1009"/>
                    </a:lnTo>
                    <a:lnTo>
                      <a:pt x="2857" y="1009"/>
                    </a:lnTo>
                    <a:lnTo>
                      <a:pt x="2859" y="1009"/>
                    </a:lnTo>
                    <a:lnTo>
                      <a:pt x="2859" y="1009"/>
                    </a:lnTo>
                    <a:lnTo>
                      <a:pt x="2867" y="1009"/>
                    </a:lnTo>
                    <a:lnTo>
                      <a:pt x="2867" y="1009"/>
                    </a:lnTo>
                    <a:lnTo>
                      <a:pt x="2869" y="1009"/>
                    </a:lnTo>
                    <a:lnTo>
                      <a:pt x="2869" y="1009"/>
                    </a:lnTo>
                    <a:lnTo>
                      <a:pt x="2881" y="1009"/>
                    </a:lnTo>
                    <a:lnTo>
                      <a:pt x="2881" y="1009"/>
                    </a:lnTo>
                    <a:lnTo>
                      <a:pt x="2893" y="1009"/>
                    </a:lnTo>
                    <a:lnTo>
                      <a:pt x="2893" y="1009"/>
                    </a:lnTo>
                    <a:lnTo>
                      <a:pt x="2896" y="1009"/>
                    </a:lnTo>
                    <a:lnTo>
                      <a:pt x="2896" y="1009"/>
                    </a:lnTo>
                    <a:lnTo>
                      <a:pt x="2920" y="1009"/>
                    </a:lnTo>
                    <a:lnTo>
                      <a:pt x="2920" y="1009"/>
                    </a:lnTo>
                    <a:lnTo>
                      <a:pt x="2923" y="1009"/>
                    </a:lnTo>
                    <a:lnTo>
                      <a:pt x="2923" y="1009"/>
                    </a:lnTo>
                    <a:lnTo>
                      <a:pt x="2928" y="1009"/>
                    </a:lnTo>
                    <a:lnTo>
                      <a:pt x="2928" y="1009"/>
                    </a:lnTo>
                    <a:lnTo>
                      <a:pt x="2942" y="1009"/>
                    </a:lnTo>
                    <a:lnTo>
                      <a:pt x="2942" y="1009"/>
                    </a:lnTo>
                    <a:lnTo>
                      <a:pt x="2945" y="1009"/>
                    </a:lnTo>
                    <a:lnTo>
                      <a:pt x="2945" y="1009"/>
                    </a:lnTo>
                    <a:lnTo>
                      <a:pt x="2950" y="1009"/>
                    </a:lnTo>
                    <a:lnTo>
                      <a:pt x="2950" y="1009"/>
                    </a:lnTo>
                    <a:lnTo>
                      <a:pt x="2960" y="1009"/>
                    </a:lnTo>
                    <a:lnTo>
                      <a:pt x="2960" y="1009"/>
                    </a:lnTo>
                    <a:lnTo>
                      <a:pt x="2962" y="1009"/>
                    </a:lnTo>
                    <a:lnTo>
                      <a:pt x="2962" y="1009"/>
                    </a:lnTo>
                    <a:lnTo>
                      <a:pt x="2964" y="1009"/>
                    </a:lnTo>
                    <a:lnTo>
                      <a:pt x="2964" y="1009"/>
                    </a:lnTo>
                    <a:lnTo>
                      <a:pt x="2967" y="1009"/>
                    </a:lnTo>
                    <a:lnTo>
                      <a:pt x="2967" y="1009"/>
                    </a:lnTo>
                    <a:lnTo>
                      <a:pt x="2969" y="1009"/>
                    </a:lnTo>
                    <a:lnTo>
                      <a:pt x="2969" y="1009"/>
                    </a:lnTo>
                    <a:lnTo>
                      <a:pt x="2984" y="1009"/>
                    </a:lnTo>
                    <a:lnTo>
                      <a:pt x="2984" y="1009"/>
                    </a:lnTo>
                    <a:lnTo>
                      <a:pt x="2986" y="1009"/>
                    </a:lnTo>
                    <a:lnTo>
                      <a:pt x="2986" y="1009"/>
                    </a:lnTo>
                    <a:lnTo>
                      <a:pt x="2989" y="1009"/>
                    </a:lnTo>
                    <a:lnTo>
                      <a:pt x="2989" y="1009"/>
                    </a:lnTo>
                    <a:lnTo>
                      <a:pt x="2994" y="1009"/>
                    </a:lnTo>
                    <a:lnTo>
                      <a:pt x="2994" y="1009"/>
                    </a:lnTo>
                    <a:lnTo>
                      <a:pt x="2996" y="1009"/>
                    </a:lnTo>
                    <a:lnTo>
                      <a:pt x="2996" y="1009"/>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51" name="Rectangle 6">
                <a:extLst>
                  <a:ext uri="{FF2B5EF4-FFF2-40B4-BE49-F238E27FC236}">
                    <a16:creationId xmlns:a16="http://schemas.microsoft.com/office/drawing/2014/main" id="{F14F62F0-5A6C-4540-BDAB-CE3D50B4DE79}"/>
                  </a:ext>
                </a:extLst>
              </p:cNvPr>
              <p:cNvSpPr>
                <a:spLocks noChangeArrowheads="1"/>
              </p:cNvSpPr>
              <p:nvPr/>
            </p:nvSpPr>
            <p:spPr bwMode="auto">
              <a:xfrm>
                <a:off x="1177" y="130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2" name="Rectangle 7">
                <a:extLst>
                  <a:ext uri="{FF2B5EF4-FFF2-40B4-BE49-F238E27FC236}">
                    <a16:creationId xmlns:a16="http://schemas.microsoft.com/office/drawing/2014/main" id="{6D0602B1-5478-4E5F-8BE9-FB7450EDBD72}"/>
                  </a:ext>
                </a:extLst>
              </p:cNvPr>
              <p:cNvSpPr>
                <a:spLocks noChangeArrowheads="1"/>
              </p:cNvSpPr>
              <p:nvPr/>
            </p:nvSpPr>
            <p:spPr bwMode="auto">
              <a:xfrm>
                <a:off x="1238" y="135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3" name="Rectangle 8">
                <a:extLst>
                  <a:ext uri="{FF2B5EF4-FFF2-40B4-BE49-F238E27FC236}">
                    <a16:creationId xmlns:a16="http://schemas.microsoft.com/office/drawing/2014/main" id="{03B4CCD4-D2BC-4675-A678-C5D1191B7506}"/>
                  </a:ext>
                </a:extLst>
              </p:cNvPr>
              <p:cNvSpPr>
                <a:spLocks noChangeArrowheads="1"/>
              </p:cNvSpPr>
              <p:nvPr/>
            </p:nvSpPr>
            <p:spPr bwMode="auto">
              <a:xfrm>
                <a:off x="1370" y="151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4" name="Rectangle 9">
                <a:extLst>
                  <a:ext uri="{FF2B5EF4-FFF2-40B4-BE49-F238E27FC236}">
                    <a16:creationId xmlns:a16="http://schemas.microsoft.com/office/drawing/2014/main" id="{33DF7CCB-8FD8-42AC-BAF4-AF2D16C1B542}"/>
                  </a:ext>
                </a:extLst>
              </p:cNvPr>
              <p:cNvSpPr>
                <a:spLocks noChangeArrowheads="1"/>
              </p:cNvSpPr>
              <p:nvPr/>
            </p:nvSpPr>
            <p:spPr bwMode="auto">
              <a:xfrm>
                <a:off x="1390" y="152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5" name="Rectangle 10">
                <a:extLst>
                  <a:ext uri="{FF2B5EF4-FFF2-40B4-BE49-F238E27FC236}">
                    <a16:creationId xmlns:a16="http://schemas.microsoft.com/office/drawing/2014/main" id="{2EC647F8-DBD7-4552-BFA1-E91A9B38E620}"/>
                  </a:ext>
                </a:extLst>
              </p:cNvPr>
              <p:cNvSpPr>
                <a:spLocks noChangeArrowheads="1"/>
              </p:cNvSpPr>
              <p:nvPr/>
            </p:nvSpPr>
            <p:spPr bwMode="auto">
              <a:xfrm>
                <a:off x="1416" y="152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6" name="Rectangle 11">
                <a:extLst>
                  <a:ext uri="{FF2B5EF4-FFF2-40B4-BE49-F238E27FC236}">
                    <a16:creationId xmlns:a16="http://schemas.microsoft.com/office/drawing/2014/main" id="{B173643A-F02C-43B5-8A4A-4D17C05A8492}"/>
                  </a:ext>
                </a:extLst>
              </p:cNvPr>
              <p:cNvSpPr>
                <a:spLocks noChangeArrowheads="1"/>
              </p:cNvSpPr>
              <p:nvPr/>
            </p:nvSpPr>
            <p:spPr bwMode="auto">
              <a:xfrm>
                <a:off x="1663" y="16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7" name="Rectangle 12">
                <a:extLst>
                  <a:ext uri="{FF2B5EF4-FFF2-40B4-BE49-F238E27FC236}">
                    <a16:creationId xmlns:a16="http://schemas.microsoft.com/office/drawing/2014/main" id="{8E8467AA-BD55-4012-803E-0DE22B04FFD6}"/>
                  </a:ext>
                </a:extLst>
              </p:cNvPr>
              <p:cNvSpPr>
                <a:spLocks noChangeArrowheads="1"/>
              </p:cNvSpPr>
              <p:nvPr/>
            </p:nvSpPr>
            <p:spPr bwMode="auto">
              <a:xfrm>
                <a:off x="1751" y="176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8" name="Rectangle 13">
                <a:extLst>
                  <a:ext uri="{FF2B5EF4-FFF2-40B4-BE49-F238E27FC236}">
                    <a16:creationId xmlns:a16="http://schemas.microsoft.com/office/drawing/2014/main" id="{36EB7212-82A7-4F6D-8A72-C02C0D27DDBB}"/>
                  </a:ext>
                </a:extLst>
              </p:cNvPr>
              <p:cNvSpPr>
                <a:spLocks noChangeArrowheads="1"/>
              </p:cNvSpPr>
              <p:nvPr/>
            </p:nvSpPr>
            <p:spPr bwMode="auto">
              <a:xfrm>
                <a:off x="1827" y="180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59" name="Rectangle 14">
                <a:extLst>
                  <a:ext uri="{FF2B5EF4-FFF2-40B4-BE49-F238E27FC236}">
                    <a16:creationId xmlns:a16="http://schemas.microsoft.com/office/drawing/2014/main" id="{1424F35F-C67E-440E-94AE-E85BD082BC63}"/>
                  </a:ext>
                </a:extLst>
              </p:cNvPr>
              <p:cNvSpPr>
                <a:spLocks noChangeArrowheads="1"/>
              </p:cNvSpPr>
              <p:nvPr/>
            </p:nvSpPr>
            <p:spPr bwMode="auto">
              <a:xfrm>
                <a:off x="1832" y="180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0" name="Rectangle 15">
                <a:extLst>
                  <a:ext uri="{FF2B5EF4-FFF2-40B4-BE49-F238E27FC236}">
                    <a16:creationId xmlns:a16="http://schemas.microsoft.com/office/drawing/2014/main" id="{2A416070-BC89-48CB-AB10-68E5B4CAF2A3}"/>
                  </a:ext>
                </a:extLst>
              </p:cNvPr>
              <p:cNvSpPr>
                <a:spLocks noChangeArrowheads="1"/>
              </p:cNvSpPr>
              <p:nvPr/>
            </p:nvSpPr>
            <p:spPr bwMode="auto">
              <a:xfrm>
                <a:off x="1889" y="182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1" name="Rectangle 16">
                <a:extLst>
                  <a:ext uri="{FF2B5EF4-FFF2-40B4-BE49-F238E27FC236}">
                    <a16:creationId xmlns:a16="http://schemas.microsoft.com/office/drawing/2014/main" id="{7923D4B8-5647-4E45-833C-5F4F6987C21B}"/>
                  </a:ext>
                </a:extLst>
              </p:cNvPr>
              <p:cNvSpPr>
                <a:spLocks noChangeArrowheads="1"/>
              </p:cNvSpPr>
              <p:nvPr/>
            </p:nvSpPr>
            <p:spPr bwMode="auto">
              <a:xfrm>
                <a:off x="1896" y="184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2" name="Rectangle 17">
                <a:extLst>
                  <a:ext uri="{FF2B5EF4-FFF2-40B4-BE49-F238E27FC236}">
                    <a16:creationId xmlns:a16="http://schemas.microsoft.com/office/drawing/2014/main" id="{6DC01CBF-E624-4957-8DF0-D9C326F77EC9}"/>
                  </a:ext>
                </a:extLst>
              </p:cNvPr>
              <p:cNvSpPr>
                <a:spLocks noChangeArrowheads="1"/>
              </p:cNvSpPr>
              <p:nvPr/>
            </p:nvSpPr>
            <p:spPr bwMode="auto">
              <a:xfrm>
                <a:off x="1961" y="186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3" name="Rectangle 18">
                <a:extLst>
                  <a:ext uri="{FF2B5EF4-FFF2-40B4-BE49-F238E27FC236}">
                    <a16:creationId xmlns:a16="http://schemas.microsoft.com/office/drawing/2014/main" id="{9D5E3B86-2D8A-4071-829D-CE618A73B3CE}"/>
                  </a:ext>
                </a:extLst>
              </p:cNvPr>
              <p:cNvSpPr>
                <a:spLocks noChangeArrowheads="1"/>
              </p:cNvSpPr>
              <p:nvPr/>
            </p:nvSpPr>
            <p:spPr bwMode="auto">
              <a:xfrm>
                <a:off x="2064" y="187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4" name="Rectangle 19">
                <a:extLst>
                  <a:ext uri="{FF2B5EF4-FFF2-40B4-BE49-F238E27FC236}">
                    <a16:creationId xmlns:a16="http://schemas.microsoft.com/office/drawing/2014/main" id="{85FCF3FE-4562-4EDA-976A-2553D11DDE45}"/>
                  </a:ext>
                </a:extLst>
              </p:cNvPr>
              <p:cNvSpPr>
                <a:spLocks noChangeArrowheads="1"/>
              </p:cNvSpPr>
              <p:nvPr/>
            </p:nvSpPr>
            <p:spPr bwMode="auto">
              <a:xfrm>
                <a:off x="2067" y="187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5" name="Rectangle 20">
                <a:extLst>
                  <a:ext uri="{FF2B5EF4-FFF2-40B4-BE49-F238E27FC236}">
                    <a16:creationId xmlns:a16="http://schemas.microsoft.com/office/drawing/2014/main" id="{32CE1B5F-576C-4CED-8A99-C2740DBA1099}"/>
                  </a:ext>
                </a:extLst>
              </p:cNvPr>
              <p:cNvSpPr>
                <a:spLocks noChangeArrowheads="1"/>
              </p:cNvSpPr>
              <p:nvPr/>
            </p:nvSpPr>
            <p:spPr bwMode="auto">
              <a:xfrm>
                <a:off x="2082" y="187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6" name="Rectangle 21">
                <a:extLst>
                  <a:ext uri="{FF2B5EF4-FFF2-40B4-BE49-F238E27FC236}">
                    <a16:creationId xmlns:a16="http://schemas.microsoft.com/office/drawing/2014/main" id="{52DDF5A7-3A23-48D3-9509-482EBC5093C0}"/>
                  </a:ext>
                </a:extLst>
              </p:cNvPr>
              <p:cNvSpPr>
                <a:spLocks noChangeArrowheads="1"/>
              </p:cNvSpPr>
              <p:nvPr/>
            </p:nvSpPr>
            <p:spPr bwMode="auto">
              <a:xfrm>
                <a:off x="2084" y="188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7" name="Rectangle 22">
                <a:extLst>
                  <a:ext uri="{FF2B5EF4-FFF2-40B4-BE49-F238E27FC236}">
                    <a16:creationId xmlns:a16="http://schemas.microsoft.com/office/drawing/2014/main" id="{6CD52AE3-D670-40FC-825F-A093D6F0D761}"/>
                  </a:ext>
                </a:extLst>
              </p:cNvPr>
              <p:cNvSpPr>
                <a:spLocks noChangeArrowheads="1"/>
              </p:cNvSpPr>
              <p:nvPr/>
            </p:nvSpPr>
            <p:spPr bwMode="auto">
              <a:xfrm>
                <a:off x="2121" y="188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8" name="Rectangle 23">
                <a:extLst>
                  <a:ext uri="{FF2B5EF4-FFF2-40B4-BE49-F238E27FC236}">
                    <a16:creationId xmlns:a16="http://schemas.microsoft.com/office/drawing/2014/main" id="{B22FE671-93D8-4D7F-BA6F-16493CCFAFFA}"/>
                  </a:ext>
                </a:extLst>
              </p:cNvPr>
              <p:cNvSpPr>
                <a:spLocks noChangeArrowheads="1"/>
              </p:cNvSpPr>
              <p:nvPr/>
            </p:nvSpPr>
            <p:spPr bwMode="auto">
              <a:xfrm>
                <a:off x="2131" y="190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69" name="Rectangle 24">
                <a:extLst>
                  <a:ext uri="{FF2B5EF4-FFF2-40B4-BE49-F238E27FC236}">
                    <a16:creationId xmlns:a16="http://schemas.microsoft.com/office/drawing/2014/main" id="{0CDD5DD9-DBE6-40E6-B581-106FF94BF8B0}"/>
                  </a:ext>
                </a:extLst>
              </p:cNvPr>
              <p:cNvSpPr>
                <a:spLocks noChangeArrowheads="1"/>
              </p:cNvSpPr>
              <p:nvPr/>
            </p:nvSpPr>
            <p:spPr bwMode="auto">
              <a:xfrm>
                <a:off x="2136" y="190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0" name="Rectangle 25">
                <a:extLst>
                  <a:ext uri="{FF2B5EF4-FFF2-40B4-BE49-F238E27FC236}">
                    <a16:creationId xmlns:a16="http://schemas.microsoft.com/office/drawing/2014/main" id="{5F161C73-0FC6-4EC9-B55B-4733571648C3}"/>
                  </a:ext>
                </a:extLst>
              </p:cNvPr>
              <p:cNvSpPr>
                <a:spLocks noChangeArrowheads="1"/>
              </p:cNvSpPr>
              <p:nvPr/>
            </p:nvSpPr>
            <p:spPr bwMode="auto">
              <a:xfrm>
                <a:off x="2141" y="190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1" name="Rectangle 26">
                <a:extLst>
                  <a:ext uri="{FF2B5EF4-FFF2-40B4-BE49-F238E27FC236}">
                    <a16:creationId xmlns:a16="http://schemas.microsoft.com/office/drawing/2014/main" id="{0BC0131F-8AE6-4D53-9A59-2FFD5A220114}"/>
                  </a:ext>
                </a:extLst>
              </p:cNvPr>
              <p:cNvSpPr>
                <a:spLocks noChangeArrowheads="1"/>
              </p:cNvSpPr>
              <p:nvPr/>
            </p:nvSpPr>
            <p:spPr bwMode="auto">
              <a:xfrm>
                <a:off x="2142" y="190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2" name="Rectangle 27">
                <a:extLst>
                  <a:ext uri="{FF2B5EF4-FFF2-40B4-BE49-F238E27FC236}">
                    <a16:creationId xmlns:a16="http://schemas.microsoft.com/office/drawing/2014/main" id="{A3F342E5-1943-4C74-A9DB-CAA7A2294D85}"/>
                  </a:ext>
                </a:extLst>
              </p:cNvPr>
              <p:cNvSpPr>
                <a:spLocks noChangeArrowheads="1"/>
              </p:cNvSpPr>
              <p:nvPr/>
            </p:nvSpPr>
            <p:spPr bwMode="auto">
              <a:xfrm>
                <a:off x="2145" y="190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3" name="Rectangle 28">
                <a:extLst>
                  <a:ext uri="{FF2B5EF4-FFF2-40B4-BE49-F238E27FC236}">
                    <a16:creationId xmlns:a16="http://schemas.microsoft.com/office/drawing/2014/main" id="{F71BED2D-2A0A-4D76-802F-8F708A1DFF20}"/>
                  </a:ext>
                </a:extLst>
              </p:cNvPr>
              <p:cNvSpPr>
                <a:spLocks noChangeArrowheads="1"/>
              </p:cNvSpPr>
              <p:nvPr/>
            </p:nvSpPr>
            <p:spPr bwMode="auto">
              <a:xfrm>
                <a:off x="2255" y="193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4" name="Rectangle 29">
                <a:extLst>
                  <a:ext uri="{FF2B5EF4-FFF2-40B4-BE49-F238E27FC236}">
                    <a16:creationId xmlns:a16="http://schemas.microsoft.com/office/drawing/2014/main" id="{652083BA-9141-4DE7-B999-FF9C4C0E0A70}"/>
                  </a:ext>
                </a:extLst>
              </p:cNvPr>
              <p:cNvSpPr>
                <a:spLocks noChangeArrowheads="1"/>
              </p:cNvSpPr>
              <p:nvPr/>
            </p:nvSpPr>
            <p:spPr bwMode="auto">
              <a:xfrm>
                <a:off x="2378" y="197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5" name="Rectangle 30">
                <a:extLst>
                  <a:ext uri="{FF2B5EF4-FFF2-40B4-BE49-F238E27FC236}">
                    <a16:creationId xmlns:a16="http://schemas.microsoft.com/office/drawing/2014/main" id="{4DA2FDC0-5501-4DBE-914E-3201AA337FFB}"/>
                  </a:ext>
                </a:extLst>
              </p:cNvPr>
              <p:cNvSpPr>
                <a:spLocks noChangeArrowheads="1"/>
              </p:cNvSpPr>
              <p:nvPr/>
            </p:nvSpPr>
            <p:spPr bwMode="auto">
              <a:xfrm>
                <a:off x="2482" y="201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6" name="Rectangle 31">
                <a:extLst>
                  <a:ext uri="{FF2B5EF4-FFF2-40B4-BE49-F238E27FC236}">
                    <a16:creationId xmlns:a16="http://schemas.microsoft.com/office/drawing/2014/main" id="{BA0F2627-9138-4ADC-8319-218303815CC9}"/>
                  </a:ext>
                </a:extLst>
              </p:cNvPr>
              <p:cNvSpPr>
                <a:spLocks noChangeArrowheads="1"/>
              </p:cNvSpPr>
              <p:nvPr/>
            </p:nvSpPr>
            <p:spPr bwMode="auto">
              <a:xfrm>
                <a:off x="2578" y="203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7" name="Rectangle 32">
                <a:extLst>
                  <a:ext uri="{FF2B5EF4-FFF2-40B4-BE49-F238E27FC236}">
                    <a16:creationId xmlns:a16="http://schemas.microsoft.com/office/drawing/2014/main" id="{14F4A74B-5983-4DEB-BD3D-2A12F3DB2B20}"/>
                  </a:ext>
                </a:extLst>
              </p:cNvPr>
              <p:cNvSpPr>
                <a:spLocks noChangeArrowheads="1"/>
              </p:cNvSpPr>
              <p:nvPr/>
            </p:nvSpPr>
            <p:spPr bwMode="auto">
              <a:xfrm>
                <a:off x="2587" y="203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8" name="Rectangle 33">
                <a:extLst>
                  <a:ext uri="{FF2B5EF4-FFF2-40B4-BE49-F238E27FC236}">
                    <a16:creationId xmlns:a16="http://schemas.microsoft.com/office/drawing/2014/main" id="{4EC8CBED-5AEF-446B-8FF3-8777C2311B92}"/>
                  </a:ext>
                </a:extLst>
              </p:cNvPr>
              <p:cNvSpPr>
                <a:spLocks noChangeArrowheads="1"/>
              </p:cNvSpPr>
              <p:nvPr/>
            </p:nvSpPr>
            <p:spPr bwMode="auto">
              <a:xfrm>
                <a:off x="2592" y="203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79" name="Rectangle 34">
                <a:extLst>
                  <a:ext uri="{FF2B5EF4-FFF2-40B4-BE49-F238E27FC236}">
                    <a16:creationId xmlns:a16="http://schemas.microsoft.com/office/drawing/2014/main" id="{B2580458-4CD5-43D9-9BCE-3DB6BAC23715}"/>
                  </a:ext>
                </a:extLst>
              </p:cNvPr>
              <p:cNvSpPr>
                <a:spLocks noChangeArrowheads="1"/>
              </p:cNvSpPr>
              <p:nvPr/>
            </p:nvSpPr>
            <p:spPr bwMode="auto">
              <a:xfrm>
                <a:off x="2595" y="203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0" name="Rectangle 35">
                <a:extLst>
                  <a:ext uri="{FF2B5EF4-FFF2-40B4-BE49-F238E27FC236}">
                    <a16:creationId xmlns:a16="http://schemas.microsoft.com/office/drawing/2014/main" id="{6686E7C4-8192-489A-9A8B-5C0FE8FF7934}"/>
                  </a:ext>
                </a:extLst>
              </p:cNvPr>
              <p:cNvSpPr>
                <a:spLocks noChangeArrowheads="1"/>
              </p:cNvSpPr>
              <p:nvPr/>
            </p:nvSpPr>
            <p:spPr bwMode="auto">
              <a:xfrm>
                <a:off x="2619" y="203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1" name="Rectangle 36">
                <a:extLst>
                  <a:ext uri="{FF2B5EF4-FFF2-40B4-BE49-F238E27FC236}">
                    <a16:creationId xmlns:a16="http://schemas.microsoft.com/office/drawing/2014/main" id="{C930EAFB-5EB9-476B-9F29-417079E80067}"/>
                  </a:ext>
                </a:extLst>
              </p:cNvPr>
              <p:cNvSpPr>
                <a:spLocks noChangeArrowheads="1"/>
              </p:cNvSpPr>
              <p:nvPr/>
            </p:nvSpPr>
            <p:spPr bwMode="auto">
              <a:xfrm>
                <a:off x="2633" y="206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2" name="Rectangle 37">
                <a:extLst>
                  <a:ext uri="{FF2B5EF4-FFF2-40B4-BE49-F238E27FC236}">
                    <a16:creationId xmlns:a16="http://schemas.microsoft.com/office/drawing/2014/main" id="{03B33C11-4016-4F77-B6E0-CF34B53AAD0B}"/>
                  </a:ext>
                </a:extLst>
              </p:cNvPr>
              <p:cNvSpPr>
                <a:spLocks noChangeArrowheads="1"/>
              </p:cNvSpPr>
              <p:nvPr/>
            </p:nvSpPr>
            <p:spPr bwMode="auto">
              <a:xfrm>
                <a:off x="2641"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3" name="Rectangle 38">
                <a:extLst>
                  <a:ext uri="{FF2B5EF4-FFF2-40B4-BE49-F238E27FC236}">
                    <a16:creationId xmlns:a16="http://schemas.microsoft.com/office/drawing/2014/main" id="{2DF9E239-544C-4749-86D2-D3C4081F5494}"/>
                  </a:ext>
                </a:extLst>
              </p:cNvPr>
              <p:cNvSpPr>
                <a:spLocks noChangeArrowheads="1"/>
              </p:cNvSpPr>
              <p:nvPr/>
            </p:nvSpPr>
            <p:spPr bwMode="auto">
              <a:xfrm>
                <a:off x="2643"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4" name="Rectangle 39">
                <a:extLst>
                  <a:ext uri="{FF2B5EF4-FFF2-40B4-BE49-F238E27FC236}">
                    <a16:creationId xmlns:a16="http://schemas.microsoft.com/office/drawing/2014/main" id="{A59BD1A8-5384-48EB-93A0-301EFA93067D}"/>
                  </a:ext>
                </a:extLst>
              </p:cNvPr>
              <p:cNvSpPr>
                <a:spLocks noChangeArrowheads="1"/>
              </p:cNvSpPr>
              <p:nvPr/>
            </p:nvSpPr>
            <p:spPr bwMode="auto">
              <a:xfrm>
                <a:off x="2653"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5" name="Rectangle 40">
                <a:extLst>
                  <a:ext uri="{FF2B5EF4-FFF2-40B4-BE49-F238E27FC236}">
                    <a16:creationId xmlns:a16="http://schemas.microsoft.com/office/drawing/2014/main" id="{52FB2A52-D27E-48EA-82FB-4CB28584F260}"/>
                  </a:ext>
                </a:extLst>
              </p:cNvPr>
              <p:cNvSpPr>
                <a:spLocks noChangeArrowheads="1"/>
              </p:cNvSpPr>
              <p:nvPr/>
            </p:nvSpPr>
            <p:spPr bwMode="auto">
              <a:xfrm>
                <a:off x="2656"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6" name="Rectangle 41">
                <a:extLst>
                  <a:ext uri="{FF2B5EF4-FFF2-40B4-BE49-F238E27FC236}">
                    <a16:creationId xmlns:a16="http://schemas.microsoft.com/office/drawing/2014/main" id="{513D33E7-48BF-4CF4-960B-B28C0781EB66}"/>
                  </a:ext>
                </a:extLst>
              </p:cNvPr>
              <p:cNvSpPr>
                <a:spLocks noChangeArrowheads="1"/>
              </p:cNvSpPr>
              <p:nvPr/>
            </p:nvSpPr>
            <p:spPr bwMode="auto">
              <a:xfrm>
                <a:off x="2658"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7" name="Rectangle 42">
                <a:extLst>
                  <a:ext uri="{FF2B5EF4-FFF2-40B4-BE49-F238E27FC236}">
                    <a16:creationId xmlns:a16="http://schemas.microsoft.com/office/drawing/2014/main" id="{64695B93-614A-4335-8C31-EC52016ED99C}"/>
                  </a:ext>
                </a:extLst>
              </p:cNvPr>
              <p:cNvSpPr>
                <a:spLocks noChangeArrowheads="1"/>
              </p:cNvSpPr>
              <p:nvPr/>
            </p:nvSpPr>
            <p:spPr bwMode="auto">
              <a:xfrm>
                <a:off x="2661"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8" name="Rectangle 43">
                <a:extLst>
                  <a:ext uri="{FF2B5EF4-FFF2-40B4-BE49-F238E27FC236}">
                    <a16:creationId xmlns:a16="http://schemas.microsoft.com/office/drawing/2014/main" id="{EB636416-E8F8-463F-A822-ED295AF7A6B6}"/>
                  </a:ext>
                </a:extLst>
              </p:cNvPr>
              <p:cNvSpPr>
                <a:spLocks noChangeArrowheads="1"/>
              </p:cNvSpPr>
              <p:nvPr/>
            </p:nvSpPr>
            <p:spPr bwMode="auto">
              <a:xfrm>
                <a:off x="2676"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89" name="Rectangle 44">
                <a:extLst>
                  <a:ext uri="{FF2B5EF4-FFF2-40B4-BE49-F238E27FC236}">
                    <a16:creationId xmlns:a16="http://schemas.microsoft.com/office/drawing/2014/main" id="{6AE6D213-8E5F-4F6F-9953-0BCE9076241D}"/>
                  </a:ext>
                </a:extLst>
              </p:cNvPr>
              <p:cNvSpPr>
                <a:spLocks noChangeArrowheads="1"/>
              </p:cNvSpPr>
              <p:nvPr/>
            </p:nvSpPr>
            <p:spPr bwMode="auto">
              <a:xfrm>
                <a:off x="2677" y="20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0" name="Rectangle 45">
                <a:extLst>
                  <a:ext uri="{FF2B5EF4-FFF2-40B4-BE49-F238E27FC236}">
                    <a16:creationId xmlns:a16="http://schemas.microsoft.com/office/drawing/2014/main" id="{EBC1A91B-069C-47B6-940A-4CF48389AD7B}"/>
                  </a:ext>
                </a:extLst>
              </p:cNvPr>
              <p:cNvSpPr>
                <a:spLocks noChangeArrowheads="1"/>
              </p:cNvSpPr>
              <p:nvPr/>
            </p:nvSpPr>
            <p:spPr bwMode="auto">
              <a:xfrm>
                <a:off x="2685"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1" name="Rectangle 46">
                <a:extLst>
                  <a:ext uri="{FF2B5EF4-FFF2-40B4-BE49-F238E27FC236}">
                    <a16:creationId xmlns:a16="http://schemas.microsoft.com/office/drawing/2014/main" id="{1B3E67B8-B844-4BCA-BF49-E10298F2DCA2}"/>
                  </a:ext>
                </a:extLst>
              </p:cNvPr>
              <p:cNvSpPr>
                <a:spLocks noChangeArrowheads="1"/>
              </p:cNvSpPr>
              <p:nvPr/>
            </p:nvSpPr>
            <p:spPr bwMode="auto">
              <a:xfrm>
                <a:off x="2710"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2" name="Rectangle 47">
                <a:extLst>
                  <a:ext uri="{FF2B5EF4-FFF2-40B4-BE49-F238E27FC236}">
                    <a16:creationId xmlns:a16="http://schemas.microsoft.com/office/drawing/2014/main" id="{5368A2B8-7895-426E-B605-7417D0D01546}"/>
                  </a:ext>
                </a:extLst>
              </p:cNvPr>
              <p:cNvSpPr>
                <a:spLocks noChangeArrowheads="1"/>
              </p:cNvSpPr>
              <p:nvPr/>
            </p:nvSpPr>
            <p:spPr bwMode="auto">
              <a:xfrm>
                <a:off x="2751"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3" name="Rectangle 48">
                <a:extLst>
                  <a:ext uri="{FF2B5EF4-FFF2-40B4-BE49-F238E27FC236}">
                    <a16:creationId xmlns:a16="http://schemas.microsoft.com/office/drawing/2014/main" id="{72BB4D71-6177-4553-A8D0-0DD413924507}"/>
                  </a:ext>
                </a:extLst>
              </p:cNvPr>
              <p:cNvSpPr>
                <a:spLocks noChangeArrowheads="1"/>
              </p:cNvSpPr>
              <p:nvPr/>
            </p:nvSpPr>
            <p:spPr bwMode="auto">
              <a:xfrm>
                <a:off x="2764"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4" name="Rectangle 49">
                <a:extLst>
                  <a:ext uri="{FF2B5EF4-FFF2-40B4-BE49-F238E27FC236}">
                    <a16:creationId xmlns:a16="http://schemas.microsoft.com/office/drawing/2014/main" id="{A78DD5FC-11A3-4B50-BFCC-262D6201E8DB}"/>
                  </a:ext>
                </a:extLst>
              </p:cNvPr>
              <p:cNvSpPr>
                <a:spLocks noChangeArrowheads="1"/>
              </p:cNvSpPr>
              <p:nvPr/>
            </p:nvSpPr>
            <p:spPr bwMode="auto">
              <a:xfrm>
                <a:off x="2846" y="211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5" name="Rectangle 50">
                <a:extLst>
                  <a:ext uri="{FF2B5EF4-FFF2-40B4-BE49-F238E27FC236}">
                    <a16:creationId xmlns:a16="http://schemas.microsoft.com/office/drawing/2014/main" id="{D086BD2B-44C7-4F2A-BD03-236075D7383A}"/>
                  </a:ext>
                </a:extLst>
              </p:cNvPr>
              <p:cNvSpPr>
                <a:spLocks noChangeArrowheads="1"/>
              </p:cNvSpPr>
              <p:nvPr/>
            </p:nvSpPr>
            <p:spPr bwMode="auto">
              <a:xfrm>
                <a:off x="2924" y="211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6" name="Rectangle 51">
                <a:extLst>
                  <a:ext uri="{FF2B5EF4-FFF2-40B4-BE49-F238E27FC236}">
                    <a16:creationId xmlns:a16="http://schemas.microsoft.com/office/drawing/2014/main" id="{FD244A4C-900C-4568-AD70-2FC127BAB8EE}"/>
                  </a:ext>
                </a:extLst>
              </p:cNvPr>
              <p:cNvSpPr>
                <a:spLocks noChangeArrowheads="1"/>
              </p:cNvSpPr>
              <p:nvPr/>
            </p:nvSpPr>
            <p:spPr bwMode="auto">
              <a:xfrm>
                <a:off x="3011" y="214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7" name="Rectangle 52">
                <a:extLst>
                  <a:ext uri="{FF2B5EF4-FFF2-40B4-BE49-F238E27FC236}">
                    <a16:creationId xmlns:a16="http://schemas.microsoft.com/office/drawing/2014/main" id="{1E0AC6DB-1E1F-436D-A95B-3CC0E038A19F}"/>
                  </a:ext>
                </a:extLst>
              </p:cNvPr>
              <p:cNvSpPr>
                <a:spLocks noChangeArrowheads="1"/>
              </p:cNvSpPr>
              <p:nvPr/>
            </p:nvSpPr>
            <p:spPr bwMode="auto">
              <a:xfrm>
                <a:off x="3076" y="214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8" name="Rectangle 53">
                <a:extLst>
                  <a:ext uri="{FF2B5EF4-FFF2-40B4-BE49-F238E27FC236}">
                    <a16:creationId xmlns:a16="http://schemas.microsoft.com/office/drawing/2014/main" id="{878F14B0-0D94-4584-99EB-9C08FF367A0B}"/>
                  </a:ext>
                </a:extLst>
              </p:cNvPr>
              <p:cNvSpPr>
                <a:spLocks noChangeArrowheads="1"/>
              </p:cNvSpPr>
              <p:nvPr/>
            </p:nvSpPr>
            <p:spPr bwMode="auto">
              <a:xfrm>
                <a:off x="3093"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099" name="Rectangle 54">
                <a:extLst>
                  <a:ext uri="{FF2B5EF4-FFF2-40B4-BE49-F238E27FC236}">
                    <a16:creationId xmlns:a16="http://schemas.microsoft.com/office/drawing/2014/main" id="{D02ABEE6-E44F-44E5-B4A1-3A14FBABCB6C}"/>
                  </a:ext>
                </a:extLst>
              </p:cNvPr>
              <p:cNvSpPr>
                <a:spLocks noChangeArrowheads="1"/>
              </p:cNvSpPr>
              <p:nvPr/>
            </p:nvSpPr>
            <p:spPr bwMode="auto">
              <a:xfrm>
                <a:off x="3113"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0" name="Rectangle 55">
                <a:extLst>
                  <a:ext uri="{FF2B5EF4-FFF2-40B4-BE49-F238E27FC236}">
                    <a16:creationId xmlns:a16="http://schemas.microsoft.com/office/drawing/2014/main" id="{BD77B623-28A5-445E-A2F8-A9A25549ACF6}"/>
                  </a:ext>
                </a:extLst>
              </p:cNvPr>
              <p:cNvSpPr>
                <a:spLocks noChangeArrowheads="1"/>
              </p:cNvSpPr>
              <p:nvPr/>
            </p:nvSpPr>
            <p:spPr bwMode="auto">
              <a:xfrm>
                <a:off x="3116"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1" name="Rectangle 56">
                <a:extLst>
                  <a:ext uri="{FF2B5EF4-FFF2-40B4-BE49-F238E27FC236}">
                    <a16:creationId xmlns:a16="http://schemas.microsoft.com/office/drawing/2014/main" id="{0F447276-1631-49CC-A660-E30AEF106D57}"/>
                  </a:ext>
                </a:extLst>
              </p:cNvPr>
              <p:cNvSpPr>
                <a:spLocks noChangeArrowheads="1"/>
              </p:cNvSpPr>
              <p:nvPr/>
            </p:nvSpPr>
            <p:spPr bwMode="auto">
              <a:xfrm>
                <a:off x="3135"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2" name="Rectangle 57">
                <a:extLst>
                  <a:ext uri="{FF2B5EF4-FFF2-40B4-BE49-F238E27FC236}">
                    <a16:creationId xmlns:a16="http://schemas.microsoft.com/office/drawing/2014/main" id="{7BC13F1A-C479-4021-8111-39205C60B485}"/>
                  </a:ext>
                </a:extLst>
              </p:cNvPr>
              <p:cNvSpPr>
                <a:spLocks noChangeArrowheads="1"/>
              </p:cNvSpPr>
              <p:nvPr/>
            </p:nvSpPr>
            <p:spPr bwMode="auto">
              <a:xfrm>
                <a:off x="3140"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3" name="Rectangle 58">
                <a:extLst>
                  <a:ext uri="{FF2B5EF4-FFF2-40B4-BE49-F238E27FC236}">
                    <a16:creationId xmlns:a16="http://schemas.microsoft.com/office/drawing/2014/main" id="{E72EDE8E-74CF-4B53-BDA0-234F3BC68CBE}"/>
                  </a:ext>
                </a:extLst>
              </p:cNvPr>
              <p:cNvSpPr>
                <a:spLocks noChangeArrowheads="1"/>
              </p:cNvSpPr>
              <p:nvPr/>
            </p:nvSpPr>
            <p:spPr bwMode="auto">
              <a:xfrm>
                <a:off x="3179" y="216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4" name="Rectangle 59">
                <a:extLst>
                  <a:ext uri="{FF2B5EF4-FFF2-40B4-BE49-F238E27FC236}">
                    <a16:creationId xmlns:a16="http://schemas.microsoft.com/office/drawing/2014/main" id="{8FC6BC31-87A7-4BA5-8027-39695282C374}"/>
                  </a:ext>
                </a:extLst>
              </p:cNvPr>
              <p:cNvSpPr>
                <a:spLocks noChangeArrowheads="1"/>
              </p:cNvSpPr>
              <p:nvPr/>
            </p:nvSpPr>
            <p:spPr bwMode="auto">
              <a:xfrm>
                <a:off x="3362" y="217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5" name="Rectangle 60">
                <a:extLst>
                  <a:ext uri="{FF2B5EF4-FFF2-40B4-BE49-F238E27FC236}">
                    <a16:creationId xmlns:a16="http://schemas.microsoft.com/office/drawing/2014/main" id="{D313DE3D-A877-483D-81CD-E6D8168AA44D}"/>
                  </a:ext>
                </a:extLst>
              </p:cNvPr>
              <p:cNvSpPr>
                <a:spLocks noChangeArrowheads="1"/>
              </p:cNvSpPr>
              <p:nvPr/>
            </p:nvSpPr>
            <p:spPr bwMode="auto">
              <a:xfrm>
                <a:off x="3364" y="217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6" name="Rectangle 61">
                <a:extLst>
                  <a:ext uri="{FF2B5EF4-FFF2-40B4-BE49-F238E27FC236}">
                    <a16:creationId xmlns:a16="http://schemas.microsoft.com/office/drawing/2014/main" id="{8BBC0EE4-E193-4461-A1E9-982E88405B21}"/>
                  </a:ext>
                </a:extLst>
              </p:cNvPr>
              <p:cNvSpPr>
                <a:spLocks noChangeArrowheads="1"/>
              </p:cNvSpPr>
              <p:nvPr/>
            </p:nvSpPr>
            <p:spPr bwMode="auto">
              <a:xfrm>
                <a:off x="3456"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7" name="Rectangle 62">
                <a:extLst>
                  <a:ext uri="{FF2B5EF4-FFF2-40B4-BE49-F238E27FC236}">
                    <a16:creationId xmlns:a16="http://schemas.microsoft.com/office/drawing/2014/main" id="{E6C1F384-A48E-4E6F-8E2D-8FE85750C6ED}"/>
                  </a:ext>
                </a:extLst>
              </p:cNvPr>
              <p:cNvSpPr>
                <a:spLocks noChangeArrowheads="1"/>
              </p:cNvSpPr>
              <p:nvPr/>
            </p:nvSpPr>
            <p:spPr bwMode="auto">
              <a:xfrm>
                <a:off x="3500"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8" name="Rectangle 63">
                <a:extLst>
                  <a:ext uri="{FF2B5EF4-FFF2-40B4-BE49-F238E27FC236}">
                    <a16:creationId xmlns:a16="http://schemas.microsoft.com/office/drawing/2014/main" id="{CCAC63D2-5F3C-4BFF-82D5-7327959710AC}"/>
                  </a:ext>
                </a:extLst>
              </p:cNvPr>
              <p:cNvSpPr>
                <a:spLocks noChangeArrowheads="1"/>
              </p:cNvSpPr>
              <p:nvPr/>
            </p:nvSpPr>
            <p:spPr bwMode="auto">
              <a:xfrm>
                <a:off x="3505"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09" name="Rectangle 64">
                <a:extLst>
                  <a:ext uri="{FF2B5EF4-FFF2-40B4-BE49-F238E27FC236}">
                    <a16:creationId xmlns:a16="http://schemas.microsoft.com/office/drawing/2014/main" id="{7ECCABD7-B29C-4411-ABD9-579EEBACC4CF}"/>
                  </a:ext>
                </a:extLst>
              </p:cNvPr>
              <p:cNvSpPr>
                <a:spLocks noChangeArrowheads="1"/>
              </p:cNvSpPr>
              <p:nvPr/>
            </p:nvSpPr>
            <p:spPr bwMode="auto">
              <a:xfrm>
                <a:off x="3506"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0" name="Rectangle 65">
                <a:extLst>
                  <a:ext uri="{FF2B5EF4-FFF2-40B4-BE49-F238E27FC236}">
                    <a16:creationId xmlns:a16="http://schemas.microsoft.com/office/drawing/2014/main" id="{A4227CFD-42AC-4F9A-8911-EAE441FA1086}"/>
                  </a:ext>
                </a:extLst>
              </p:cNvPr>
              <p:cNvSpPr>
                <a:spLocks noChangeArrowheads="1"/>
              </p:cNvSpPr>
              <p:nvPr/>
            </p:nvSpPr>
            <p:spPr bwMode="auto">
              <a:xfrm>
                <a:off x="3511"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1" name="Rectangle 66">
                <a:extLst>
                  <a:ext uri="{FF2B5EF4-FFF2-40B4-BE49-F238E27FC236}">
                    <a16:creationId xmlns:a16="http://schemas.microsoft.com/office/drawing/2014/main" id="{CE19EEEC-FA1F-4C20-ACB4-15B9DEBD30B1}"/>
                  </a:ext>
                </a:extLst>
              </p:cNvPr>
              <p:cNvSpPr>
                <a:spLocks noChangeArrowheads="1"/>
              </p:cNvSpPr>
              <p:nvPr/>
            </p:nvSpPr>
            <p:spPr bwMode="auto">
              <a:xfrm>
                <a:off x="3514"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2" name="Rectangle 67">
                <a:extLst>
                  <a:ext uri="{FF2B5EF4-FFF2-40B4-BE49-F238E27FC236}">
                    <a16:creationId xmlns:a16="http://schemas.microsoft.com/office/drawing/2014/main" id="{4D957027-86F5-49C7-953D-165D37479752}"/>
                  </a:ext>
                </a:extLst>
              </p:cNvPr>
              <p:cNvSpPr>
                <a:spLocks noChangeArrowheads="1"/>
              </p:cNvSpPr>
              <p:nvPr/>
            </p:nvSpPr>
            <p:spPr bwMode="auto">
              <a:xfrm>
                <a:off x="3528"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3" name="Rectangle 68">
                <a:extLst>
                  <a:ext uri="{FF2B5EF4-FFF2-40B4-BE49-F238E27FC236}">
                    <a16:creationId xmlns:a16="http://schemas.microsoft.com/office/drawing/2014/main" id="{24181EF8-CEAF-4955-8656-17137BC6CC94}"/>
                  </a:ext>
                </a:extLst>
              </p:cNvPr>
              <p:cNvSpPr>
                <a:spLocks noChangeArrowheads="1"/>
              </p:cNvSpPr>
              <p:nvPr/>
            </p:nvSpPr>
            <p:spPr bwMode="auto">
              <a:xfrm>
                <a:off x="3538"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4" name="Rectangle 69">
                <a:extLst>
                  <a:ext uri="{FF2B5EF4-FFF2-40B4-BE49-F238E27FC236}">
                    <a16:creationId xmlns:a16="http://schemas.microsoft.com/office/drawing/2014/main" id="{2990DEEB-8D8F-4EBA-9EF8-F9082B574703}"/>
                  </a:ext>
                </a:extLst>
              </p:cNvPr>
              <p:cNvSpPr>
                <a:spLocks noChangeArrowheads="1"/>
              </p:cNvSpPr>
              <p:nvPr/>
            </p:nvSpPr>
            <p:spPr bwMode="auto">
              <a:xfrm>
                <a:off x="3541"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5" name="Rectangle 70">
                <a:extLst>
                  <a:ext uri="{FF2B5EF4-FFF2-40B4-BE49-F238E27FC236}">
                    <a16:creationId xmlns:a16="http://schemas.microsoft.com/office/drawing/2014/main" id="{88B63680-2841-42F7-8CF8-2A36DDDBFBC1}"/>
                  </a:ext>
                </a:extLst>
              </p:cNvPr>
              <p:cNvSpPr>
                <a:spLocks noChangeArrowheads="1"/>
              </p:cNvSpPr>
              <p:nvPr/>
            </p:nvSpPr>
            <p:spPr bwMode="auto">
              <a:xfrm>
                <a:off x="3565"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6" name="Rectangle 71">
                <a:extLst>
                  <a:ext uri="{FF2B5EF4-FFF2-40B4-BE49-F238E27FC236}">
                    <a16:creationId xmlns:a16="http://schemas.microsoft.com/office/drawing/2014/main" id="{A76BE92C-B661-4FC2-83BB-BA56FAF04B12}"/>
                  </a:ext>
                </a:extLst>
              </p:cNvPr>
              <p:cNvSpPr>
                <a:spLocks noChangeArrowheads="1"/>
              </p:cNvSpPr>
              <p:nvPr/>
            </p:nvSpPr>
            <p:spPr bwMode="auto">
              <a:xfrm>
                <a:off x="3570"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7" name="Rectangle 72">
                <a:extLst>
                  <a:ext uri="{FF2B5EF4-FFF2-40B4-BE49-F238E27FC236}">
                    <a16:creationId xmlns:a16="http://schemas.microsoft.com/office/drawing/2014/main" id="{CFF9EF74-A0F8-47AF-B76C-F31DF85BB8FB}"/>
                  </a:ext>
                </a:extLst>
              </p:cNvPr>
              <p:cNvSpPr>
                <a:spLocks noChangeArrowheads="1"/>
              </p:cNvSpPr>
              <p:nvPr/>
            </p:nvSpPr>
            <p:spPr bwMode="auto">
              <a:xfrm>
                <a:off x="3575"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8" name="Rectangle 73">
                <a:extLst>
                  <a:ext uri="{FF2B5EF4-FFF2-40B4-BE49-F238E27FC236}">
                    <a16:creationId xmlns:a16="http://schemas.microsoft.com/office/drawing/2014/main" id="{7D3235EE-D19D-4D3E-BD49-EB8F65F06AFD}"/>
                  </a:ext>
                </a:extLst>
              </p:cNvPr>
              <p:cNvSpPr>
                <a:spLocks noChangeArrowheads="1"/>
              </p:cNvSpPr>
              <p:nvPr/>
            </p:nvSpPr>
            <p:spPr bwMode="auto">
              <a:xfrm>
                <a:off x="3587"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19" name="Rectangle 74">
                <a:extLst>
                  <a:ext uri="{FF2B5EF4-FFF2-40B4-BE49-F238E27FC236}">
                    <a16:creationId xmlns:a16="http://schemas.microsoft.com/office/drawing/2014/main" id="{3C562A22-0FCA-43FD-A34C-AB1B9844F0F5}"/>
                  </a:ext>
                </a:extLst>
              </p:cNvPr>
              <p:cNvSpPr>
                <a:spLocks noChangeArrowheads="1"/>
              </p:cNvSpPr>
              <p:nvPr/>
            </p:nvSpPr>
            <p:spPr bwMode="auto">
              <a:xfrm>
                <a:off x="3592"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0" name="Rectangle 75">
                <a:extLst>
                  <a:ext uri="{FF2B5EF4-FFF2-40B4-BE49-F238E27FC236}">
                    <a16:creationId xmlns:a16="http://schemas.microsoft.com/office/drawing/2014/main" id="{7E72C556-BF46-486D-9848-0A1CF1805EB5}"/>
                  </a:ext>
                </a:extLst>
              </p:cNvPr>
              <p:cNvSpPr>
                <a:spLocks noChangeArrowheads="1"/>
              </p:cNvSpPr>
              <p:nvPr/>
            </p:nvSpPr>
            <p:spPr bwMode="auto">
              <a:xfrm>
                <a:off x="3597"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1" name="Rectangle 76">
                <a:extLst>
                  <a:ext uri="{FF2B5EF4-FFF2-40B4-BE49-F238E27FC236}">
                    <a16:creationId xmlns:a16="http://schemas.microsoft.com/office/drawing/2014/main" id="{788AA480-09C7-4BBE-96A2-00CFD8218002}"/>
                  </a:ext>
                </a:extLst>
              </p:cNvPr>
              <p:cNvSpPr>
                <a:spLocks noChangeArrowheads="1"/>
              </p:cNvSpPr>
              <p:nvPr/>
            </p:nvSpPr>
            <p:spPr bwMode="auto">
              <a:xfrm>
                <a:off x="3604"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2" name="Rectangle 77">
                <a:extLst>
                  <a:ext uri="{FF2B5EF4-FFF2-40B4-BE49-F238E27FC236}">
                    <a16:creationId xmlns:a16="http://schemas.microsoft.com/office/drawing/2014/main" id="{5753D9D3-E62E-4987-B94C-9EE7B641AED9}"/>
                  </a:ext>
                </a:extLst>
              </p:cNvPr>
              <p:cNvSpPr>
                <a:spLocks noChangeArrowheads="1"/>
              </p:cNvSpPr>
              <p:nvPr/>
            </p:nvSpPr>
            <p:spPr bwMode="auto">
              <a:xfrm>
                <a:off x="3606"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3" name="Rectangle 78">
                <a:extLst>
                  <a:ext uri="{FF2B5EF4-FFF2-40B4-BE49-F238E27FC236}">
                    <a16:creationId xmlns:a16="http://schemas.microsoft.com/office/drawing/2014/main" id="{725F47C1-07EB-455B-8D8F-3C775865D374}"/>
                  </a:ext>
                </a:extLst>
              </p:cNvPr>
              <p:cNvSpPr>
                <a:spLocks noChangeArrowheads="1"/>
              </p:cNvSpPr>
              <p:nvPr/>
            </p:nvSpPr>
            <p:spPr bwMode="auto">
              <a:xfrm>
                <a:off x="3609"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4" name="Rectangle 79">
                <a:extLst>
                  <a:ext uri="{FF2B5EF4-FFF2-40B4-BE49-F238E27FC236}">
                    <a16:creationId xmlns:a16="http://schemas.microsoft.com/office/drawing/2014/main" id="{41CE1680-627F-4AF7-8119-A1F66A1223A6}"/>
                  </a:ext>
                </a:extLst>
              </p:cNvPr>
              <p:cNvSpPr>
                <a:spLocks noChangeArrowheads="1"/>
              </p:cNvSpPr>
              <p:nvPr/>
            </p:nvSpPr>
            <p:spPr bwMode="auto">
              <a:xfrm>
                <a:off x="3611"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5" name="Rectangle 80">
                <a:extLst>
                  <a:ext uri="{FF2B5EF4-FFF2-40B4-BE49-F238E27FC236}">
                    <a16:creationId xmlns:a16="http://schemas.microsoft.com/office/drawing/2014/main" id="{DCA29ADD-378B-41BA-B1D5-152E3EE7B546}"/>
                  </a:ext>
                </a:extLst>
              </p:cNvPr>
              <p:cNvSpPr>
                <a:spLocks noChangeArrowheads="1"/>
              </p:cNvSpPr>
              <p:nvPr/>
            </p:nvSpPr>
            <p:spPr bwMode="auto">
              <a:xfrm>
                <a:off x="3616"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6" name="Rectangle 81">
                <a:extLst>
                  <a:ext uri="{FF2B5EF4-FFF2-40B4-BE49-F238E27FC236}">
                    <a16:creationId xmlns:a16="http://schemas.microsoft.com/office/drawing/2014/main" id="{FDF4989C-AB68-4E48-8DA8-1AA1CCD71D47}"/>
                  </a:ext>
                </a:extLst>
              </p:cNvPr>
              <p:cNvSpPr>
                <a:spLocks noChangeArrowheads="1"/>
              </p:cNvSpPr>
              <p:nvPr/>
            </p:nvSpPr>
            <p:spPr bwMode="auto">
              <a:xfrm>
                <a:off x="3629"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7" name="Rectangle 82">
                <a:extLst>
                  <a:ext uri="{FF2B5EF4-FFF2-40B4-BE49-F238E27FC236}">
                    <a16:creationId xmlns:a16="http://schemas.microsoft.com/office/drawing/2014/main" id="{49DC9E60-1EB7-4E86-B493-41C7A4A6F903}"/>
                  </a:ext>
                </a:extLst>
              </p:cNvPr>
              <p:cNvSpPr>
                <a:spLocks noChangeArrowheads="1"/>
              </p:cNvSpPr>
              <p:nvPr/>
            </p:nvSpPr>
            <p:spPr bwMode="auto">
              <a:xfrm>
                <a:off x="3631"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8" name="Rectangle 83">
                <a:extLst>
                  <a:ext uri="{FF2B5EF4-FFF2-40B4-BE49-F238E27FC236}">
                    <a16:creationId xmlns:a16="http://schemas.microsoft.com/office/drawing/2014/main" id="{9D9374BC-C482-4AC5-A94D-E931A0B45C91}"/>
                  </a:ext>
                </a:extLst>
              </p:cNvPr>
              <p:cNvSpPr>
                <a:spLocks noChangeArrowheads="1"/>
              </p:cNvSpPr>
              <p:nvPr/>
            </p:nvSpPr>
            <p:spPr bwMode="auto">
              <a:xfrm>
                <a:off x="3634"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29" name="Rectangle 84">
                <a:extLst>
                  <a:ext uri="{FF2B5EF4-FFF2-40B4-BE49-F238E27FC236}">
                    <a16:creationId xmlns:a16="http://schemas.microsoft.com/office/drawing/2014/main" id="{26452F99-5350-4180-926D-123F1520A3D0}"/>
                  </a:ext>
                </a:extLst>
              </p:cNvPr>
              <p:cNvSpPr>
                <a:spLocks noChangeArrowheads="1"/>
              </p:cNvSpPr>
              <p:nvPr/>
            </p:nvSpPr>
            <p:spPr bwMode="auto">
              <a:xfrm>
                <a:off x="3641"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30" name="Rectangle 85">
                <a:extLst>
                  <a:ext uri="{FF2B5EF4-FFF2-40B4-BE49-F238E27FC236}">
                    <a16:creationId xmlns:a16="http://schemas.microsoft.com/office/drawing/2014/main" id="{8A6A9671-ADCE-4F7C-B1C1-ADDFED59E1C3}"/>
                  </a:ext>
                </a:extLst>
              </p:cNvPr>
              <p:cNvSpPr>
                <a:spLocks noChangeArrowheads="1"/>
              </p:cNvSpPr>
              <p:nvPr/>
            </p:nvSpPr>
            <p:spPr bwMode="auto">
              <a:xfrm>
                <a:off x="3644" y="21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131" name="Freeform 86">
                <a:extLst>
                  <a:ext uri="{FF2B5EF4-FFF2-40B4-BE49-F238E27FC236}">
                    <a16:creationId xmlns:a16="http://schemas.microsoft.com/office/drawing/2014/main" id="{AC3FDD19-89FA-4162-9C0F-8CF1283F5FA5}"/>
                  </a:ext>
                </a:extLst>
              </p:cNvPr>
              <p:cNvSpPr>
                <a:spLocks/>
              </p:cNvSpPr>
              <p:nvPr/>
            </p:nvSpPr>
            <p:spPr bwMode="auto">
              <a:xfrm>
                <a:off x="651" y="1224"/>
                <a:ext cx="2950" cy="1635"/>
              </a:xfrm>
              <a:custGeom>
                <a:avLst/>
                <a:gdLst>
                  <a:gd name="T0" fmla="*/ 234 w 2950"/>
                  <a:gd name="T1" fmla="*/ 0 h 1635"/>
                  <a:gd name="T2" fmla="*/ 256 w 2950"/>
                  <a:gd name="T3" fmla="*/ 54 h 1635"/>
                  <a:gd name="T4" fmla="*/ 322 w 2950"/>
                  <a:gd name="T5" fmla="*/ 107 h 1635"/>
                  <a:gd name="T6" fmla="*/ 327 w 2950"/>
                  <a:gd name="T7" fmla="*/ 161 h 1635"/>
                  <a:gd name="T8" fmla="*/ 462 w 2950"/>
                  <a:gd name="T9" fmla="*/ 215 h 1635"/>
                  <a:gd name="T10" fmla="*/ 638 w 2950"/>
                  <a:gd name="T11" fmla="*/ 269 h 1635"/>
                  <a:gd name="T12" fmla="*/ 647 w 2950"/>
                  <a:gd name="T13" fmla="*/ 323 h 1635"/>
                  <a:gd name="T14" fmla="*/ 679 w 2950"/>
                  <a:gd name="T15" fmla="*/ 376 h 1635"/>
                  <a:gd name="T16" fmla="*/ 682 w 2950"/>
                  <a:gd name="T17" fmla="*/ 430 h 1635"/>
                  <a:gd name="T18" fmla="*/ 743 w 2950"/>
                  <a:gd name="T19" fmla="*/ 484 h 1635"/>
                  <a:gd name="T20" fmla="*/ 821 w 2950"/>
                  <a:gd name="T21" fmla="*/ 538 h 1635"/>
                  <a:gd name="T22" fmla="*/ 858 w 2950"/>
                  <a:gd name="T23" fmla="*/ 592 h 1635"/>
                  <a:gd name="T24" fmla="*/ 914 w 2950"/>
                  <a:gd name="T25" fmla="*/ 645 h 1635"/>
                  <a:gd name="T26" fmla="*/ 919 w 2950"/>
                  <a:gd name="T27" fmla="*/ 699 h 1635"/>
                  <a:gd name="T28" fmla="*/ 946 w 2950"/>
                  <a:gd name="T29" fmla="*/ 753 h 1635"/>
                  <a:gd name="T30" fmla="*/ 950 w 2950"/>
                  <a:gd name="T31" fmla="*/ 807 h 1635"/>
                  <a:gd name="T32" fmla="*/ 955 w 2950"/>
                  <a:gd name="T33" fmla="*/ 861 h 1635"/>
                  <a:gd name="T34" fmla="*/ 1007 w 2950"/>
                  <a:gd name="T35" fmla="*/ 914 h 1635"/>
                  <a:gd name="T36" fmla="*/ 1014 w 2950"/>
                  <a:gd name="T37" fmla="*/ 968 h 1635"/>
                  <a:gd name="T38" fmla="*/ 1070 w 2950"/>
                  <a:gd name="T39" fmla="*/ 968 h 1635"/>
                  <a:gd name="T40" fmla="*/ 1082 w 2950"/>
                  <a:gd name="T41" fmla="*/ 1024 h 1635"/>
                  <a:gd name="T42" fmla="*/ 1095 w 2950"/>
                  <a:gd name="T43" fmla="*/ 1080 h 1635"/>
                  <a:gd name="T44" fmla="*/ 1163 w 2950"/>
                  <a:gd name="T45" fmla="*/ 1080 h 1635"/>
                  <a:gd name="T46" fmla="*/ 1249 w 2950"/>
                  <a:gd name="T47" fmla="*/ 1139 h 1635"/>
                  <a:gd name="T48" fmla="*/ 1254 w 2950"/>
                  <a:gd name="T49" fmla="*/ 1200 h 1635"/>
                  <a:gd name="T50" fmla="*/ 1327 w 2950"/>
                  <a:gd name="T51" fmla="*/ 1259 h 1635"/>
                  <a:gd name="T52" fmla="*/ 1486 w 2950"/>
                  <a:gd name="T53" fmla="*/ 1320 h 1635"/>
                  <a:gd name="T54" fmla="*/ 1608 w 2950"/>
                  <a:gd name="T55" fmla="*/ 1320 h 1635"/>
                  <a:gd name="T56" fmla="*/ 1708 w 2950"/>
                  <a:gd name="T57" fmla="*/ 1384 h 1635"/>
                  <a:gd name="T58" fmla="*/ 1725 w 2950"/>
                  <a:gd name="T59" fmla="*/ 1450 h 1635"/>
                  <a:gd name="T60" fmla="*/ 1852 w 2950"/>
                  <a:gd name="T61" fmla="*/ 1450 h 1635"/>
                  <a:gd name="T62" fmla="*/ 1870 w 2950"/>
                  <a:gd name="T63" fmla="*/ 1520 h 1635"/>
                  <a:gd name="T64" fmla="*/ 1914 w 2950"/>
                  <a:gd name="T65" fmla="*/ 1520 h 1635"/>
                  <a:gd name="T66" fmla="*/ 1916 w 2950"/>
                  <a:gd name="T67" fmla="*/ 1520 h 1635"/>
                  <a:gd name="T68" fmla="*/ 2009 w 2950"/>
                  <a:gd name="T69" fmla="*/ 1520 h 1635"/>
                  <a:gd name="T70" fmla="*/ 2373 w 2950"/>
                  <a:gd name="T71" fmla="*/ 1635 h 1635"/>
                  <a:gd name="T72" fmla="*/ 2833 w 2950"/>
                  <a:gd name="T73" fmla="*/ 1635 h 1635"/>
                  <a:gd name="T74" fmla="*/ 2845 w 2950"/>
                  <a:gd name="T75" fmla="*/ 1635 h 1635"/>
                  <a:gd name="T76" fmla="*/ 2950 w 2950"/>
                  <a:gd name="T77" fmla="*/ 1635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0" h="1635">
                    <a:moveTo>
                      <a:pt x="0" y="0"/>
                    </a:moveTo>
                    <a:lnTo>
                      <a:pt x="234" y="0"/>
                    </a:lnTo>
                    <a:lnTo>
                      <a:pt x="234" y="54"/>
                    </a:lnTo>
                    <a:lnTo>
                      <a:pt x="256" y="54"/>
                    </a:lnTo>
                    <a:lnTo>
                      <a:pt x="256" y="107"/>
                    </a:lnTo>
                    <a:lnTo>
                      <a:pt x="322" y="107"/>
                    </a:lnTo>
                    <a:lnTo>
                      <a:pt x="322" y="161"/>
                    </a:lnTo>
                    <a:lnTo>
                      <a:pt x="327" y="161"/>
                    </a:lnTo>
                    <a:lnTo>
                      <a:pt x="327" y="215"/>
                    </a:lnTo>
                    <a:lnTo>
                      <a:pt x="462" y="215"/>
                    </a:lnTo>
                    <a:lnTo>
                      <a:pt x="462" y="269"/>
                    </a:lnTo>
                    <a:lnTo>
                      <a:pt x="638" y="269"/>
                    </a:lnTo>
                    <a:lnTo>
                      <a:pt x="638" y="323"/>
                    </a:lnTo>
                    <a:lnTo>
                      <a:pt x="647" y="323"/>
                    </a:lnTo>
                    <a:lnTo>
                      <a:pt x="647" y="376"/>
                    </a:lnTo>
                    <a:lnTo>
                      <a:pt x="679" y="376"/>
                    </a:lnTo>
                    <a:lnTo>
                      <a:pt x="679" y="430"/>
                    </a:lnTo>
                    <a:lnTo>
                      <a:pt x="682" y="430"/>
                    </a:lnTo>
                    <a:lnTo>
                      <a:pt x="682" y="484"/>
                    </a:lnTo>
                    <a:lnTo>
                      <a:pt x="743" y="484"/>
                    </a:lnTo>
                    <a:lnTo>
                      <a:pt x="743" y="538"/>
                    </a:lnTo>
                    <a:lnTo>
                      <a:pt x="821" y="538"/>
                    </a:lnTo>
                    <a:lnTo>
                      <a:pt x="821" y="592"/>
                    </a:lnTo>
                    <a:lnTo>
                      <a:pt x="858" y="592"/>
                    </a:lnTo>
                    <a:lnTo>
                      <a:pt x="858" y="645"/>
                    </a:lnTo>
                    <a:lnTo>
                      <a:pt x="914" y="645"/>
                    </a:lnTo>
                    <a:lnTo>
                      <a:pt x="914" y="699"/>
                    </a:lnTo>
                    <a:lnTo>
                      <a:pt x="919" y="699"/>
                    </a:lnTo>
                    <a:lnTo>
                      <a:pt x="919" y="753"/>
                    </a:lnTo>
                    <a:lnTo>
                      <a:pt x="946" y="753"/>
                    </a:lnTo>
                    <a:lnTo>
                      <a:pt x="946" y="807"/>
                    </a:lnTo>
                    <a:lnTo>
                      <a:pt x="950" y="807"/>
                    </a:lnTo>
                    <a:lnTo>
                      <a:pt x="950" y="861"/>
                    </a:lnTo>
                    <a:lnTo>
                      <a:pt x="955" y="861"/>
                    </a:lnTo>
                    <a:lnTo>
                      <a:pt x="955" y="914"/>
                    </a:lnTo>
                    <a:lnTo>
                      <a:pt x="1007" y="914"/>
                    </a:lnTo>
                    <a:lnTo>
                      <a:pt x="1007" y="968"/>
                    </a:lnTo>
                    <a:lnTo>
                      <a:pt x="1014" y="968"/>
                    </a:lnTo>
                    <a:lnTo>
                      <a:pt x="1014" y="968"/>
                    </a:lnTo>
                    <a:lnTo>
                      <a:pt x="1070" y="968"/>
                    </a:lnTo>
                    <a:lnTo>
                      <a:pt x="1070" y="1024"/>
                    </a:lnTo>
                    <a:lnTo>
                      <a:pt x="1082" y="1024"/>
                    </a:lnTo>
                    <a:lnTo>
                      <a:pt x="1082" y="1080"/>
                    </a:lnTo>
                    <a:lnTo>
                      <a:pt x="1095" y="1080"/>
                    </a:lnTo>
                    <a:lnTo>
                      <a:pt x="1095" y="1080"/>
                    </a:lnTo>
                    <a:lnTo>
                      <a:pt x="1163" y="1080"/>
                    </a:lnTo>
                    <a:lnTo>
                      <a:pt x="1163" y="1139"/>
                    </a:lnTo>
                    <a:lnTo>
                      <a:pt x="1249" y="1139"/>
                    </a:lnTo>
                    <a:lnTo>
                      <a:pt x="1249" y="1200"/>
                    </a:lnTo>
                    <a:lnTo>
                      <a:pt x="1254" y="1200"/>
                    </a:lnTo>
                    <a:lnTo>
                      <a:pt x="1254" y="1259"/>
                    </a:lnTo>
                    <a:lnTo>
                      <a:pt x="1327" y="1259"/>
                    </a:lnTo>
                    <a:lnTo>
                      <a:pt x="1327" y="1320"/>
                    </a:lnTo>
                    <a:lnTo>
                      <a:pt x="1486" y="1320"/>
                    </a:lnTo>
                    <a:lnTo>
                      <a:pt x="1486" y="1320"/>
                    </a:lnTo>
                    <a:lnTo>
                      <a:pt x="1608" y="1320"/>
                    </a:lnTo>
                    <a:lnTo>
                      <a:pt x="1608" y="1384"/>
                    </a:lnTo>
                    <a:lnTo>
                      <a:pt x="1708" y="1384"/>
                    </a:lnTo>
                    <a:lnTo>
                      <a:pt x="1708" y="1450"/>
                    </a:lnTo>
                    <a:lnTo>
                      <a:pt x="1725" y="1450"/>
                    </a:lnTo>
                    <a:lnTo>
                      <a:pt x="1725" y="1450"/>
                    </a:lnTo>
                    <a:lnTo>
                      <a:pt x="1852" y="1450"/>
                    </a:lnTo>
                    <a:lnTo>
                      <a:pt x="1852" y="1520"/>
                    </a:lnTo>
                    <a:lnTo>
                      <a:pt x="1870" y="1520"/>
                    </a:lnTo>
                    <a:lnTo>
                      <a:pt x="1870" y="1520"/>
                    </a:lnTo>
                    <a:lnTo>
                      <a:pt x="1914" y="1520"/>
                    </a:lnTo>
                    <a:lnTo>
                      <a:pt x="1914" y="1520"/>
                    </a:lnTo>
                    <a:lnTo>
                      <a:pt x="1916" y="1520"/>
                    </a:lnTo>
                    <a:lnTo>
                      <a:pt x="1916" y="1520"/>
                    </a:lnTo>
                    <a:lnTo>
                      <a:pt x="2009" y="1520"/>
                    </a:lnTo>
                    <a:lnTo>
                      <a:pt x="2009" y="1635"/>
                    </a:lnTo>
                    <a:lnTo>
                      <a:pt x="2373" y="1635"/>
                    </a:lnTo>
                    <a:lnTo>
                      <a:pt x="2373" y="1635"/>
                    </a:lnTo>
                    <a:lnTo>
                      <a:pt x="2833" y="1635"/>
                    </a:lnTo>
                    <a:lnTo>
                      <a:pt x="2833" y="1635"/>
                    </a:lnTo>
                    <a:lnTo>
                      <a:pt x="2845" y="1635"/>
                    </a:lnTo>
                    <a:lnTo>
                      <a:pt x="2845" y="1635"/>
                    </a:lnTo>
                    <a:lnTo>
                      <a:pt x="2950" y="1635"/>
                    </a:lnTo>
                    <a:lnTo>
                      <a:pt x="2950" y="1635"/>
                    </a:lnTo>
                  </a:path>
                </a:pathLst>
              </a:custGeom>
              <a:noFill/>
              <a:ln w="15875" cap="flat">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32" name="Rectangle 87">
                <a:extLst>
                  <a:ext uri="{FF2B5EF4-FFF2-40B4-BE49-F238E27FC236}">
                    <a16:creationId xmlns:a16="http://schemas.microsoft.com/office/drawing/2014/main" id="{133B9C2A-704F-4815-9505-2A22C119F60A}"/>
                  </a:ext>
                </a:extLst>
              </p:cNvPr>
              <p:cNvSpPr>
                <a:spLocks noChangeArrowheads="1"/>
              </p:cNvSpPr>
              <p:nvPr/>
            </p:nvSpPr>
            <p:spPr bwMode="auto">
              <a:xfrm>
                <a:off x="1661" y="215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3" name="Rectangle 88">
                <a:extLst>
                  <a:ext uri="{FF2B5EF4-FFF2-40B4-BE49-F238E27FC236}">
                    <a16:creationId xmlns:a16="http://schemas.microsoft.com/office/drawing/2014/main" id="{4474E3B2-BE26-4D8F-A299-65F42E7EAEC4}"/>
                  </a:ext>
                </a:extLst>
              </p:cNvPr>
              <p:cNvSpPr>
                <a:spLocks noChangeArrowheads="1"/>
              </p:cNvSpPr>
              <p:nvPr/>
            </p:nvSpPr>
            <p:spPr bwMode="auto">
              <a:xfrm>
                <a:off x="1739" y="226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4" name="Rectangle 89">
                <a:extLst>
                  <a:ext uri="{FF2B5EF4-FFF2-40B4-BE49-F238E27FC236}">
                    <a16:creationId xmlns:a16="http://schemas.microsoft.com/office/drawing/2014/main" id="{A8E3E001-1579-4D96-B06E-0BFCEC2A60A2}"/>
                  </a:ext>
                </a:extLst>
              </p:cNvPr>
              <p:cNvSpPr>
                <a:spLocks noChangeArrowheads="1"/>
              </p:cNvSpPr>
              <p:nvPr/>
            </p:nvSpPr>
            <p:spPr bwMode="auto">
              <a:xfrm>
                <a:off x="2131" y="250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5" name="Rectangle 90">
                <a:extLst>
                  <a:ext uri="{FF2B5EF4-FFF2-40B4-BE49-F238E27FC236}">
                    <a16:creationId xmlns:a16="http://schemas.microsoft.com/office/drawing/2014/main" id="{A0A40C05-EEDF-4BA9-9F8F-49623BEE0C28}"/>
                  </a:ext>
                </a:extLst>
              </p:cNvPr>
              <p:cNvSpPr>
                <a:spLocks noChangeArrowheads="1"/>
              </p:cNvSpPr>
              <p:nvPr/>
            </p:nvSpPr>
            <p:spPr bwMode="auto">
              <a:xfrm>
                <a:off x="2373" y="263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6" name="Rectangle 91">
                <a:extLst>
                  <a:ext uri="{FF2B5EF4-FFF2-40B4-BE49-F238E27FC236}">
                    <a16:creationId xmlns:a16="http://schemas.microsoft.com/office/drawing/2014/main" id="{D8421672-9F78-4F80-BD68-41FB7C043A3E}"/>
                  </a:ext>
                </a:extLst>
              </p:cNvPr>
              <p:cNvSpPr>
                <a:spLocks noChangeArrowheads="1"/>
              </p:cNvSpPr>
              <p:nvPr/>
            </p:nvSpPr>
            <p:spPr bwMode="auto">
              <a:xfrm>
                <a:off x="2517" y="270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7" name="Rectangle 92">
                <a:extLst>
                  <a:ext uri="{FF2B5EF4-FFF2-40B4-BE49-F238E27FC236}">
                    <a16:creationId xmlns:a16="http://schemas.microsoft.com/office/drawing/2014/main" id="{2B022A1F-784A-4FAC-95EF-BC69FC8A828D}"/>
                  </a:ext>
                </a:extLst>
              </p:cNvPr>
              <p:cNvSpPr>
                <a:spLocks noChangeArrowheads="1"/>
              </p:cNvSpPr>
              <p:nvPr/>
            </p:nvSpPr>
            <p:spPr bwMode="auto">
              <a:xfrm>
                <a:off x="2561" y="270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8" name="Rectangle 93">
                <a:extLst>
                  <a:ext uri="{FF2B5EF4-FFF2-40B4-BE49-F238E27FC236}">
                    <a16:creationId xmlns:a16="http://schemas.microsoft.com/office/drawing/2014/main" id="{39A8A71C-800D-4CC3-A3C6-9C6CB1115381}"/>
                  </a:ext>
                </a:extLst>
              </p:cNvPr>
              <p:cNvSpPr>
                <a:spLocks noChangeArrowheads="1"/>
              </p:cNvSpPr>
              <p:nvPr/>
            </p:nvSpPr>
            <p:spPr bwMode="auto">
              <a:xfrm>
                <a:off x="2563" y="270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39" name="Rectangle 94">
                <a:extLst>
                  <a:ext uri="{FF2B5EF4-FFF2-40B4-BE49-F238E27FC236}">
                    <a16:creationId xmlns:a16="http://schemas.microsoft.com/office/drawing/2014/main" id="{183EF7BD-C029-4F20-B975-D4FB54746C6B}"/>
                  </a:ext>
                </a:extLst>
              </p:cNvPr>
              <p:cNvSpPr>
                <a:spLocks noChangeArrowheads="1"/>
              </p:cNvSpPr>
              <p:nvPr/>
            </p:nvSpPr>
            <p:spPr bwMode="auto">
              <a:xfrm>
                <a:off x="3020" y="282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40" name="Rectangle 95">
                <a:extLst>
                  <a:ext uri="{FF2B5EF4-FFF2-40B4-BE49-F238E27FC236}">
                    <a16:creationId xmlns:a16="http://schemas.microsoft.com/office/drawing/2014/main" id="{56E20E0C-59FE-46BC-8A87-489C4C27DF61}"/>
                  </a:ext>
                </a:extLst>
              </p:cNvPr>
              <p:cNvSpPr>
                <a:spLocks noChangeArrowheads="1"/>
              </p:cNvSpPr>
              <p:nvPr/>
            </p:nvSpPr>
            <p:spPr bwMode="auto">
              <a:xfrm>
                <a:off x="3480" y="282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41" name="Rectangle 96">
                <a:extLst>
                  <a:ext uri="{FF2B5EF4-FFF2-40B4-BE49-F238E27FC236}">
                    <a16:creationId xmlns:a16="http://schemas.microsoft.com/office/drawing/2014/main" id="{5823635F-A87E-4BB5-8598-2853C250EB33}"/>
                  </a:ext>
                </a:extLst>
              </p:cNvPr>
              <p:cNvSpPr>
                <a:spLocks noChangeArrowheads="1"/>
              </p:cNvSpPr>
              <p:nvPr/>
            </p:nvSpPr>
            <p:spPr bwMode="auto">
              <a:xfrm>
                <a:off x="3490" y="282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42" name="Rectangle 97">
                <a:extLst>
                  <a:ext uri="{FF2B5EF4-FFF2-40B4-BE49-F238E27FC236}">
                    <a16:creationId xmlns:a16="http://schemas.microsoft.com/office/drawing/2014/main" id="{548A6FC7-7BF3-406D-B25A-FF001CA752E6}"/>
                  </a:ext>
                </a:extLst>
              </p:cNvPr>
              <p:cNvSpPr>
                <a:spLocks noChangeArrowheads="1"/>
              </p:cNvSpPr>
              <p:nvPr/>
            </p:nvSpPr>
            <p:spPr bwMode="auto">
              <a:xfrm>
                <a:off x="3597" y="282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1143" name="Freeform 98">
                <a:extLst>
                  <a:ext uri="{FF2B5EF4-FFF2-40B4-BE49-F238E27FC236}">
                    <a16:creationId xmlns:a16="http://schemas.microsoft.com/office/drawing/2014/main" id="{91C0A169-941E-4A57-B83B-6E52442BD1E6}"/>
                  </a:ext>
                </a:extLst>
              </p:cNvPr>
              <p:cNvSpPr>
                <a:spLocks/>
              </p:cNvSpPr>
              <p:nvPr/>
            </p:nvSpPr>
            <p:spPr bwMode="auto">
              <a:xfrm>
                <a:off x="651" y="1224"/>
                <a:ext cx="2996" cy="1676"/>
              </a:xfrm>
              <a:custGeom>
                <a:avLst/>
                <a:gdLst>
                  <a:gd name="T0" fmla="*/ 46 w 2996"/>
                  <a:gd name="T1" fmla="*/ 0 h 1676"/>
                  <a:gd name="T2" fmla="*/ 102 w 2996"/>
                  <a:gd name="T3" fmla="*/ 44 h 1676"/>
                  <a:gd name="T4" fmla="*/ 105 w 2996"/>
                  <a:gd name="T5" fmla="*/ 88 h 1676"/>
                  <a:gd name="T6" fmla="*/ 271 w 2996"/>
                  <a:gd name="T7" fmla="*/ 132 h 1676"/>
                  <a:gd name="T8" fmla="*/ 300 w 2996"/>
                  <a:gd name="T9" fmla="*/ 176 h 1676"/>
                  <a:gd name="T10" fmla="*/ 322 w 2996"/>
                  <a:gd name="T11" fmla="*/ 220 h 1676"/>
                  <a:gd name="T12" fmla="*/ 332 w 2996"/>
                  <a:gd name="T13" fmla="*/ 261 h 1676"/>
                  <a:gd name="T14" fmla="*/ 391 w 2996"/>
                  <a:gd name="T15" fmla="*/ 305 h 1676"/>
                  <a:gd name="T16" fmla="*/ 393 w 2996"/>
                  <a:gd name="T17" fmla="*/ 349 h 1676"/>
                  <a:gd name="T18" fmla="*/ 405 w 2996"/>
                  <a:gd name="T19" fmla="*/ 393 h 1676"/>
                  <a:gd name="T20" fmla="*/ 452 w 2996"/>
                  <a:gd name="T21" fmla="*/ 437 h 1676"/>
                  <a:gd name="T22" fmla="*/ 459 w 2996"/>
                  <a:gd name="T23" fmla="*/ 481 h 1676"/>
                  <a:gd name="T24" fmla="*/ 535 w 2996"/>
                  <a:gd name="T25" fmla="*/ 525 h 1676"/>
                  <a:gd name="T26" fmla="*/ 542 w 2996"/>
                  <a:gd name="T27" fmla="*/ 567 h 1676"/>
                  <a:gd name="T28" fmla="*/ 557 w 2996"/>
                  <a:gd name="T29" fmla="*/ 611 h 1676"/>
                  <a:gd name="T30" fmla="*/ 576 w 2996"/>
                  <a:gd name="T31" fmla="*/ 655 h 1676"/>
                  <a:gd name="T32" fmla="*/ 598 w 2996"/>
                  <a:gd name="T33" fmla="*/ 699 h 1676"/>
                  <a:gd name="T34" fmla="*/ 611 w 2996"/>
                  <a:gd name="T35" fmla="*/ 743 h 1676"/>
                  <a:gd name="T36" fmla="*/ 655 w 2996"/>
                  <a:gd name="T37" fmla="*/ 828 h 1676"/>
                  <a:gd name="T38" fmla="*/ 704 w 2996"/>
                  <a:gd name="T39" fmla="*/ 872 h 1676"/>
                  <a:gd name="T40" fmla="*/ 721 w 2996"/>
                  <a:gd name="T41" fmla="*/ 916 h 1676"/>
                  <a:gd name="T42" fmla="*/ 748 w 2996"/>
                  <a:gd name="T43" fmla="*/ 960 h 1676"/>
                  <a:gd name="T44" fmla="*/ 831 w 2996"/>
                  <a:gd name="T45" fmla="*/ 1004 h 1676"/>
                  <a:gd name="T46" fmla="*/ 845 w 2996"/>
                  <a:gd name="T47" fmla="*/ 1048 h 1676"/>
                  <a:gd name="T48" fmla="*/ 862 w 2996"/>
                  <a:gd name="T49" fmla="*/ 1092 h 1676"/>
                  <a:gd name="T50" fmla="*/ 887 w 2996"/>
                  <a:gd name="T51" fmla="*/ 1134 h 1676"/>
                  <a:gd name="T52" fmla="*/ 1002 w 2996"/>
                  <a:gd name="T53" fmla="*/ 1178 h 1676"/>
                  <a:gd name="T54" fmla="*/ 1097 w 2996"/>
                  <a:gd name="T55" fmla="*/ 1222 h 1676"/>
                  <a:gd name="T56" fmla="*/ 1131 w 2996"/>
                  <a:gd name="T57" fmla="*/ 1266 h 1676"/>
                  <a:gd name="T58" fmla="*/ 1148 w 2996"/>
                  <a:gd name="T59" fmla="*/ 1310 h 1676"/>
                  <a:gd name="T60" fmla="*/ 1202 w 2996"/>
                  <a:gd name="T61" fmla="*/ 1354 h 1676"/>
                  <a:gd name="T62" fmla="*/ 1253 w 2996"/>
                  <a:gd name="T63" fmla="*/ 1398 h 1676"/>
                  <a:gd name="T64" fmla="*/ 1280 w 2996"/>
                  <a:gd name="T65" fmla="*/ 1398 h 1676"/>
                  <a:gd name="T66" fmla="*/ 1461 w 2996"/>
                  <a:gd name="T67" fmla="*/ 1444 h 1676"/>
                  <a:gd name="T68" fmla="*/ 1476 w 2996"/>
                  <a:gd name="T69" fmla="*/ 1444 h 1676"/>
                  <a:gd name="T70" fmla="*/ 1520 w 2996"/>
                  <a:gd name="T71" fmla="*/ 1444 h 1676"/>
                  <a:gd name="T72" fmla="*/ 1708 w 2996"/>
                  <a:gd name="T73" fmla="*/ 1498 h 1676"/>
                  <a:gd name="T74" fmla="*/ 1791 w 2996"/>
                  <a:gd name="T75" fmla="*/ 1498 h 1676"/>
                  <a:gd name="T76" fmla="*/ 2050 w 2996"/>
                  <a:gd name="T77" fmla="*/ 1556 h 1676"/>
                  <a:gd name="T78" fmla="*/ 2192 w 2996"/>
                  <a:gd name="T79" fmla="*/ 1618 h 1676"/>
                  <a:gd name="T80" fmla="*/ 2642 w 2996"/>
                  <a:gd name="T81" fmla="*/ 1676 h 1676"/>
                  <a:gd name="T82" fmla="*/ 2845 w 2996"/>
                  <a:gd name="T83" fmla="*/ 1676 h 1676"/>
                  <a:gd name="T84" fmla="*/ 2928 w 2996"/>
                  <a:gd name="T85" fmla="*/ 1676 h 1676"/>
                  <a:gd name="T86" fmla="*/ 2994 w 2996"/>
                  <a:gd name="T87" fmla="*/ 1676 h 1676"/>
                  <a:gd name="T88" fmla="*/ 2996 w 2996"/>
                  <a:gd name="T89"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96" h="1676">
                    <a:moveTo>
                      <a:pt x="0" y="0"/>
                    </a:moveTo>
                    <a:lnTo>
                      <a:pt x="46" y="0"/>
                    </a:lnTo>
                    <a:lnTo>
                      <a:pt x="46" y="44"/>
                    </a:lnTo>
                    <a:lnTo>
                      <a:pt x="102" y="44"/>
                    </a:lnTo>
                    <a:lnTo>
                      <a:pt x="102" y="88"/>
                    </a:lnTo>
                    <a:lnTo>
                      <a:pt x="105" y="88"/>
                    </a:lnTo>
                    <a:lnTo>
                      <a:pt x="105" y="132"/>
                    </a:lnTo>
                    <a:lnTo>
                      <a:pt x="271" y="132"/>
                    </a:lnTo>
                    <a:lnTo>
                      <a:pt x="271" y="176"/>
                    </a:lnTo>
                    <a:lnTo>
                      <a:pt x="300" y="176"/>
                    </a:lnTo>
                    <a:lnTo>
                      <a:pt x="300" y="220"/>
                    </a:lnTo>
                    <a:lnTo>
                      <a:pt x="322" y="220"/>
                    </a:lnTo>
                    <a:lnTo>
                      <a:pt x="322" y="261"/>
                    </a:lnTo>
                    <a:lnTo>
                      <a:pt x="332" y="261"/>
                    </a:lnTo>
                    <a:lnTo>
                      <a:pt x="332" y="305"/>
                    </a:lnTo>
                    <a:lnTo>
                      <a:pt x="391" y="305"/>
                    </a:lnTo>
                    <a:lnTo>
                      <a:pt x="391" y="349"/>
                    </a:lnTo>
                    <a:lnTo>
                      <a:pt x="393" y="349"/>
                    </a:lnTo>
                    <a:lnTo>
                      <a:pt x="393" y="393"/>
                    </a:lnTo>
                    <a:lnTo>
                      <a:pt x="405" y="393"/>
                    </a:lnTo>
                    <a:lnTo>
                      <a:pt x="405" y="437"/>
                    </a:lnTo>
                    <a:lnTo>
                      <a:pt x="452" y="437"/>
                    </a:lnTo>
                    <a:lnTo>
                      <a:pt x="452" y="481"/>
                    </a:lnTo>
                    <a:lnTo>
                      <a:pt x="459" y="481"/>
                    </a:lnTo>
                    <a:lnTo>
                      <a:pt x="459" y="525"/>
                    </a:lnTo>
                    <a:lnTo>
                      <a:pt x="535" y="525"/>
                    </a:lnTo>
                    <a:lnTo>
                      <a:pt x="535" y="567"/>
                    </a:lnTo>
                    <a:lnTo>
                      <a:pt x="542" y="567"/>
                    </a:lnTo>
                    <a:lnTo>
                      <a:pt x="542" y="611"/>
                    </a:lnTo>
                    <a:lnTo>
                      <a:pt x="557" y="611"/>
                    </a:lnTo>
                    <a:lnTo>
                      <a:pt x="557" y="655"/>
                    </a:lnTo>
                    <a:lnTo>
                      <a:pt x="576" y="655"/>
                    </a:lnTo>
                    <a:lnTo>
                      <a:pt x="576" y="699"/>
                    </a:lnTo>
                    <a:lnTo>
                      <a:pt x="598" y="699"/>
                    </a:lnTo>
                    <a:lnTo>
                      <a:pt x="598" y="743"/>
                    </a:lnTo>
                    <a:lnTo>
                      <a:pt x="611" y="743"/>
                    </a:lnTo>
                    <a:lnTo>
                      <a:pt x="611" y="828"/>
                    </a:lnTo>
                    <a:lnTo>
                      <a:pt x="655" y="828"/>
                    </a:lnTo>
                    <a:lnTo>
                      <a:pt x="655" y="872"/>
                    </a:lnTo>
                    <a:lnTo>
                      <a:pt x="704" y="872"/>
                    </a:lnTo>
                    <a:lnTo>
                      <a:pt x="704" y="916"/>
                    </a:lnTo>
                    <a:lnTo>
                      <a:pt x="721" y="916"/>
                    </a:lnTo>
                    <a:lnTo>
                      <a:pt x="721" y="960"/>
                    </a:lnTo>
                    <a:lnTo>
                      <a:pt x="748" y="960"/>
                    </a:lnTo>
                    <a:lnTo>
                      <a:pt x="748" y="1004"/>
                    </a:lnTo>
                    <a:lnTo>
                      <a:pt x="831" y="1004"/>
                    </a:lnTo>
                    <a:lnTo>
                      <a:pt x="831" y="1048"/>
                    </a:lnTo>
                    <a:lnTo>
                      <a:pt x="845" y="1048"/>
                    </a:lnTo>
                    <a:lnTo>
                      <a:pt x="845" y="1092"/>
                    </a:lnTo>
                    <a:lnTo>
                      <a:pt x="862" y="1092"/>
                    </a:lnTo>
                    <a:lnTo>
                      <a:pt x="862" y="1134"/>
                    </a:lnTo>
                    <a:lnTo>
                      <a:pt x="887" y="1134"/>
                    </a:lnTo>
                    <a:lnTo>
                      <a:pt x="887" y="1178"/>
                    </a:lnTo>
                    <a:lnTo>
                      <a:pt x="1002" y="1178"/>
                    </a:lnTo>
                    <a:lnTo>
                      <a:pt x="1002" y="1222"/>
                    </a:lnTo>
                    <a:lnTo>
                      <a:pt x="1097" y="1222"/>
                    </a:lnTo>
                    <a:lnTo>
                      <a:pt x="1097" y="1266"/>
                    </a:lnTo>
                    <a:lnTo>
                      <a:pt x="1131" y="1266"/>
                    </a:lnTo>
                    <a:lnTo>
                      <a:pt x="1131" y="1310"/>
                    </a:lnTo>
                    <a:lnTo>
                      <a:pt x="1148" y="1310"/>
                    </a:lnTo>
                    <a:lnTo>
                      <a:pt x="1148" y="1354"/>
                    </a:lnTo>
                    <a:lnTo>
                      <a:pt x="1202" y="1354"/>
                    </a:lnTo>
                    <a:lnTo>
                      <a:pt x="1202" y="1398"/>
                    </a:lnTo>
                    <a:lnTo>
                      <a:pt x="1253" y="1398"/>
                    </a:lnTo>
                    <a:lnTo>
                      <a:pt x="1253" y="1398"/>
                    </a:lnTo>
                    <a:lnTo>
                      <a:pt x="1280" y="1398"/>
                    </a:lnTo>
                    <a:lnTo>
                      <a:pt x="1280" y="1444"/>
                    </a:lnTo>
                    <a:lnTo>
                      <a:pt x="1461" y="1444"/>
                    </a:lnTo>
                    <a:lnTo>
                      <a:pt x="1461" y="1444"/>
                    </a:lnTo>
                    <a:lnTo>
                      <a:pt x="1476" y="1444"/>
                    </a:lnTo>
                    <a:lnTo>
                      <a:pt x="1476" y="1444"/>
                    </a:lnTo>
                    <a:lnTo>
                      <a:pt x="1520" y="1444"/>
                    </a:lnTo>
                    <a:lnTo>
                      <a:pt x="1520" y="1498"/>
                    </a:lnTo>
                    <a:lnTo>
                      <a:pt x="1708" y="1498"/>
                    </a:lnTo>
                    <a:lnTo>
                      <a:pt x="1708" y="1498"/>
                    </a:lnTo>
                    <a:lnTo>
                      <a:pt x="1791" y="1498"/>
                    </a:lnTo>
                    <a:lnTo>
                      <a:pt x="1791" y="1556"/>
                    </a:lnTo>
                    <a:lnTo>
                      <a:pt x="2050" y="1556"/>
                    </a:lnTo>
                    <a:lnTo>
                      <a:pt x="2050" y="1618"/>
                    </a:lnTo>
                    <a:lnTo>
                      <a:pt x="2192" y="1618"/>
                    </a:lnTo>
                    <a:lnTo>
                      <a:pt x="2192" y="1676"/>
                    </a:lnTo>
                    <a:lnTo>
                      <a:pt x="2642" y="1676"/>
                    </a:lnTo>
                    <a:lnTo>
                      <a:pt x="2642" y="1676"/>
                    </a:lnTo>
                    <a:lnTo>
                      <a:pt x="2845" y="1676"/>
                    </a:lnTo>
                    <a:lnTo>
                      <a:pt x="2845" y="1676"/>
                    </a:lnTo>
                    <a:lnTo>
                      <a:pt x="2928" y="1676"/>
                    </a:lnTo>
                    <a:lnTo>
                      <a:pt x="2928" y="1676"/>
                    </a:lnTo>
                    <a:lnTo>
                      <a:pt x="2994" y="1676"/>
                    </a:lnTo>
                    <a:lnTo>
                      <a:pt x="2994" y="1676"/>
                    </a:lnTo>
                    <a:lnTo>
                      <a:pt x="2996" y="1676"/>
                    </a:lnTo>
                    <a:lnTo>
                      <a:pt x="2996" y="1676"/>
                    </a:lnTo>
                  </a:path>
                </a:pathLst>
              </a:custGeom>
              <a:noFill/>
              <a:ln w="15875" cap="flat">
                <a:solidFill>
                  <a:srgbClr val="C1053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44" name="Rectangle 99">
                <a:extLst>
                  <a:ext uri="{FF2B5EF4-FFF2-40B4-BE49-F238E27FC236}">
                    <a16:creationId xmlns:a16="http://schemas.microsoft.com/office/drawing/2014/main" id="{1F4A3A20-BEC2-4FD6-834A-6C26A35D1D41}"/>
                  </a:ext>
                </a:extLst>
              </p:cNvPr>
              <p:cNvSpPr>
                <a:spLocks noChangeArrowheads="1"/>
              </p:cNvSpPr>
              <p:nvPr/>
            </p:nvSpPr>
            <p:spPr bwMode="auto">
              <a:xfrm>
                <a:off x="1898" y="258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45" name="Rectangle 100">
                <a:extLst>
                  <a:ext uri="{FF2B5EF4-FFF2-40B4-BE49-F238E27FC236}">
                    <a16:creationId xmlns:a16="http://schemas.microsoft.com/office/drawing/2014/main" id="{2FC791CA-01BB-481A-BB88-DE66AD2F043A}"/>
                  </a:ext>
                </a:extLst>
              </p:cNvPr>
              <p:cNvSpPr>
                <a:spLocks noChangeArrowheads="1"/>
              </p:cNvSpPr>
              <p:nvPr/>
            </p:nvSpPr>
            <p:spPr bwMode="auto">
              <a:xfrm>
                <a:off x="2106" y="263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46" name="Rectangle 101">
                <a:extLst>
                  <a:ext uri="{FF2B5EF4-FFF2-40B4-BE49-F238E27FC236}">
                    <a16:creationId xmlns:a16="http://schemas.microsoft.com/office/drawing/2014/main" id="{1D2FDF57-635F-4939-801E-6BA028B0A162}"/>
                  </a:ext>
                </a:extLst>
              </p:cNvPr>
              <p:cNvSpPr>
                <a:spLocks noChangeArrowheads="1"/>
              </p:cNvSpPr>
              <p:nvPr/>
            </p:nvSpPr>
            <p:spPr bwMode="auto">
              <a:xfrm>
                <a:off x="2123" y="263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47" name="Rectangle 102">
                <a:extLst>
                  <a:ext uri="{FF2B5EF4-FFF2-40B4-BE49-F238E27FC236}">
                    <a16:creationId xmlns:a16="http://schemas.microsoft.com/office/drawing/2014/main" id="{878EEB89-8153-40DE-96BB-A755FCA88758}"/>
                  </a:ext>
                </a:extLst>
              </p:cNvPr>
              <p:cNvSpPr>
                <a:spLocks noChangeArrowheads="1"/>
              </p:cNvSpPr>
              <p:nvPr/>
            </p:nvSpPr>
            <p:spPr bwMode="auto">
              <a:xfrm>
                <a:off x="2355" y="268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48" name="Rectangle 103">
                <a:extLst>
                  <a:ext uri="{FF2B5EF4-FFF2-40B4-BE49-F238E27FC236}">
                    <a16:creationId xmlns:a16="http://schemas.microsoft.com/office/drawing/2014/main" id="{29C8683D-B3BA-49D2-A983-3FAFE0EE57C5}"/>
                  </a:ext>
                </a:extLst>
              </p:cNvPr>
              <p:cNvSpPr>
                <a:spLocks noChangeArrowheads="1"/>
              </p:cNvSpPr>
              <p:nvPr/>
            </p:nvSpPr>
            <p:spPr bwMode="auto">
              <a:xfrm>
                <a:off x="3287" y="286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49" name="Rectangle 104">
                <a:extLst>
                  <a:ext uri="{FF2B5EF4-FFF2-40B4-BE49-F238E27FC236}">
                    <a16:creationId xmlns:a16="http://schemas.microsoft.com/office/drawing/2014/main" id="{A3640569-6D2B-406B-B09B-1A7E3164BC51}"/>
                  </a:ext>
                </a:extLst>
              </p:cNvPr>
              <p:cNvSpPr>
                <a:spLocks noChangeArrowheads="1"/>
              </p:cNvSpPr>
              <p:nvPr/>
            </p:nvSpPr>
            <p:spPr bwMode="auto">
              <a:xfrm>
                <a:off x="3490" y="286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50" name="Rectangle 105">
                <a:extLst>
                  <a:ext uri="{FF2B5EF4-FFF2-40B4-BE49-F238E27FC236}">
                    <a16:creationId xmlns:a16="http://schemas.microsoft.com/office/drawing/2014/main" id="{6E564AF7-3406-4656-ADC1-0BE283E49FDD}"/>
                  </a:ext>
                </a:extLst>
              </p:cNvPr>
              <p:cNvSpPr>
                <a:spLocks noChangeArrowheads="1"/>
              </p:cNvSpPr>
              <p:nvPr/>
            </p:nvSpPr>
            <p:spPr bwMode="auto">
              <a:xfrm>
                <a:off x="3575" y="286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51" name="Rectangle 106">
                <a:extLst>
                  <a:ext uri="{FF2B5EF4-FFF2-40B4-BE49-F238E27FC236}">
                    <a16:creationId xmlns:a16="http://schemas.microsoft.com/office/drawing/2014/main" id="{3864466B-7E34-499F-A948-819A72A63695}"/>
                  </a:ext>
                </a:extLst>
              </p:cNvPr>
              <p:cNvSpPr>
                <a:spLocks noChangeArrowheads="1"/>
              </p:cNvSpPr>
              <p:nvPr/>
            </p:nvSpPr>
            <p:spPr bwMode="auto">
              <a:xfrm>
                <a:off x="3641" y="286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52" name="Rectangle 107">
                <a:extLst>
                  <a:ext uri="{FF2B5EF4-FFF2-40B4-BE49-F238E27FC236}">
                    <a16:creationId xmlns:a16="http://schemas.microsoft.com/office/drawing/2014/main" id="{B2C5F89C-E418-43E7-8651-1C03D378A699}"/>
                  </a:ext>
                </a:extLst>
              </p:cNvPr>
              <p:cNvSpPr>
                <a:spLocks noChangeArrowheads="1"/>
              </p:cNvSpPr>
              <p:nvPr/>
            </p:nvSpPr>
            <p:spPr bwMode="auto">
              <a:xfrm>
                <a:off x="3644" y="286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1153" name="Rectangle 108">
                <a:extLst>
                  <a:ext uri="{FF2B5EF4-FFF2-40B4-BE49-F238E27FC236}">
                    <a16:creationId xmlns:a16="http://schemas.microsoft.com/office/drawing/2014/main" id="{B6B09975-0726-4357-BF4D-72EA1D01D3B9}"/>
                  </a:ext>
                </a:extLst>
              </p:cNvPr>
              <p:cNvSpPr>
                <a:spLocks noChangeArrowheads="1"/>
              </p:cNvSpPr>
              <p:nvPr/>
            </p:nvSpPr>
            <p:spPr bwMode="auto">
              <a:xfrm>
                <a:off x="278" y="3761"/>
                <a:ext cx="21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i="1">
                    <a:solidFill>
                      <a:srgbClr val="000000"/>
                    </a:solidFill>
                  </a:rPr>
                  <a:t>TP53</a:t>
                </a:r>
                <a:endParaRPr lang="nl-NL" altLang="nl-NL" sz="1350"/>
              </a:p>
            </p:txBody>
          </p:sp>
          <p:sp>
            <p:nvSpPr>
              <p:cNvPr id="1154" name="Rectangle 109">
                <a:extLst>
                  <a:ext uri="{FF2B5EF4-FFF2-40B4-BE49-F238E27FC236}">
                    <a16:creationId xmlns:a16="http://schemas.microsoft.com/office/drawing/2014/main" id="{51F43884-341A-4402-9286-E907097AEB2C}"/>
                  </a:ext>
                </a:extLst>
              </p:cNvPr>
              <p:cNvSpPr>
                <a:spLocks noChangeArrowheads="1"/>
              </p:cNvSpPr>
              <p:nvPr/>
            </p:nvSpPr>
            <p:spPr bwMode="auto">
              <a:xfrm>
                <a:off x="509" y="3761"/>
                <a:ext cx="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wt</a:t>
                </a:r>
                <a:endParaRPr lang="nl-NL" altLang="nl-NL" sz="1350"/>
              </a:p>
            </p:txBody>
          </p:sp>
          <p:sp>
            <p:nvSpPr>
              <p:cNvPr id="1155" name="Rectangle 110">
                <a:extLst>
                  <a:ext uri="{FF2B5EF4-FFF2-40B4-BE49-F238E27FC236}">
                    <a16:creationId xmlns:a16="http://schemas.microsoft.com/office/drawing/2014/main" id="{7B4FF230-C166-464B-B1CB-86B02AC42C50}"/>
                  </a:ext>
                </a:extLst>
              </p:cNvPr>
              <p:cNvSpPr>
                <a:spLocks noChangeArrowheads="1"/>
              </p:cNvSpPr>
              <p:nvPr/>
            </p:nvSpPr>
            <p:spPr bwMode="auto">
              <a:xfrm>
                <a:off x="149" y="3894"/>
                <a:ext cx="21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i="1">
                    <a:solidFill>
                      <a:srgbClr val="000000"/>
                    </a:solidFill>
                  </a:rPr>
                  <a:t>TP53</a:t>
                </a:r>
                <a:endParaRPr lang="nl-NL" altLang="nl-NL" sz="1350"/>
              </a:p>
            </p:txBody>
          </p:sp>
          <p:sp>
            <p:nvSpPr>
              <p:cNvPr id="1156" name="Rectangle 111">
                <a:extLst>
                  <a:ext uri="{FF2B5EF4-FFF2-40B4-BE49-F238E27FC236}">
                    <a16:creationId xmlns:a16="http://schemas.microsoft.com/office/drawing/2014/main" id="{417A2DEC-217C-4E1C-81C3-DE7D28CBBADF}"/>
                  </a:ext>
                </a:extLst>
              </p:cNvPr>
              <p:cNvSpPr>
                <a:spLocks noChangeArrowheads="1"/>
              </p:cNvSpPr>
              <p:nvPr/>
            </p:nvSpPr>
            <p:spPr bwMode="auto">
              <a:xfrm>
                <a:off x="380" y="3894"/>
                <a:ext cx="23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single</a:t>
                </a:r>
                <a:endParaRPr lang="nl-NL" altLang="nl-NL" sz="1350"/>
              </a:p>
            </p:txBody>
          </p:sp>
          <p:sp>
            <p:nvSpPr>
              <p:cNvPr id="1157" name="Rectangle 112">
                <a:extLst>
                  <a:ext uri="{FF2B5EF4-FFF2-40B4-BE49-F238E27FC236}">
                    <a16:creationId xmlns:a16="http://schemas.microsoft.com/office/drawing/2014/main" id="{4BD408DD-E0A3-404E-A575-22001E46D82E}"/>
                  </a:ext>
                </a:extLst>
              </p:cNvPr>
              <p:cNvSpPr>
                <a:spLocks noChangeArrowheads="1"/>
              </p:cNvSpPr>
              <p:nvPr/>
            </p:nvSpPr>
            <p:spPr bwMode="auto">
              <a:xfrm>
                <a:off x="188" y="4028"/>
                <a:ext cx="21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i="1">
                    <a:solidFill>
                      <a:srgbClr val="000000"/>
                    </a:solidFill>
                  </a:rPr>
                  <a:t>TP53</a:t>
                </a:r>
                <a:endParaRPr lang="nl-NL" altLang="nl-NL" sz="1350"/>
              </a:p>
            </p:txBody>
          </p:sp>
          <p:sp>
            <p:nvSpPr>
              <p:cNvPr id="1158" name="Rectangle 113">
                <a:extLst>
                  <a:ext uri="{FF2B5EF4-FFF2-40B4-BE49-F238E27FC236}">
                    <a16:creationId xmlns:a16="http://schemas.microsoft.com/office/drawing/2014/main" id="{B0C4B89E-BE00-421F-A45D-E09102F39DA0}"/>
                  </a:ext>
                </a:extLst>
              </p:cNvPr>
              <p:cNvSpPr>
                <a:spLocks noChangeArrowheads="1"/>
              </p:cNvSpPr>
              <p:nvPr/>
            </p:nvSpPr>
            <p:spPr bwMode="auto">
              <a:xfrm>
                <a:off x="419" y="4028"/>
                <a:ext cx="18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multi</a:t>
                </a:r>
                <a:endParaRPr lang="nl-NL" altLang="nl-NL" sz="1350"/>
              </a:p>
            </p:txBody>
          </p:sp>
          <p:sp>
            <p:nvSpPr>
              <p:cNvPr id="1159" name="Rectangle 114">
                <a:extLst>
                  <a:ext uri="{FF2B5EF4-FFF2-40B4-BE49-F238E27FC236}">
                    <a16:creationId xmlns:a16="http://schemas.microsoft.com/office/drawing/2014/main" id="{59D623E3-DA4D-47F8-B894-242B66B37BE6}"/>
                  </a:ext>
                </a:extLst>
              </p:cNvPr>
              <p:cNvSpPr>
                <a:spLocks noChangeArrowheads="1"/>
              </p:cNvSpPr>
              <p:nvPr/>
            </p:nvSpPr>
            <p:spPr bwMode="auto">
              <a:xfrm>
                <a:off x="651" y="3628"/>
                <a:ext cx="2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dirty="0">
                    <a:solidFill>
                      <a:srgbClr val="000000"/>
                    </a:solidFill>
                  </a:rPr>
                  <a:t>At risk:</a:t>
                </a:r>
                <a:endParaRPr lang="nl-NL" altLang="nl-NL" sz="1350" dirty="0"/>
              </a:p>
            </p:txBody>
          </p:sp>
          <p:sp>
            <p:nvSpPr>
              <p:cNvPr id="1160" name="Freeform 115">
                <a:extLst>
                  <a:ext uri="{FF2B5EF4-FFF2-40B4-BE49-F238E27FC236}">
                    <a16:creationId xmlns:a16="http://schemas.microsoft.com/office/drawing/2014/main" id="{5A799887-EF4C-4A93-988F-0B1661EF9643}"/>
                  </a:ext>
                </a:extLst>
              </p:cNvPr>
              <p:cNvSpPr>
                <a:spLocks/>
              </p:cNvSpPr>
              <p:nvPr/>
            </p:nvSpPr>
            <p:spPr bwMode="auto">
              <a:xfrm>
                <a:off x="650" y="3712"/>
                <a:ext cx="264" cy="7"/>
              </a:xfrm>
              <a:custGeom>
                <a:avLst/>
                <a:gdLst>
                  <a:gd name="T0" fmla="*/ 0 w 264"/>
                  <a:gd name="T1" fmla="*/ 0 h 7"/>
                  <a:gd name="T2" fmla="*/ 66 w 264"/>
                  <a:gd name="T3" fmla="*/ 0 h 7"/>
                  <a:gd name="T4" fmla="*/ 132 w 264"/>
                  <a:gd name="T5" fmla="*/ 0 h 7"/>
                  <a:gd name="T6" fmla="*/ 198 w 264"/>
                  <a:gd name="T7" fmla="*/ 0 h 7"/>
                  <a:gd name="T8" fmla="*/ 264 w 264"/>
                  <a:gd name="T9" fmla="*/ 0 h 7"/>
                  <a:gd name="T10" fmla="*/ 264 w 264"/>
                  <a:gd name="T11" fmla="*/ 7 h 7"/>
                  <a:gd name="T12" fmla="*/ 198 w 264"/>
                  <a:gd name="T13" fmla="*/ 7 h 7"/>
                  <a:gd name="T14" fmla="*/ 132 w 264"/>
                  <a:gd name="T15" fmla="*/ 7 h 7"/>
                  <a:gd name="T16" fmla="*/ 66 w 264"/>
                  <a:gd name="T17" fmla="*/ 7 h 7"/>
                  <a:gd name="T18" fmla="*/ 0 w 264"/>
                  <a:gd name="T19" fmla="*/ 7 h 7"/>
                  <a:gd name="T20" fmla="*/ 0 w 264"/>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7">
                    <a:moveTo>
                      <a:pt x="0" y="0"/>
                    </a:moveTo>
                    <a:lnTo>
                      <a:pt x="66" y="0"/>
                    </a:lnTo>
                    <a:lnTo>
                      <a:pt x="132" y="0"/>
                    </a:lnTo>
                    <a:lnTo>
                      <a:pt x="198" y="0"/>
                    </a:lnTo>
                    <a:lnTo>
                      <a:pt x="264" y="0"/>
                    </a:lnTo>
                    <a:lnTo>
                      <a:pt x="264" y="7"/>
                    </a:lnTo>
                    <a:lnTo>
                      <a:pt x="198" y="7"/>
                    </a:lnTo>
                    <a:lnTo>
                      <a:pt x="132" y="7"/>
                    </a:lnTo>
                    <a:lnTo>
                      <a:pt x="66" y="7"/>
                    </a:lnTo>
                    <a:lnTo>
                      <a:pt x="0"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nl-NL" sz="1350"/>
              </a:p>
            </p:txBody>
          </p:sp>
          <p:sp>
            <p:nvSpPr>
              <p:cNvPr id="1161" name="Rectangle 116">
                <a:extLst>
                  <a:ext uri="{FF2B5EF4-FFF2-40B4-BE49-F238E27FC236}">
                    <a16:creationId xmlns:a16="http://schemas.microsoft.com/office/drawing/2014/main" id="{13F37ACA-DBA4-4DDC-8E08-8CB3D4EC23CF}"/>
                  </a:ext>
                </a:extLst>
              </p:cNvPr>
              <p:cNvSpPr>
                <a:spLocks noChangeArrowheads="1"/>
              </p:cNvSpPr>
              <p:nvPr/>
            </p:nvSpPr>
            <p:spPr bwMode="auto">
              <a:xfrm>
                <a:off x="651"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222</a:t>
                </a:r>
                <a:endParaRPr lang="nl-NL" altLang="nl-NL" sz="1350"/>
              </a:p>
            </p:txBody>
          </p:sp>
          <p:sp>
            <p:nvSpPr>
              <p:cNvPr id="1162" name="Rectangle 117">
                <a:extLst>
                  <a:ext uri="{FF2B5EF4-FFF2-40B4-BE49-F238E27FC236}">
                    <a16:creationId xmlns:a16="http://schemas.microsoft.com/office/drawing/2014/main" id="{B52E0F3F-A3C7-4D8A-90C2-4BEE4822256C}"/>
                  </a:ext>
                </a:extLst>
              </p:cNvPr>
              <p:cNvSpPr>
                <a:spLocks noChangeArrowheads="1"/>
              </p:cNvSpPr>
              <p:nvPr/>
            </p:nvSpPr>
            <p:spPr bwMode="auto">
              <a:xfrm>
                <a:off x="651"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39</a:t>
                </a:r>
                <a:endParaRPr lang="nl-NL" altLang="nl-NL" sz="1350"/>
              </a:p>
            </p:txBody>
          </p:sp>
          <p:sp>
            <p:nvSpPr>
              <p:cNvPr id="1163" name="Rectangle 118">
                <a:extLst>
                  <a:ext uri="{FF2B5EF4-FFF2-40B4-BE49-F238E27FC236}">
                    <a16:creationId xmlns:a16="http://schemas.microsoft.com/office/drawing/2014/main" id="{838DA24F-767A-49DE-B078-AC6A0426F428}"/>
                  </a:ext>
                </a:extLst>
              </p:cNvPr>
              <p:cNvSpPr>
                <a:spLocks noChangeArrowheads="1"/>
              </p:cNvSpPr>
              <p:nvPr/>
            </p:nvSpPr>
            <p:spPr bwMode="auto">
              <a:xfrm>
                <a:off x="651"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48</a:t>
                </a:r>
                <a:endParaRPr lang="nl-NL" altLang="nl-NL" sz="1350"/>
              </a:p>
            </p:txBody>
          </p:sp>
          <p:sp>
            <p:nvSpPr>
              <p:cNvPr id="1164" name="Rectangle 119">
                <a:extLst>
                  <a:ext uri="{FF2B5EF4-FFF2-40B4-BE49-F238E27FC236}">
                    <a16:creationId xmlns:a16="http://schemas.microsoft.com/office/drawing/2014/main" id="{C5EBAC8A-0A84-4F86-AB67-522B5AF690E7}"/>
                  </a:ext>
                </a:extLst>
              </p:cNvPr>
              <p:cNvSpPr>
                <a:spLocks noChangeArrowheads="1"/>
              </p:cNvSpPr>
              <p:nvPr/>
            </p:nvSpPr>
            <p:spPr bwMode="auto">
              <a:xfrm>
                <a:off x="1096"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210</a:t>
                </a:r>
                <a:endParaRPr lang="nl-NL" altLang="nl-NL" sz="1350"/>
              </a:p>
            </p:txBody>
          </p:sp>
          <p:sp>
            <p:nvSpPr>
              <p:cNvPr id="1165" name="Rectangle 120">
                <a:extLst>
                  <a:ext uri="{FF2B5EF4-FFF2-40B4-BE49-F238E27FC236}">
                    <a16:creationId xmlns:a16="http://schemas.microsoft.com/office/drawing/2014/main" id="{8BFA69CE-BBA0-4E26-AD99-297067FC18CF}"/>
                  </a:ext>
                </a:extLst>
              </p:cNvPr>
              <p:cNvSpPr>
                <a:spLocks noChangeArrowheads="1"/>
              </p:cNvSpPr>
              <p:nvPr/>
            </p:nvSpPr>
            <p:spPr bwMode="auto">
              <a:xfrm>
                <a:off x="1135"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34</a:t>
                </a:r>
                <a:endParaRPr lang="nl-NL" altLang="nl-NL" sz="1350"/>
              </a:p>
            </p:txBody>
          </p:sp>
          <p:sp>
            <p:nvSpPr>
              <p:cNvPr id="1166" name="Rectangle 121">
                <a:extLst>
                  <a:ext uri="{FF2B5EF4-FFF2-40B4-BE49-F238E27FC236}">
                    <a16:creationId xmlns:a16="http://schemas.microsoft.com/office/drawing/2014/main" id="{D8A7A256-A685-4FA5-B10D-A7266E0B342B}"/>
                  </a:ext>
                </a:extLst>
              </p:cNvPr>
              <p:cNvSpPr>
                <a:spLocks noChangeArrowheads="1"/>
              </p:cNvSpPr>
              <p:nvPr/>
            </p:nvSpPr>
            <p:spPr bwMode="auto">
              <a:xfrm>
                <a:off x="1135"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36</a:t>
                </a:r>
                <a:endParaRPr lang="nl-NL" altLang="nl-NL" sz="1350"/>
              </a:p>
            </p:txBody>
          </p:sp>
          <p:sp>
            <p:nvSpPr>
              <p:cNvPr id="1167" name="Rectangle 122">
                <a:extLst>
                  <a:ext uri="{FF2B5EF4-FFF2-40B4-BE49-F238E27FC236}">
                    <a16:creationId xmlns:a16="http://schemas.microsoft.com/office/drawing/2014/main" id="{AC5027BC-7D98-455E-8E15-B9AF8019474D}"/>
                  </a:ext>
                </a:extLst>
              </p:cNvPr>
              <p:cNvSpPr>
                <a:spLocks noChangeArrowheads="1"/>
              </p:cNvSpPr>
              <p:nvPr/>
            </p:nvSpPr>
            <p:spPr bwMode="auto">
              <a:xfrm>
                <a:off x="1595"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164</a:t>
                </a:r>
                <a:endParaRPr lang="nl-NL" altLang="nl-NL" sz="1350"/>
              </a:p>
            </p:txBody>
          </p:sp>
          <p:sp>
            <p:nvSpPr>
              <p:cNvPr id="1168" name="Rectangle 123">
                <a:extLst>
                  <a:ext uri="{FF2B5EF4-FFF2-40B4-BE49-F238E27FC236}">
                    <a16:creationId xmlns:a16="http://schemas.microsoft.com/office/drawing/2014/main" id="{1D463160-8CF4-456F-830B-957A1D440890}"/>
                  </a:ext>
                </a:extLst>
              </p:cNvPr>
              <p:cNvSpPr>
                <a:spLocks noChangeArrowheads="1"/>
              </p:cNvSpPr>
              <p:nvPr/>
            </p:nvSpPr>
            <p:spPr bwMode="auto">
              <a:xfrm>
                <a:off x="1634"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22</a:t>
                </a:r>
                <a:endParaRPr lang="nl-NL" altLang="nl-NL" sz="1350"/>
              </a:p>
            </p:txBody>
          </p:sp>
          <p:sp>
            <p:nvSpPr>
              <p:cNvPr id="1169" name="Rectangle 124">
                <a:extLst>
                  <a:ext uri="{FF2B5EF4-FFF2-40B4-BE49-F238E27FC236}">
                    <a16:creationId xmlns:a16="http://schemas.microsoft.com/office/drawing/2014/main" id="{E19000C0-A3C2-429D-983F-E9C783432DDA}"/>
                  </a:ext>
                </a:extLst>
              </p:cNvPr>
              <p:cNvSpPr>
                <a:spLocks noChangeArrowheads="1"/>
              </p:cNvSpPr>
              <p:nvPr/>
            </p:nvSpPr>
            <p:spPr bwMode="auto">
              <a:xfrm>
                <a:off x="1634"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21</a:t>
                </a:r>
                <a:endParaRPr lang="nl-NL" altLang="nl-NL" sz="1350"/>
              </a:p>
            </p:txBody>
          </p:sp>
          <p:sp>
            <p:nvSpPr>
              <p:cNvPr id="1170" name="Rectangle 125">
                <a:extLst>
                  <a:ext uri="{FF2B5EF4-FFF2-40B4-BE49-F238E27FC236}">
                    <a16:creationId xmlns:a16="http://schemas.microsoft.com/office/drawing/2014/main" id="{825F0746-8569-41A4-8594-AB06C9D99314}"/>
                  </a:ext>
                </a:extLst>
              </p:cNvPr>
              <p:cNvSpPr>
                <a:spLocks noChangeArrowheads="1"/>
              </p:cNvSpPr>
              <p:nvPr/>
            </p:nvSpPr>
            <p:spPr bwMode="auto">
              <a:xfrm>
                <a:off x="2093"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124</a:t>
                </a:r>
                <a:endParaRPr lang="nl-NL" altLang="nl-NL" sz="1350"/>
              </a:p>
            </p:txBody>
          </p:sp>
          <p:sp>
            <p:nvSpPr>
              <p:cNvPr id="1171" name="Rectangle 126">
                <a:extLst>
                  <a:ext uri="{FF2B5EF4-FFF2-40B4-BE49-F238E27FC236}">
                    <a16:creationId xmlns:a16="http://schemas.microsoft.com/office/drawing/2014/main" id="{1F10999B-E63B-4471-B2C4-460276392B32}"/>
                  </a:ext>
                </a:extLst>
              </p:cNvPr>
              <p:cNvSpPr>
                <a:spLocks noChangeArrowheads="1"/>
              </p:cNvSpPr>
              <p:nvPr/>
            </p:nvSpPr>
            <p:spPr bwMode="auto">
              <a:xfrm>
                <a:off x="2133"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12</a:t>
                </a:r>
                <a:endParaRPr lang="nl-NL" altLang="nl-NL" sz="1350"/>
              </a:p>
            </p:txBody>
          </p:sp>
          <p:sp>
            <p:nvSpPr>
              <p:cNvPr id="1172" name="Rectangle 127">
                <a:extLst>
                  <a:ext uri="{FF2B5EF4-FFF2-40B4-BE49-F238E27FC236}">
                    <a16:creationId xmlns:a16="http://schemas.microsoft.com/office/drawing/2014/main" id="{DF6C665A-8BA2-48B3-87EA-A7BD334C5B42}"/>
                  </a:ext>
                </a:extLst>
              </p:cNvPr>
              <p:cNvSpPr>
                <a:spLocks noChangeArrowheads="1"/>
              </p:cNvSpPr>
              <p:nvPr/>
            </p:nvSpPr>
            <p:spPr bwMode="auto">
              <a:xfrm>
                <a:off x="2133"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12</a:t>
                </a:r>
                <a:endParaRPr lang="nl-NL" altLang="nl-NL" sz="1350"/>
              </a:p>
            </p:txBody>
          </p:sp>
          <p:sp>
            <p:nvSpPr>
              <p:cNvPr id="1173" name="Rectangle 128">
                <a:extLst>
                  <a:ext uri="{FF2B5EF4-FFF2-40B4-BE49-F238E27FC236}">
                    <a16:creationId xmlns:a16="http://schemas.microsoft.com/office/drawing/2014/main" id="{05FD319A-38D9-4103-9109-EBB7E2FD2A02}"/>
                  </a:ext>
                </a:extLst>
              </p:cNvPr>
              <p:cNvSpPr>
                <a:spLocks noChangeArrowheads="1"/>
              </p:cNvSpPr>
              <p:nvPr/>
            </p:nvSpPr>
            <p:spPr bwMode="auto">
              <a:xfrm>
                <a:off x="2612"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97</a:t>
                </a:r>
                <a:endParaRPr lang="nl-NL" altLang="nl-NL" sz="1350"/>
              </a:p>
            </p:txBody>
          </p:sp>
          <p:sp>
            <p:nvSpPr>
              <p:cNvPr id="1174" name="Rectangle 129">
                <a:extLst>
                  <a:ext uri="{FF2B5EF4-FFF2-40B4-BE49-F238E27FC236}">
                    <a16:creationId xmlns:a16="http://schemas.microsoft.com/office/drawing/2014/main" id="{66B36465-503B-4F81-AEC8-C9D7D9C3D892}"/>
                  </a:ext>
                </a:extLst>
              </p:cNvPr>
              <p:cNvSpPr>
                <a:spLocks noChangeArrowheads="1"/>
              </p:cNvSpPr>
              <p:nvPr/>
            </p:nvSpPr>
            <p:spPr bwMode="auto">
              <a:xfrm>
                <a:off x="2651"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5</a:t>
                </a:r>
                <a:endParaRPr lang="nl-NL" altLang="nl-NL" sz="1350"/>
              </a:p>
            </p:txBody>
          </p:sp>
          <p:sp>
            <p:nvSpPr>
              <p:cNvPr id="1175" name="Rectangle 130">
                <a:extLst>
                  <a:ext uri="{FF2B5EF4-FFF2-40B4-BE49-F238E27FC236}">
                    <a16:creationId xmlns:a16="http://schemas.microsoft.com/office/drawing/2014/main" id="{A4A93F17-91A3-41F2-9E06-4668B44B9EF1}"/>
                  </a:ext>
                </a:extLst>
              </p:cNvPr>
              <p:cNvSpPr>
                <a:spLocks noChangeArrowheads="1"/>
              </p:cNvSpPr>
              <p:nvPr/>
            </p:nvSpPr>
            <p:spPr bwMode="auto">
              <a:xfrm>
                <a:off x="2651"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9</a:t>
                </a:r>
                <a:endParaRPr lang="nl-NL" altLang="nl-NL" sz="1350"/>
              </a:p>
            </p:txBody>
          </p:sp>
          <p:sp>
            <p:nvSpPr>
              <p:cNvPr id="1176" name="Rectangle 131">
                <a:extLst>
                  <a:ext uri="{FF2B5EF4-FFF2-40B4-BE49-F238E27FC236}">
                    <a16:creationId xmlns:a16="http://schemas.microsoft.com/office/drawing/2014/main" id="{57B9CA4D-2C7F-4FE2-866E-8968BC48794A}"/>
                  </a:ext>
                </a:extLst>
              </p:cNvPr>
              <p:cNvSpPr>
                <a:spLocks noChangeArrowheads="1"/>
              </p:cNvSpPr>
              <p:nvPr/>
            </p:nvSpPr>
            <p:spPr bwMode="auto">
              <a:xfrm>
                <a:off x="3113"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68</a:t>
                </a:r>
                <a:endParaRPr lang="nl-NL" altLang="nl-NL" sz="1350"/>
              </a:p>
            </p:txBody>
          </p:sp>
          <p:sp>
            <p:nvSpPr>
              <p:cNvPr id="1177" name="Rectangle 132">
                <a:extLst>
                  <a:ext uri="{FF2B5EF4-FFF2-40B4-BE49-F238E27FC236}">
                    <a16:creationId xmlns:a16="http://schemas.microsoft.com/office/drawing/2014/main" id="{907BA4C4-7B54-4D54-8959-EA6619D88B09}"/>
                  </a:ext>
                </a:extLst>
              </p:cNvPr>
              <p:cNvSpPr>
                <a:spLocks noChangeArrowheads="1"/>
              </p:cNvSpPr>
              <p:nvPr/>
            </p:nvSpPr>
            <p:spPr bwMode="auto">
              <a:xfrm>
                <a:off x="3152"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a:t>
                </a:r>
                <a:endParaRPr lang="nl-NL" altLang="nl-NL" sz="1350"/>
              </a:p>
            </p:txBody>
          </p:sp>
          <p:sp>
            <p:nvSpPr>
              <p:cNvPr id="1178" name="Rectangle 133">
                <a:extLst>
                  <a:ext uri="{FF2B5EF4-FFF2-40B4-BE49-F238E27FC236}">
                    <a16:creationId xmlns:a16="http://schemas.microsoft.com/office/drawing/2014/main" id="{9CD9A062-9A89-4E3D-9A18-DE1633323456}"/>
                  </a:ext>
                </a:extLst>
              </p:cNvPr>
              <p:cNvSpPr>
                <a:spLocks noChangeArrowheads="1"/>
              </p:cNvSpPr>
              <p:nvPr/>
            </p:nvSpPr>
            <p:spPr bwMode="auto">
              <a:xfrm>
                <a:off x="3152"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7</a:t>
                </a:r>
                <a:endParaRPr lang="nl-NL" altLang="nl-NL" sz="1350"/>
              </a:p>
            </p:txBody>
          </p:sp>
          <p:sp>
            <p:nvSpPr>
              <p:cNvPr id="1179" name="Rectangle 134">
                <a:extLst>
                  <a:ext uri="{FF2B5EF4-FFF2-40B4-BE49-F238E27FC236}">
                    <a16:creationId xmlns:a16="http://schemas.microsoft.com/office/drawing/2014/main" id="{165AD9A4-4CBD-4794-9A95-90254D22814E}"/>
                  </a:ext>
                </a:extLst>
              </p:cNvPr>
              <p:cNvSpPr>
                <a:spLocks noChangeArrowheads="1"/>
              </p:cNvSpPr>
              <p:nvPr/>
            </p:nvSpPr>
            <p:spPr bwMode="auto">
              <a:xfrm>
                <a:off x="3611"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25</a:t>
                </a:r>
                <a:endParaRPr lang="nl-NL" altLang="nl-NL" sz="1350"/>
              </a:p>
            </p:txBody>
          </p:sp>
          <p:sp>
            <p:nvSpPr>
              <p:cNvPr id="1180" name="Rectangle 135">
                <a:extLst>
                  <a:ext uri="{FF2B5EF4-FFF2-40B4-BE49-F238E27FC236}">
                    <a16:creationId xmlns:a16="http://schemas.microsoft.com/office/drawing/2014/main" id="{46E6EB3D-59F0-4E49-9CC9-ED00A41DFB12}"/>
                  </a:ext>
                </a:extLst>
              </p:cNvPr>
              <p:cNvSpPr>
                <a:spLocks noChangeArrowheads="1"/>
              </p:cNvSpPr>
              <p:nvPr/>
            </p:nvSpPr>
            <p:spPr bwMode="auto">
              <a:xfrm>
                <a:off x="3651"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0</a:t>
                </a:r>
                <a:endParaRPr lang="nl-NL" altLang="nl-NL" sz="1350"/>
              </a:p>
            </p:txBody>
          </p:sp>
          <p:sp>
            <p:nvSpPr>
              <p:cNvPr id="1181" name="Rectangle 136">
                <a:extLst>
                  <a:ext uri="{FF2B5EF4-FFF2-40B4-BE49-F238E27FC236}">
                    <a16:creationId xmlns:a16="http://schemas.microsoft.com/office/drawing/2014/main" id="{7A74CE9F-23A5-4FA4-918A-3F376D36246A}"/>
                  </a:ext>
                </a:extLst>
              </p:cNvPr>
              <p:cNvSpPr>
                <a:spLocks noChangeArrowheads="1"/>
              </p:cNvSpPr>
              <p:nvPr/>
            </p:nvSpPr>
            <p:spPr bwMode="auto">
              <a:xfrm>
                <a:off x="3651"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a:t>
                </a:r>
                <a:endParaRPr lang="nl-NL" altLang="nl-NL" sz="1350"/>
              </a:p>
            </p:txBody>
          </p:sp>
          <p:sp>
            <p:nvSpPr>
              <p:cNvPr id="1182" name="Rectangle 137">
                <a:extLst>
                  <a:ext uri="{FF2B5EF4-FFF2-40B4-BE49-F238E27FC236}">
                    <a16:creationId xmlns:a16="http://schemas.microsoft.com/office/drawing/2014/main" id="{432F67ED-D346-468E-ABED-E4DCF5BF7054}"/>
                  </a:ext>
                </a:extLst>
              </p:cNvPr>
              <p:cNvSpPr>
                <a:spLocks noChangeArrowheads="1"/>
              </p:cNvSpPr>
              <p:nvPr/>
            </p:nvSpPr>
            <p:spPr bwMode="auto">
              <a:xfrm>
                <a:off x="3158" y="1958"/>
                <a:ext cx="48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000000"/>
                    </a:solidFill>
                  </a:rPr>
                  <a:t>TP53 </a:t>
                </a:r>
                <a:r>
                  <a:rPr lang="nl-NL" altLang="nl-NL" sz="1200" b="1">
                    <a:solidFill>
                      <a:srgbClr val="000000"/>
                    </a:solidFill>
                  </a:rPr>
                  <a:t>wt</a:t>
                </a:r>
                <a:endParaRPr lang="nl-NL" altLang="nl-NL" sz="1200" b="1" dirty="0"/>
              </a:p>
            </p:txBody>
          </p:sp>
          <p:sp>
            <p:nvSpPr>
              <p:cNvPr id="1183" name="Rectangle 138">
                <a:extLst>
                  <a:ext uri="{FF2B5EF4-FFF2-40B4-BE49-F238E27FC236}">
                    <a16:creationId xmlns:a16="http://schemas.microsoft.com/office/drawing/2014/main" id="{3831957F-28CF-43BC-B411-2177CF1A686F}"/>
                  </a:ext>
                </a:extLst>
              </p:cNvPr>
              <p:cNvSpPr>
                <a:spLocks noChangeArrowheads="1"/>
              </p:cNvSpPr>
              <p:nvPr/>
            </p:nvSpPr>
            <p:spPr bwMode="auto">
              <a:xfrm>
                <a:off x="3556" y="205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184" name="Rectangle 139">
                <a:extLst>
                  <a:ext uri="{FF2B5EF4-FFF2-40B4-BE49-F238E27FC236}">
                    <a16:creationId xmlns:a16="http://schemas.microsoft.com/office/drawing/2014/main" id="{B7895B62-F1CF-4450-92FC-AE74FC7F3621}"/>
                  </a:ext>
                </a:extLst>
              </p:cNvPr>
              <p:cNvSpPr>
                <a:spLocks noChangeArrowheads="1"/>
              </p:cNvSpPr>
              <p:nvPr/>
            </p:nvSpPr>
            <p:spPr bwMode="auto">
              <a:xfrm>
                <a:off x="2935" y="2615"/>
                <a:ext cx="71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0080FF"/>
                    </a:solidFill>
                  </a:rPr>
                  <a:t>TP53 </a:t>
                </a:r>
                <a:r>
                  <a:rPr lang="nl-NL" altLang="nl-NL" sz="1200" b="1" dirty="0">
                    <a:solidFill>
                      <a:srgbClr val="0080FF"/>
                    </a:solidFill>
                  </a:rPr>
                  <a:t>single</a:t>
                </a:r>
                <a:endParaRPr lang="nl-NL" altLang="nl-NL" sz="1200" b="1" dirty="0"/>
              </a:p>
            </p:txBody>
          </p:sp>
          <p:sp>
            <p:nvSpPr>
              <p:cNvPr id="1185" name="Rectangle 140">
                <a:extLst>
                  <a:ext uri="{FF2B5EF4-FFF2-40B4-BE49-F238E27FC236}">
                    <a16:creationId xmlns:a16="http://schemas.microsoft.com/office/drawing/2014/main" id="{CD716F9D-7080-4147-A85B-3C1BF535A04D}"/>
                  </a:ext>
                </a:extLst>
              </p:cNvPr>
              <p:cNvSpPr>
                <a:spLocks noChangeArrowheads="1"/>
              </p:cNvSpPr>
              <p:nvPr/>
            </p:nvSpPr>
            <p:spPr bwMode="auto">
              <a:xfrm>
                <a:off x="3327" y="270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186" name="Rectangle 141">
                <a:extLst>
                  <a:ext uri="{FF2B5EF4-FFF2-40B4-BE49-F238E27FC236}">
                    <a16:creationId xmlns:a16="http://schemas.microsoft.com/office/drawing/2014/main" id="{60FDD388-506E-4876-A1C7-F3A072C7C290}"/>
                  </a:ext>
                </a:extLst>
              </p:cNvPr>
              <p:cNvSpPr>
                <a:spLocks noChangeArrowheads="1"/>
              </p:cNvSpPr>
              <p:nvPr/>
            </p:nvSpPr>
            <p:spPr bwMode="auto">
              <a:xfrm>
                <a:off x="3004" y="2933"/>
                <a:ext cx="6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C10534"/>
                    </a:solidFill>
                  </a:rPr>
                  <a:t>TP53 </a:t>
                </a:r>
                <a:r>
                  <a:rPr lang="nl-NL" altLang="nl-NL" sz="1200" b="1" dirty="0" err="1">
                    <a:solidFill>
                      <a:srgbClr val="C10534"/>
                    </a:solidFill>
                  </a:rPr>
                  <a:t>multi</a:t>
                </a:r>
                <a:endParaRPr lang="nl-NL" altLang="nl-NL" sz="1200" b="1" dirty="0"/>
              </a:p>
            </p:txBody>
          </p:sp>
          <p:sp>
            <p:nvSpPr>
              <p:cNvPr id="1188" name="Line 143">
                <a:extLst>
                  <a:ext uri="{FF2B5EF4-FFF2-40B4-BE49-F238E27FC236}">
                    <a16:creationId xmlns:a16="http://schemas.microsoft.com/office/drawing/2014/main" id="{049C764A-B098-4A56-9D5F-391C07102F7D}"/>
                  </a:ext>
                </a:extLst>
              </p:cNvPr>
              <p:cNvSpPr>
                <a:spLocks noChangeShapeType="1"/>
              </p:cNvSpPr>
              <p:nvPr/>
            </p:nvSpPr>
            <p:spPr bwMode="auto">
              <a:xfrm flipV="1">
                <a:off x="651" y="1225"/>
                <a:ext cx="0" cy="209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89" name="Line 144">
                <a:extLst>
                  <a:ext uri="{FF2B5EF4-FFF2-40B4-BE49-F238E27FC236}">
                    <a16:creationId xmlns:a16="http://schemas.microsoft.com/office/drawing/2014/main" id="{306AD42F-4523-4AC9-B18E-3D5CCFABB483}"/>
                  </a:ext>
                </a:extLst>
              </p:cNvPr>
              <p:cNvSpPr>
                <a:spLocks noChangeShapeType="1"/>
              </p:cNvSpPr>
              <p:nvPr/>
            </p:nvSpPr>
            <p:spPr bwMode="auto">
              <a:xfrm flipH="1">
                <a:off x="610" y="3320"/>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90" name="Rectangle 145">
                <a:extLst>
                  <a:ext uri="{FF2B5EF4-FFF2-40B4-BE49-F238E27FC236}">
                    <a16:creationId xmlns:a16="http://schemas.microsoft.com/office/drawing/2014/main" id="{DE16DEA6-5E7B-446B-96F4-5E28999A1D69}"/>
                  </a:ext>
                </a:extLst>
              </p:cNvPr>
              <p:cNvSpPr>
                <a:spLocks noChangeArrowheads="1"/>
              </p:cNvSpPr>
              <p:nvPr/>
            </p:nvSpPr>
            <p:spPr bwMode="auto">
              <a:xfrm>
                <a:off x="541" y="3274"/>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0</a:t>
                </a:r>
                <a:endParaRPr lang="nl-NL" altLang="nl-NL" sz="1350"/>
              </a:p>
            </p:txBody>
          </p:sp>
          <p:sp>
            <p:nvSpPr>
              <p:cNvPr id="1191" name="Line 146">
                <a:extLst>
                  <a:ext uri="{FF2B5EF4-FFF2-40B4-BE49-F238E27FC236}">
                    <a16:creationId xmlns:a16="http://schemas.microsoft.com/office/drawing/2014/main" id="{1B3A5104-B73C-4DC6-9B93-F30F035F5ABE}"/>
                  </a:ext>
                </a:extLst>
              </p:cNvPr>
              <p:cNvSpPr>
                <a:spLocks noChangeShapeType="1"/>
              </p:cNvSpPr>
              <p:nvPr/>
            </p:nvSpPr>
            <p:spPr bwMode="auto">
              <a:xfrm flipH="1">
                <a:off x="610" y="2797"/>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92" name="Rectangle 147">
                <a:extLst>
                  <a:ext uri="{FF2B5EF4-FFF2-40B4-BE49-F238E27FC236}">
                    <a16:creationId xmlns:a16="http://schemas.microsoft.com/office/drawing/2014/main" id="{179B6106-F229-4CBD-B06A-DE0762168E37}"/>
                  </a:ext>
                </a:extLst>
              </p:cNvPr>
              <p:cNvSpPr>
                <a:spLocks noChangeArrowheads="1"/>
              </p:cNvSpPr>
              <p:nvPr/>
            </p:nvSpPr>
            <p:spPr bwMode="auto">
              <a:xfrm>
                <a:off x="485" y="2749"/>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25</a:t>
                </a:r>
                <a:endParaRPr lang="nl-NL" altLang="nl-NL" sz="1350"/>
              </a:p>
            </p:txBody>
          </p:sp>
          <p:sp>
            <p:nvSpPr>
              <p:cNvPr id="1193" name="Line 148">
                <a:extLst>
                  <a:ext uri="{FF2B5EF4-FFF2-40B4-BE49-F238E27FC236}">
                    <a16:creationId xmlns:a16="http://schemas.microsoft.com/office/drawing/2014/main" id="{91F51A1F-F14F-4A8B-8461-2FD064B27896}"/>
                  </a:ext>
                </a:extLst>
              </p:cNvPr>
              <p:cNvSpPr>
                <a:spLocks noChangeShapeType="1"/>
              </p:cNvSpPr>
              <p:nvPr/>
            </p:nvSpPr>
            <p:spPr bwMode="auto">
              <a:xfrm flipH="1">
                <a:off x="610" y="2273"/>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94" name="Rectangle 149">
                <a:extLst>
                  <a:ext uri="{FF2B5EF4-FFF2-40B4-BE49-F238E27FC236}">
                    <a16:creationId xmlns:a16="http://schemas.microsoft.com/office/drawing/2014/main" id="{78BFEF93-21DE-45B9-946D-23251D31998E}"/>
                  </a:ext>
                </a:extLst>
              </p:cNvPr>
              <p:cNvSpPr>
                <a:spLocks noChangeArrowheads="1"/>
              </p:cNvSpPr>
              <p:nvPr/>
            </p:nvSpPr>
            <p:spPr bwMode="auto">
              <a:xfrm>
                <a:off x="485" y="2227"/>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50</a:t>
                </a:r>
                <a:endParaRPr lang="nl-NL" altLang="nl-NL" sz="1350"/>
              </a:p>
            </p:txBody>
          </p:sp>
          <p:sp>
            <p:nvSpPr>
              <p:cNvPr id="1195" name="Line 150">
                <a:extLst>
                  <a:ext uri="{FF2B5EF4-FFF2-40B4-BE49-F238E27FC236}">
                    <a16:creationId xmlns:a16="http://schemas.microsoft.com/office/drawing/2014/main" id="{8BF73158-3B89-4578-8A50-E64F98E5B31E}"/>
                  </a:ext>
                </a:extLst>
              </p:cNvPr>
              <p:cNvSpPr>
                <a:spLocks noChangeShapeType="1"/>
              </p:cNvSpPr>
              <p:nvPr/>
            </p:nvSpPr>
            <p:spPr bwMode="auto">
              <a:xfrm flipH="1">
                <a:off x="610" y="1750"/>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96" name="Rectangle 151">
                <a:extLst>
                  <a:ext uri="{FF2B5EF4-FFF2-40B4-BE49-F238E27FC236}">
                    <a16:creationId xmlns:a16="http://schemas.microsoft.com/office/drawing/2014/main" id="{CDF294EA-F785-4D74-B0A8-E8C31EC96653}"/>
                  </a:ext>
                </a:extLst>
              </p:cNvPr>
              <p:cNvSpPr>
                <a:spLocks noChangeArrowheads="1"/>
              </p:cNvSpPr>
              <p:nvPr/>
            </p:nvSpPr>
            <p:spPr bwMode="auto">
              <a:xfrm>
                <a:off x="485" y="1704"/>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75</a:t>
                </a:r>
                <a:endParaRPr lang="nl-NL" altLang="nl-NL" sz="1350"/>
              </a:p>
            </p:txBody>
          </p:sp>
          <p:sp>
            <p:nvSpPr>
              <p:cNvPr id="1197" name="Line 152">
                <a:extLst>
                  <a:ext uri="{FF2B5EF4-FFF2-40B4-BE49-F238E27FC236}">
                    <a16:creationId xmlns:a16="http://schemas.microsoft.com/office/drawing/2014/main" id="{4B77BC0F-7861-492E-84CE-3A28097754D9}"/>
                  </a:ext>
                </a:extLst>
              </p:cNvPr>
              <p:cNvSpPr>
                <a:spLocks noChangeShapeType="1"/>
              </p:cNvSpPr>
              <p:nvPr/>
            </p:nvSpPr>
            <p:spPr bwMode="auto">
              <a:xfrm flipH="1">
                <a:off x="610" y="1225"/>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198" name="Rectangle 153">
                <a:extLst>
                  <a:ext uri="{FF2B5EF4-FFF2-40B4-BE49-F238E27FC236}">
                    <a16:creationId xmlns:a16="http://schemas.microsoft.com/office/drawing/2014/main" id="{E93F85EA-CB69-4507-B784-D78EE6F715BA}"/>
                  </a:ext>
                </a:extLst>
              </p:cNvPr>
              <p:cNvSpPr>
                <a:spLocks noChangeArrowheads="1"/>
              </p:cNvSpPr>
              <p:nvPr/>
            </p:nvSpPr>
            <p:spPr bwMode="auto">
              <a:xfrm>
                <a:off x="429" y="1179"/>
                <a:ext cx="17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100</a:t>
                </a:r>
                <a:endParaRPr lang="nl-NL" altLang="nl-NL" sz="1350"/>
              </a:p>
            </p:txBody>
          </p:sp>
          <p:sp>
            <p:nvSpPr>
              <p:cNvPr id="1199" name="Rectangle 154">
                <a:extLst>
                  <a:ext uri="{FF2B5EF4-FFF2-40B4-BE49-F238E27FC236}">
                    <a16:creationId xmlns:a16="http://schemas.microsoft.com/office/drawing/2014/main" id="{E58E1E73-20F0-49D7-8709-4976EE813341}"/>
                  </a:ext>
                </a:extLst>
              </p:cNvPr>
              <p:cNvSpPr>
                <a:spLocks noChangeArrowheads="1"/>
              </p:cNvSpPr>
              <p:nvPr/>
            </p:nvSpPr>
            <p:spPr bwMode="auto">
              <a:xfrm>
                <a:off x="365" y="279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200" name="Line 156">
                <a:extLst>
                  <a:ext uri="{FF2B5EF4-FFF2-40B4-BE49-F238E27FC236}">
                    <a16:creationId xmlns:a16="http://schemas.microsoft.com/office/drawing/2014/main" id="{17F3B0D7-6767-437A-804B-3B05164375FF}"/>
                  </a:ext>
                </a:extLst>
              </p:cNvPr>
              <p:cNvSpPr>
                <a:spLocks noChangeShapeType="1"/>
              </p:cNvSpPr>
              <p:nvPr/>
            </p:nvSpPr>
            <p:spPr bwMode="auto">
              <a:xfrm>
                <a:off x="651" y="3320"/>
                <a:ext cx="2997"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01" name="Line 157">
                <a:extLst>
                  <a:ext uri="{FF2B5EF4-FFF2-40B4-BE49-F238E27FC236}">
                    <a16:creationId xmlns:a16="http://schemas.microsoft.com/office/drawing/2014/main" id="{62118145-A3B4-4B1E-A51C-5F396ACED157}"/>
                  </a:ext>
                </a:extLst>
              </p:cNvPr>
              <p:cNvSpPr>
                <a:spLocks noChangeShapeType="1"/>
              </p:cNvSpPr>
              <p:nvPr/>
            </p:nvSpPr>
            <p:spPr bwMode="auto">
              <a:xfrm>
                <a:off x="651"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02" name="Rectangle 158">
                <a:extLst>
                  <a:ext uri="{FF2B5EF4-FFF2-40B4-BE49-F238E27FC236}">
                    <a16:creationId xmlns:a16="http://schemas.microsoft.com/office/drawing/2014/main" id="{38E0203E-2A35-43A7-97DA-9EE0895F80E4}"/>
                  </a:ext>
                </a:extLst>
              </p:cNvPr>
              <p:cNvSpPr>
                <a:spLocks noChangeArrowheads="1"/>
              </p:cNvSpPr>
              <p:nvPr/>
            </p:nvSpPr>
            <p:spPr bwMode="auto">
              <a:xfrm>
                <a:off x="625" y="3403"/>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0</a:t>
                </a:r>
                <a:endParaRPr lang="nl-NL" altLang="nl-NL" sz="1350"/>
              </a:p>
            </p:txBody>
          </p:sp>
          <p:sp>
            <p:nvSpPr>
              <p:cNvPr id="1203" name="Line 159">
                <a:extLst>
                  <a:ext uri="{FF2B5EF4-FFF2-40B4-BE49-F238E27FC236}">
                    <a16:creationId xmlns:a16="http://schemas.microsoft.com/office/drawing/2014/main" id="{A0C81F3F-5001-44A3-BE4A-44BF4F6F055A}"/>
                  </a:ext>
                </a:extLst>
              </p:cNvPr>
              <p:cNvSpPr>
                <a:spLocks noChangeShapeType="1"/>
              </p:cNvSpPr>
              <p:nvPr/>
            </p:nvSpPr>
            <p:spPr bwMode="auto">
              <a:xfrm>
                <a:off x="1149"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04" name="Rectangle 160">
                <a:extLst>
                  <a:ext uri="{FF2B5EF4-FFF2-40B4-BE49-F238E27FC236}">
                    <a16:creationId xmlns:a16="http://schemas.microsoft.com/office/drawing/2014/main" id="{1A6D8516-4DE1-4E12-9E57-68FDF176DBDF}"/>
                  </a:ext>
                </a:extLst>
              </p:cNvPr>
              <p:cNvSpPr>
                <a:spLocks noChangeArrowheads="1"/>
              </p:cNvSpPr>
              <p:nvPr/>
            </p:nvSpPr>
            <p:spPr bwMode="auto">
              <a:xfrm>
                <a:off x="1123" y="3403"/>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6</a:t>
                </a:r>
                <a:endParaRPr lang="nl-NL" altLang="nl-NL" sz="1350"/>
              </a:p>
            </p:txBody>
          </p:sp>
          <p:sp>
            <p:nvSpPr>
              <p:cNvPr id="1205" name="Line 161">
                <a:extLst>
                  <a:ext uri="{FF2B5EF4-FFF2-40B4-BE49-F238E27FC236}">
                    <a16:creationId xmlns:a16="http://schemas.microsoft.com/office/drawing/2014/main" id="{CFC79050-53EC-4640-AC2E-232B3E2C7C40}"/>
                  </a:ext>
                </a:extLst>
              </p:cNvPr>
              <p:cNvSpPr>
                <a:spLocks noChangeShapeType="1"/>
              </p:cNvSpPr>
              <p:nvPr/>
            </p:nvSpPr>
            <p:spPr bwMode="auto">
              <a:xfrm>
                <a:off x="1652"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06" name="Rectangle 162">
                <a:extLst>
                  <a:ext uri="{FF2B5EF4-FFF2-40B4-BE49-F238E27FC236}">
                    <a16:creationId xmlns:a16="http://schemas.microsoft.com/office/drawing/2014/main" id="{3C3AC158-4501-4C73-8AF0-8068F2D0E4FD}"/>
                  </a:ext>
                </a:extLst>
              </p:cNvPr>
              <p:cNvSpPr>
                <a:spLocks noChangeArrowheads="1"/>
              </p:cNvSpPr>
              <p:nvPr/>
            </p:nvSpPr>
            <p:spPr bwMode="auto">
              <a:xfrm>
                <a:off x="1595"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12</a:t>
                </a:r>
                <a:endParaRPr lang="nl-NL" altLang="nl-NL" sz="1350"/>
              </a:p>
            </p:txBody>
          </p:sp>
          <p:sp>
            <p:nvSpPr>
              <p:cNvPr id="1207" name="Line 163">
                <a:extLst>
                  <a:ext uri="{FF2B5EF4-FFF2-40B4-BE49-F238E27FC236}">
                    <a16:creationId xmlns:a16="http://schemas.microsoft.com/office/drawing/2014/main" id="{B419BAB6-ABAD-4953-A29D-7442FD8C21F7}"/>
                  </a:ext>
                </a:extLst>
              </p:cNvPr>
              <p:cNvSpPr>
                <a:spLocks noChangeShapeType="1"/>
              </p:cNvSpPr>
              <p:nvPr/>
            </p:nvSpPr>
            <p:spPr bwMode="auto">
              <a:xfrm>
                <a:off x="2150"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08" name="Rectangle 164">
                <a:extLst>
                  <a:ext uri="{FF2B5EF4-FFF2-40B4-BE49-F238E27FC236}">
                    <a16:creationId xmlns:a16="http://schemas.microsoft.com/office/drawing/2014/main" id="{E7F9B014-35E2-4025-8990-E3994AB958BA}"/>
                  </a:ext>
                </a:extLst>
              </p:cNvPr>
              <p:cNvSpPr>
                <a:spLocks noChangeArrowheads="1"/>
              </p:cNvSpPr>
              <p:nvPr/>
            </p:nvSpPr>
            <p:spPr bwMode="auto">
              <a:xfrm>
                <a:off x="2093"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18</a:t>
                </a:r>
                <a:endParaRPr lang="nl-NL" altLang="nl-NL" sz="1350"/>
              </a:p>
            </p:txBody>
          </p:sp>
          <p:sp>
            <p:nvSpPr>
              <p:cNvPr id="1209" name="Line 165">
                <a:extLst>
                  <a:ext uri="{FF2B5EF4-FFF2-40B4-BE49-F238E27FC236}">
                    <a16:creationId xmlns:a16="http://schemas.microsoft.com/office/drawing/2014/main" id="{F79E0B6D-0DCF-48E6-8C29-B139FE6C2783}"/>
                  </a:ext>
                </a:extLst>
              </p:cNvPr>
              <p:cNvSpPr>
                <a:spLocks noChangeShapeType="1"/>
              </p:cNvSpPr>
              <p:nvPr/>
            </p:nvSpPr>
            <p:spPr bwMode="auto">
              <a:xfrm>
                <a:off x="2647"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10" name="Rectangle 166">
                <a:extLst>
                  <a:ext uri="{FF2B5EF4-FFF2-40B4-BE49-F238E27FC236}">
                    <a16:creationId xmlns:a16="http://schemas.microsoft.com/office/drawing/2014/main" id="{971F5093-12E5-4B51-A785-4389D860419A}"/>
                  </a:ext>
                </a:extLst>
              </p:cNvPr>
              <p:cNvSpPr>
                <a:spLocks noChangeArrowheads="1"/>
              </p:cNvSpPr>
              <p:nvPr/>
            </p:nvSpPr>
            <p:spPr bwMode="auto">
              <a:xfrm>
                <a:off x="2592"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24</a:t>
                </a:r>
                <a:endParaRPr lang="nl-NL" altLang="nl-NL" sz="1350"/>
              </a:p>
            </p:txBody>
          </p:sp>
          <p:sp>
            <p:nvSpPr>
              <p:cNvPr id="1211" name="Line 167">
                <a:extLst>
                  <a:ext uri="{FF2B5EF4-FFF2-40B4-BE49-F238E27FC236}">
                    <a16:creationId xmlns:a16="http://schemas.microsoft.com/office/drawing/2014/main" id="{30E474FA-7ACA-4580-A671-BAC556249D35}"/>
                  </a:ext>
                </a:extLst>
              </p:cNvPr>
              <p:cNvSpPr>
                <a:spLocks noChangeShapeType="1"/>
              </p:cNvSpPr>
              <p:nvPr/>
            </p:nvSpPr>
            <p:spPr bwMode="auto">
              <a:xfrm>
                <a:off x="3150"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12" name="Rectangle 168">
                <a:extLst>
                  <a:ext uri="{FF2B5EF4-FFF2-40B4-BE49-F238E27FC236}">
                    <a16:creationId xmlns:a16="http://schemas.microsoft.com/office/drawing/2014/main" id="{FCBBBFC1-CDCB-4C28-874D-87EAC33967A3}"/>
                  </a:ext>
                </a:extLst>
              </p:cNvPr>
              <p:cNvSpPr>
                <a:spLocks noChangeArrowheads="1"/>
              </p:cNvSpPr>
              <p:nvPr/>
            </p:nvSpPr>
            <p:spPr bwMode="auto">
              <a:xfrm>
                <a:off x="3093"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30</a:t>
                </a:r>
                <a:endParaRPr lang="nl-NL" altLang="nl-NL" sz="1350"/>
              </a:p>
            </p:txBody>
          </p:sp>
          <p:sp>
            <p:nvSpPr>
              <p:cNvPr id="1213" name="Line 169">
                <a:extLst>
                  <a:ext uri="{FF2B5EF4-FFF2-40B4-BE49-F238E27FC236}">
                    <a16:creationId xmlns:a16="http://schemas.microsoft.com/office/drawing/2014/main" id="{F2C02A32-8B31-4768-A92D-89F235DF4B43}"/>
                  </a:ext>
                </a:extLst>
              </p:cNvPr>
              <p:cNvSpPr>
                <a:spLocks noChangeShapeType="1"/>
              </p:cNvSpPr>
              <p:nvPr/>
            </p:nvSpPr>
            <p:spPr bwMode="auto">
              <a:xfrm>
                <a:off x="3648"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14" name="Rectangle 170">
                <a:extLst>
                  <a:ext uri="{FF2B5EF4-FFF2-40B4-BE49-F238E27FC236}">
                    <a16:creationId xmlns:a16="http://schemas.microsoft.com/office/drawing/2014/main" id="{48D4741F-455C-421C-A467-41177DD6CD74}"/>
                  </a:ext>
                </a:extLst>
              </p:cNvPr>
              <p:cNvSpPr>
                <a:spLocks noChangeArrowheads="1"/>
              </p:cNvSpPr>
              <p:nvPr/>
            </p:nvSpPr>
            <p:spPr bwMode="auto">
              <a:xfrm>
                <a:off x="3592"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36</a:t>
                </a:r>
                <a:endParaRPr lang="nl-NL" altLang="nl-NL" sz="1350"/>
              </a:p>
            </p:txBody>
          </p:sp>
          <p:sp>
            <p:nvSpPr>
              <p:cNvPr id="1215" name="Rectangle 171">
                <a:extLst>
                  <a:ext uri="{FF2B5EF4-FFF2-40B4-BE49-F238E27FC236}">
                    <a16:creationId xmlns:a16="http://schemas.microsoft.com/office/drawing/2014/main" id="{4FA976CE-DC20-46C6-9BE6-900742C56C72}"/>
                  </a:ext>
                </a:extLst>
              </p:cNvPr>
              <p:cNvSpPr>
                <a:spLocks noChangeArrowheads="1"/>
              </p:cNvSpPr>
              <p:nvPr/>
            </p:nvSpPr>
            <p:spPr bwMode="auto">
              <a:xfrm>
                <a:off x="1607" y="3514"/>
                <a:ext cx="3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dirty="0" err="1">
                    <a:solidFill>
                      <a:srgbClr val="000000"/>
                    </a:solidFill>
                  </a:rPr>
                  <a:t>Months</a:t>
                </a:r>
                <a:endParaRPr lang="nl-NL" altLang="nl-NL" sz="1350" dirty="0"/>
              </a:p>
            </p:txBody>
          </p:sp>
          <p:sp>
            <p:nvSpPr>
              <p:cNvPr id="1216" name="Rectangle 172">
                <a:extLst>
                  <a:ext uri="{FF2B5EF4-FFF2-40B4-BE49-F238E27FC236}">
                    <a16:creationId xmlns:a16="http://schemas.microsoft.com/office/drawing/2014/main" id="{232A1E92-DB19-4D8D-90E2-A94D26EA1C54}"/>
                  </a:ext>
                </a:extLst>
              </p:cNvPr>
              <p:cNvSpPr>
                <a:spLocks noChangeArrowheads="1"/>
              </p:cNvSpPr>
              <p:nvPr/>
            </p:nvSpPr>
            <p:spPr bwMode="auto">
              <a:xfrm>
                <a:off x="1968" y="3514"/>
                <a:ext cx="2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dirty="0" err="1">
                    <a:solidFill>
                      <a:srgbClr val="000000"/>
                    </a:solidFill>
                  </a:rPr>
                  <a:t>from</a:t>
                </a:r>
                <a:endParaRPr lang="nl-NL" altLang="nl-NL" sz="1350" dirty="0"/>
              </a:p>
            </p:txBody>
          </p:sp>
          <p:sp>
            <p:nvSpPr>
              <p:cNvPr id="1217" name="Rectangle 173">
                <a:extLst>
                  <a:ext uri="{FF2B5EF4-FFF2-40B4-BE49-F238E27FC236}">
                    <a16:creationId xmlns:a16="http://schemas.microsoft.com/office/drawing/2014/main" id="{A33824D9-4C7E-4895-978B-61C43F0CB12F}"/>
                  </a:ext>
                </a:extLst>
              </p:cNvPr>
              <p:cNvSpPr>
                <a:spLocks noChangeArrowheads="1"/>
              </p:cNvSpPr>
              <p:nvPr/>
            </p:nvSpPr>
            <p:spPr bwMode="auto">
              <a:xfrm>
                <a:off x="2204" y="3514"/>
                <a:ext cx="4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dirty="0" err="1">
                    <a:solidFill>
                      <a:srgbClr val="000000"/>
                    </a:solidFill>
                  </a:rPr>
                  <a:t>enrollment</a:t>
                </a:r>
                <a:endParaRPr lang="nl-NL" altLang="nl-NL" sz="1350" dirty="0"/>
              </a:p>
            </p:txBody>
          </p:sp>
          <p:sp>
            <p:nvSpPr>
              <p:cNvPr id="1218" name="Rectangle 174">
                <a:extLst>
                  <a:ext uri="{FF2B5EF4-FFF2-40B4-BE49-F238E27FC236}">
                    <a16:creationId xmlns:a16="http://schemas.microsoft.com/office/drawing/2014/main" id="{FC76888D-D1BB-4583-8C1D-B4958E661BD7}"/>
                  </a:ext>
                </a:extLst>
              </p:cNvPr>
              <p:cNvSpPr>
                <a:spLocks noChangeArrowheads="1"/>
              </p:cNvSpPr>
              <p:nvPr/>
            </p:nvSpPr>
            <p:spPr bwMode="auto">
              <a:xfrm>
                <a:off x="648" y="1048"/>
                <a:ext cx="29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nl-NL" altLang="nl-NL" sz="1350" b="1" dirty="0">
                    <a:solidFill>
                      <a:srgbClr val="000000"/>
                    </a:solidFill>
                  </a:rPr>
                  <a:t>Overall survival</a:t>
                </a:r>
                <a:endParaRPr lang="nl-NL" altLang="nl-NL" sz="1350" dirty="0"/>
              </a:p>
            </p:txBody>
          </p:sp>
          <p:sp>
            <p:nvSpPr>
              <p:cNvPr id="1219" name="Freeform 175">
                <a:extLst>
                  <a:ext uri="{FF2B5EF4-FFF2-40B4-BE49-F238E27FC236}">
                    <a16:creationId xmlns:a16="http://schemas.microsoft.com/office/drawing/2014/main" id="{B9329EE6-5511-4DC5-A5C9-6B69D1A250A0}"/>
                  </a:ext>
                </a:extLst>
              </p:cNvPr>
              <p:cNvSpPr>
                <a:spLocks/>
              </p:cNvSpPr>
              <p:nvPr/>
            </p:nvSpPr>
            <p:spPr bwMode="auto">
              <a:xfrm>
                <a:off x="4379" y="2449"/>
                <a:ext cx="2998" cy="870"/>
              </a:xfrm>
              <a:custGeom>
                <a:avLst/>
                <a:gdLst>
                  <a:gd name="T0" fmla="*/ 47 w 2998"/>
                  <a:gd name="T1" fmla="*/ 851 h 870"/>
                  <a:gd name="T2" fmla="*/ 76 w 2998"/>
                  <a:gd name="T3" fmla="*/ 824 h 870"/>
                  <a:gd name="T4" fmla="*/ 139 w 2998"/>
                  <a:gd name="T5" fmla="*/ 785 h 870"/>
                  <a:gd name="T6" fmla="*/ 157 w 2998"/>
                  <a:gd name="T7" fmla="*/ 768 h 870"/>
                  <a:gd name="T8" fmla="*/ 179 w 2998"/>
                  <a:gd name="T9" fmla="*/ 748 h 870"/>
                  <a:gd name="T10" fmla="*/ 196 w 2998"/>
                  <a:gd name="T11" fmla="*/ 719 h 870"/>
                  <a:gd name="T12" fmla="*/ 228 w 2998"/>
                  <a:gd name="T13" fmla="*/ 692 h 870"/>
                  <a:gd name="T14" fmla="*/ 237 w 2998"/>
                  <a:gd name="T15" fmla="*/ 662 h 870"/>
                  <a:gd name="T16" fmla="*/ 272 w 2998"/>
                  <a:gd name="T17" fmla="*/ 636 h 870"/>
                  <a:gd name="T18" fmla="*/ 284 w 2998"/>
                  <a:gd name="T19" fmla="*/ 597 h 870"/>
                  <a:gd name="T20" fmla="*/ 325 w 2998"/>
                  <a:gd name="T21" fmla="*/ 580 h 870"/>
                  <a:gd name="T22" fmla="*/ 343 w 2998"/>
                  <a:gd name="T23" fmla="*/ 560 h 870"/>
                  <a:gd name="T24" fmla="*/ 396 w 2998"/>
                  <a:gd name="T25" fmla="*/ 540 h 870"/>
                  <a:gd name="T26" fmla="*/ 411 w 2998"/>
                  <a:gd name="T27" fmla="*/ 504 h 870"/>
                  <a:gd name="T28" fmla="*/ 462 w 2998"/>
                  <a:gd name="T29" fmla="*/ 484 h 870"/>
                  <a:gd name="T30" fmla="*/ 479 w 2998"/>
                  <a:gd name="T31" fmla="*/ 455 h 870"/>
                  <a:gd name="T32" fmla="*/ 519 w 2998"/>
                  <a:gd name="T33" fmla="*/ 438 h 870"/>
                  <a:gd name="T34" fmla="*/ 531 w 2998"/>
                  <a:gd name="T35" fmla="*/ 418 h 870"/>
                  <a:gd name="T36" fmla="*/ 575 w 2998"/>
                  <a:gd name="T37" fmla="*/ 399 h 870"/>
                  <a:gd name="T38" fmla="*/ 600 w 2998"/>
                  <a:gd name="T39" fmla="*/ 389 h 870"/>
                  <a:gd name="T40" fmla="*/ 619 w 2998"/>
                  <a:gd name="T41" fmla="*/ 362 h 870"/>
                  <a:gd name="T42" fmla="*/ 656 w 2998"/>
                  <a:gd name="T43" fmla="*/ 362 h 870"/>
                  <a:gd name="T44" fmla="*/ 690 w 2998"/>
                  <a:gd name="T45" fmla="*/ 352 h 870"/>
                  <a:gd name="T46" fmla="*/ 719 w 2998"/>
                  <a:gd name="T47" fmla="*/ 342 h 870"/>
                  <a:gd name="T48" fmla="*/ 778 w 2998"/>
                  <a:gd name="T49" fmla="*/ 342 h 870"/>
                  <a:gd name="T50" fmla="*/ 817 w 2998"/>
                  <a:gd name="T51" fmla="*/ 332 h 870"/>
                  <a:gd name="T52" fmla="*/ 856 w 2998"/>
                  <a:gd name="T53" fmla="*/ 323 h 870"/>
                  <a:gd name="T54" fmla="*/ 895 w 2998"/>
                  <a:gd name="T55" fmla="*/ 303 h 870"/>
                  <a:gd name="T56" fmla="*/ 913 w 2998"/>
                  <a:gd name="T57" fmla="*/ 303 h 870"/>
                  <a:gd name="T58" fmla="*/ 969 w 2998"/>
                  <a:gd name="T59" fmla="*/ 293 h 870"/>
                  <a:gd name="T60" fmla="*/ 1018 w 2998"/>
                  <a:gd name="T61" fmla="*/ 264 h 870"/>
                  <a:gd name="T62" fmla="*/ 1059 w 2998"/>
                  <a:gd name="T63" fmla="*/ 264 h 870"/>
                  <a:gd name="T64" fmla="*/ 1142 w 2998"/>
                  <a:gd name="T65" fmla="*/ 254 h 870"/>
                  <a:gd name="T66" fmla="*/ 1189 w 2998"/>
                  <a:gd name="T67" fmla="*/ 244 h 870"/>
                  <a:gd name="T68" fmla="*/ 1245 w 2998"/>
                  <a:gd name="T69" fmla="*/ 235 h 870"/>
                  <a:gd name="T70" fmla="*/ 1272 w 2998"/>
                  <a:gd name="T71" fmla="*/ 215 h 870"/>
                  <a:gd name="T72" fmla="*/ 1362 w 2998"/>
                  <a:gd name="T73" fmla="*/ 203 h 870"/>
                  <a:gd name="T74" fmla="*/ 1421 w 2998"/>
                  <a:gd name="T75" fmla="*/ 183 h 870"/>
                  <a:gd name="T76" fmla="*/ 1475 w 2998"/>
                  <a:gd name="T77" fmla="*/ 183 h 870"/>
                  <a:gd name="T78" fmla="*/ 1495 w 2998"/>
                  <a:gd name="T79" fmla="*/ 183 h 870"/>
                  <a:gd name="T80" fmla="*/ 1539 w 2998"/>
                  <a:gd name="T81" fmla="*/ 174 h 870"/>
                  <a:gd name="T82" fmla="*/ 1639 w 2998"/>
                  <a:gd name="T83" fmla="*/ 139 h 870"/>
                  <a:gd name="T84" fmla="*/ 1763 w 2998"/>
                  <a:gd name="T85" fmla="*/ 139 h 870"/>
                  <a:gd name="T86" fmla="*/ 1903 w 2998"/>
                  <a:gd name="T87" fmla="*/ 127 h 870"/>
                  <a:gd name="T88" fmla="*/ 1949 w 2998"/>
                  <a:gd name="T89" fmla="*/ 105 h 870"/>
                  <a:gd name="T90" fmla="*/ 1981 w 2998"/>
                  <a:gd name="T91" fmla="*/ 105 h 870"/>
                  <a:gd name="T92" fmla="*/ 2011 w 2998"/>
                  <a:gd name="T93" fmla="*/ 93 h 870"/>
                  <a:gd name="T94" fmla="*/ 2042 w 2998"/>
                  <a:gd name="T95" fmla="*/ 78 h 870"/>
                  <a:gd name="T96" fmla="*/ 2118 w 2998"/>
                  <a:gd name="T97" fmla="*/ 78 h 870"/>
                  <a:gd name="T98" fmla="*/ 2436 w 2998"/>
                  <a:gd name="T99" fmla="*/ 78 h 870"/>
                  <a:gd name="T100" fmla="*/ 2470 w 2998"/>
                  <a:gd name="T101" fmla="*/ 78 h 870"/>
                  <a:gd name="T102" fmla="*/ 2641 w 2998"/>
                  <a:gd name="T103" fmla="*/ 63 h 870"/>
                  <a:gd name="T104" fmla="*/ 2810 w 2998"/>
                  <a:gd name="T105" fmla="*/ 34 h 870"/>
                  <a:gd name="T106" fmla="*/ 2862 w 2998"/>
                  <a:gd name="T107" fmla="*/ 17 h 870"/>
                  <a:gd name="T108" fmla="*/ 2881 w 2998"/>
                  <a:gd name="T109" fmla="*/ 17 h 870"/>
                  <a:gd name="T110" fmla="*/ 2898 w 2998"/>
                  <a:gd name="T111" fmla="*/ 0 h 870"/>
                  <a:gd name="T112" fmla="*/ 2945 w 2998"/>
                  <a:gd name="T113" fmla="*/ 0 h 870"/>
                  <a:gd name="T114" fmla="*/ 2964 w 2998"/>
                  <a:gd name="T115" fmla="*/ 0 h 870"/>
                  <a:gd name="T116" fmla="*/ 2986 w 2998"/>
                  <a:gd name="T117" fmla="*/ 0 h 870"/>
                  <a:gd name="T118" fmla="*/ 2996 w 2998"/>
                  <a:gd name="T119"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8" h="870">
                    <a:moveTo>
                      <a:pt x="0" y="870"/>
                    </a:moveTo>
                    <a:lnTo>
                      <a:pt x="3" y="870"/>
                    </a:lnTo>
                    <a:lnTo>
                      <a:pt x="3" y="861"/>
                    </a:lnTo>
                    <a:lnTo>
                      <a:pt x="20" y="861"/>
                    </a:lnTo>
                    <a:lnTo>
                      <a:pt x="20" y="851"/>
                    </a:lnTo>
                    <a:lnTo>
                      <a:pt x="47" y="851"/>
                    </a:lnTo>
                    <a:lnTo>
                      <a:pt x="47" y="844"/>
                    </a:lnTo>
                    <a:lnTo>
                      <a:pt x="52" y="844"/>
                    </a:lnTo>
                    <a:lnTo>
                      <a:pt x="52" y="834"/>
                    </a:lnTo>
                    <a:lnTo>
                      <a:pt x="64" y="834"/>
                    </a:lnTo>
                    <a:lnTo>
                      <a:pt x="64" y="824"/>
                    </a:lnTo>
                    <a:lnTo>
                      <a:pt x="76" y="824"/>
                    </a:lnTo>
                    <a:lnTo>
                      <a:pt x="76" y="814"/>
                    </a:lnTo>
                    <a:lnTo>
                      <a:pt x="96" y="814"/>
                    </a:lnTo>
                    <a:lnTo>
                      <a:pt x="96" y="804"/>
                    </a:lnTo>
                    <a:lnTo>
                      <a:pt x="135" y="804"/>
                    </a:lnTo>
                    <a:lnTo>
                      <a:pt x="135" y="785"/>
                    </a:lnTo>
                    <a:lnTo>
                      <a:pt x="139" y="785"/>
                    </a:lnTo>
                    <a:lnTo>
                      <a:pt x="139" y="785"/>
                    </a:lnTo>
                    <a:lnTo>
                      <a:pt x="149" y="785"/>
                    </a:lnTo>
                    <a:lnTo>
                      <a:pt x="149" y="778"/>
                    </a:lnTo>
                    <a:lnTo>
                      <a:pt x="154" y="778"/>
                    </a:lnTo>
                    <a:lnTo>
                      <a:pt x="154" y="768"/>
                    </a:lnTo>
                    <a:lnTo>
                      <a:pt x="157" y="768"/>
                    </a:lnTo>
                    <a:lnTo>
                      <a:pt x="157" y="758"/>
                    </a:lnTo>
                    <a:lnTo>
                      <a:pt x="162" y="758"/>
                    </a:lnTo>
                    <a:lnTo>
                      <a:pt x="162" y="748"/>
                    </a:lnTo>
                    <a:lnTo>
                      <a:pt x="174" y="748"/>
                    </a:lnTo>
                    <a:lnTo>
                      <a:pt x="174" y="748"/>
                    </a:lnTo>
                    <a:lnTo>
                      <a:pt x="179" y="748"/>
                    </a:lnTo>
                    <a:lnTo>
                      <a:pt x="179" y="739"/>
                    </a:lnTo>
                    <a:lnTo>
                      <a:pt x="186" y="739"/>
                    </a:lnTo>
                    <a:lnTo>
                      <a:pt x="186" y="729"/>
                    </a:lnTo>
                    <a:lnTo>
                      <a:pt x="191" y="729"/>
                    </a:lnTo>
                    <a:lnTo>
                      <a:pt x="191" y="719"/>
                    </a:lnTo>
                    <a:lnTo>
                      <a:pt x="196" y="719"/>
                    </a:lnTo>
                    <a:lnTo>
                      <a:pt x="196" y="712"/>
                    </a:lnTo>
                    <a:lnTo>
                      <a:pt x="201" y="712"/>
                    </a:lnTo>
                    <a:lnTo>
                      <a:pt x="201" y="702"/>
                    </a:lnTo>
                    <a:lnTo>
                      <a:pt x="206" y="702"/>
                    </a:lnTo>
                    <a:lnTo>
                      <a:pt x="206" y="692"/>
                    </a:lnTo>
                    <a:lnTo>
                      <a:pt x="228" y="692"/>
                    </a:lnTo>
                    <a:lnTo>
                      <a:pt x="228" y="682"/>
                    </a:lnTo>
                    <a:lnTo>
                      <a:pt x="230" y="682"/>
                    </a:lnTo>
                    <a:lnTo>
                      <a:pt x="230" y="662"/>
                    </a:lnTo>
                    <a:lnTo>
                      <a:pt x="235" y="662"/>
                    </a:lnTo>
                    <a:lnTo>
                      <a:pt x="235" y="662"/>
                    </a:lnTo>
                    <a:lnTo>
                      <a:pt x="237" y="662"/>
                    </a:lnTo>
                    <a:lnTo>
                      <a:pt x="237" y="653"/>
                    </a:lnTo>
                    <a:lnTo>
                      <a:pt x="245" y="653"/>
                    </a:lnTo>
                    <a:lnTo>
                      <a:pt x="245" y="643"/>
                    </a:lnTo>
                    <a:lnTo>
                      <a:pt x="267" y="643"/>
                    </a:lnTo>
                    <a:lnTo>
                      <a:pt x="267" y="636"/>
                    </a:lnTo>
                    <a:lnTo>
                      <a:pt x="272" y="636"/>
                    </a:lnTo>
                    <a:lnTo>
                      <a:pt x="272" y="616"/>
                    </a:lnTo>
                    <a:lnTo>
                      <a:pt x="274" y="616"/>
                    </a:lnTo>
                    <a:lnTo>
                      <a:pt x="274" y="606"/>
                    </a:lnTo>
                    <a:lnTo>
                      <a:pt x="281" y="606"/>
                    </a:lnTo>
                    <a:lnTo>
                      <a:pt x="281" y="597"/>
                    </a:lnTo>
                    <a:lnTo>
                      <a:pt x="284" y="597"/>
                    </a:lnTo>
                    <a:lnTo>
                      <a:pt x="284" y="587"/>
                    </a:lnTo>
                    <a:lnTo>
                      <a:pt x="306" y="587"/>
                    </a:lnTo>
                    <a:lnTo>
                      <a:pt x="306" y="587"/>
                    </a:lnTo>
                    <a:lnTo>
                      <a:pt x="314" y="587"/>
                    </a:lnTo>
                    <a:lnTo>
                      <a:pt x="314" y="580"/>
                    </a:lnTo>
                    <a:lnTo>
                      <a:pt x="325" y="580"/>
                    </a:lnTo>
                    <a:lnTo>
                      <a:pt x="325" y="580"/>
                    </a:lnTo>
                    <a:lnTo>
                      <a:pt x="328" y="580"/>
                    </a:lnTo>
                    <a:lnTo>
                      <a:pt x="328" y="570"/>
                    </a:lnTo>
                    <a:lnTo>
                      <a:pt x="340" y="570"/>
                    </a:lnTo>
                    <a:lnTo>
                      <a:pt x="340" y="560"/>
                    </a:lnTo>
                    <a:lnTo>
                      <a:pt x="343" y="560"/>
                    </a:lnTo>
                    <a:lnTo>
                      <a:pt x="343" y="550"/>
                    </a:lnTo>
                    <a:lnTo>
                      <a:pt x="362" y="550"/>
                    </a:lnTo>
                    <a:lnTo>
                      <a:pt x="362" y="550"/>
                    </a:lnTo>
                    <a:lnTo>
                      <a:pt x="394" y="550"/>
                    </a:lnTo>
                    <a:lnTo>
                      <a:pt x="394" y="540"/>
                    </a:lnTo>
                    <a:lnTo>
                      <a:pt x="396" y="540"/>
                    </a:lnTo>
                    <a:lnTo>
                      <a:pt x="396" y="531"/>
                    </a:lnTo>
                    <a:lnTo>
                      <a:pt x="399" y="531"/>
                    </a:lnTo>
                    <a:lnTo>
                      <a:pt x="399" y="521"/>
                    </a:lnTo>
                    <a:lnTo>
                      <a:pt x="409" y="521"/>
                    </a:lnTo>
                    <a:lnTo>
                      <a:pt x="409" y="504"/>
                    </a:lnTo>
                    <a:lnTo>
                      <a:pt x="411" y="504"/>
                    </a:lnTo>
                    <a:lnTo>
                      <a:pt x="411" y="494"/>
                    </a:lnTo>
                    <a:lnTo>
                      <a:pt x="421" y="494"/>
                    </a:lnTo>
                    <a:lnTo>
                      <a:pt x="421" y="484"/>
                    </a:lnTo>
                    <a:lnTo>
                      <a:pt x="431" y="484"/>
                    </a:lnTo>
                    <a:lnTo>
                      <a:pt x="431" y="484"/>
                    </a:lnTo>
                    <a:lnTo>
                      <a:pt x="462" y="484"/>
                    </a:lnTo>
                    <a:lnTo>
                      <a:pt x="462" y="474"/>
                    </a:lnTo>
                    <a:lnTo>
                      <a:pt x="467" y="474"/>
                    </a:lnTo>
                    <a:lnTo>
                      <a:pt x="467" y="464"/>
                    </a:lnTo>
                    <a:lnTo>
                      <a:pt x="472" y="464"/>
                    </a:lnTo>
                    <a:lnTo>
                      <a:pt x="472" y="455"/>
                    </a:lnTo>
                    <a:lnTo>
                      <a:pt x="479" y="455"/>
                    </a:lnTo>
                    <a:lnTo>
                      <a:pt x="479" y="445"/>
                    </a:lnTo>
                    <a:lnTo>
                      <a:pt x="499" y="445"/>
                    </a:lnTo>
                    <a:lnTo>
                      <a:pt x="499" y="445"/>
                    </a:lnTo>
                    <a:lnTo>
                      <a:pt x="512" y="445"/>
                    </a:lnTo>
                    <a:lnTo>
                      <a:pt x="512" y="438"/>
                    </a:lnTo>
                    <a:lnTo>
                      <a:pt x="519" y="438"/>
                    </a:lnTo>
                    <a:lnTo>
                      <a:pt x="519" y="438"/>
                    </a:lnTo>
                    <a:lnTo>
                      <a:pt x="523" y="438"/>
                    </a:lnTo>
                    <a:lnTo>
                      <a:pt x="523" y="428"/>
                    </a:lnTo>
                    <a:lnTo>
                      <a:pt x="529" y="428"/>
                    </a:lnTo>
                    <a:lnTo>
                      <a:pt x="529" y="418"/>
                    </a:lnTo>
                    <a:lnTo>
                      <a:pt x="531" y="418"/>
                    </a:lnTo>
                    <a:lnTo>
                      <a:pt x="531" y="418"/>
                    </a:lnTo>
                    <a:lnTo>
                      <a:pt x="548" y="418"/>
                    </a:lnTo>
                    <a:lnTo>
                      <a:pt x="548" y="408"/>
                    </a:lnTo>
                    <a:lnTo>
                      <a:pt x="568" y="408"/>
                    </a:lnTo>
                    <a:lnTo>
                      <a:pt x="568" y="399"/>
                    </a:lnTo>
                    <a:lnTo>
                      <a:pt x="575" y="399"/>
                    </a:lnTo>
                    <a:lnTo>
                      <a:pt x="575" y="389"/>
                    </a:lnTo>
                    <a:lnTo>
                      <a:pt x="592" y="389"/>
                    </a:lnTo>
                    <a:lnTo>
                      <a:pt x="592" y="389"/>
                    </a:lnTo>
                    <a:lnTo>
                      <a:pt x="594" y="389"/>
                    </a:lnTo>
                    <a:lnTo>
                      <a:pt x="594" y="389"/>
                    </a:lnTo>
                    <a:lnTo>
                      <a:pt x="600" y="389"/>
                    </a:lnTo>
                    <a:lnTo>
                      <a:pt x="600" y="379"/>
                    </a:lnTo>
                    <a:lnTo>
                      <a:pt x="612" y="379"/>
                    </a:lnTo>
                    <a:lnTo>
                      <a:pt x="612" y="369"/>
                    </a:lnTo>
                    <a:lnTo>
                      <a:pt x="614" y="369"/>
                    </a:lnTo>
                    <a:lnTo>
                      <a:pt x="614" y="362"/>
                    </a:lnTo>
                    <a:lnTo>
                      <a:pt x="619" y="362"/>
                    </a:lnTo>
                    <a:lnTo>
                      <a:pt x="619" y="362"/>
                    </a:lnTo>
                    <a:lnTo>
                      <a:pt x="627" y="362"/>
                    </a:lnTo>
                    <a:lnTo>
                      <a:pt x="627" y="362"/>
                    </a:lnTo>
                    <a:lnTo>
                      <a:pt x="644" y="362"/>
                    </a:lnTo>
                    <a:lnTo>
                      <a:pt x="644" y="362"/>
                    </a:lnTo>
                    <a:lnTo>
                      <a:pt x="656" y="362"/>
                    </a:lnTo>
                    <a:lnTo>
                      <a:pt x="656" y="362"/>
                    </a:lnTo>
                    <a:lnTo>
                      <a:pt x="673" y="362"/>
                    </a:lnTo>
                    <a:lnTo>
                      <a:pt x="673" y="362"/>
                    </a:lnTo>
                    <a:lnTo>
                      <a:pt x="688" y="362"/>
                    </a:lnTo>
                    <a:lnTo>
                      <a:pt x="688" y="352"/>
                    </a:lnTo>
                    <a:lnTo>
                      <a:pt x="690" y="352"/>
                    </a:lnTo>
                    <a:lnTo>
                      <a:pt x="690" y="342"/>
                    </a:lnTo>
                    <a:lnTo>
                      <a:pt x="698" y="342"/>
                    </a:lnTo>
                    <a:lnTo>
                      <a:pt x="698" y="342"/>
                    </a:lnTo>
                    <a:lnTo>
                      <a:pt x="705" y="342"/>
                    </a:lnTo>
                    <a:lnTo>
                      <a:pt x="705" y="342"/>
                    </a:lnTo>
                    <a:lnTo>
                      <a:pt x="719" y="342"/>
                    </a:lnTo>
                    <a:lnTo>
                      <a:pt x="719" y="342"/>
                    </a:lnTo>
                    <a:lnTo>
                      <a:pt x="727" y="342"/>
                    </a:lnTo>
                    <a:lnTo>
                      <a:pt x="727" y="342"/>
                    </a:lnTo>
                    <a:lnTo>
                      <a:pt x="744" y="342"/>
                    </a:lnTo>
                    <a:lnTo>
                      <a:pt x="744" y="342"/>
                    </a:lnTo>
                    <a:lnTo>
                      <a:pt x="778" y="342"/>
                    </a:lnTo>
                    <a:lnTo>
                      <a:pt x="778" y="332"/>
                    </a:lnTo>
                    <a:lnTo>
                      <a:pt x="800" y="332"/>
                    </a:lnTo>
                    <a:lnTo>
                      <a:pt x="800" y="332"/>
                    </a:lnTo>
                    <a:lnTo>
                      <a:pt x="807" y="332"/>
                    </a:lnTo>
                    <a:lnTo>
                      <a:pt x="807" y="332"/>
                    </a:lnTo>
                    <a:lnTo>
                      <a:pt x="817" y="332"/>
                    </a:lnTo>
                    <a:lnTo>
                      <a:pt x="817" y="332"/>
                    </a:lnTo>
                    <a:lnTo>
                      <a:pt x="832" y="332"/>
                    </a:lnTo>
                    <a:lnTo>
                      <a:pt x="832" y="332"/>
                    </a:lnTo>
                    <a:lnTo>
                      <a:pt x="842" y="332"/>
                    </a:lnTo>
                    <a:lnTo>
                      <a:pt x="842" y="323"/>
                    </a:lnTo>
                    <a:lnTo>
                      <a:pt x="856" y="323"/>
                    </a:lnTo>
                    <a:lnTo>
                      <a:pt x="856" y="323"/>
                    </a:lnTo>
                    <a:lnTo>
                      <a:pt x="881" y="323"/>
                    </a:lnTo>
                    <a:lnTo>
                      <a:pt x="881" y="313"/>
                    </a:lnTo>
                    <a:lnTo>
                      <a:pt x="890" y="313"/>
                    </a:lnTo>
                    <a:lnTo>
                      <a:pt x="890" y="303"/>
                    </a:lnTo>
                    <a:lnTo>
                      <a:pt x="895" y="303"/>
                    </a:lnTo>
                    <a:lnTo>
                      <a:pt x="895" y="303"/>
                    </a:lnTo>
                    <a:lnTo>
                      <a:pt x="898" y="303"/>
                    </a:lnTo>
                    <a:lnTo>
                      <a:pt x="898" y="303"/>
                    </a:lnTo>
                    <a:lnTo>
                      <a:pt x="900" y="303"/>
                    </a:lnTo>
                    <a:lnTo>
                      <a:pt x="900" y="303"/>
                    </a:lnTo>
                    <a:lnTo>
                      <a:pt x="913" y="303"/>
                    </a:lnTo>
                    <a:lnTo>
                      <a:pt x="913" y="293"/>
                    </a:lnTo>
                    <a:lnTo>
                      <a:pt x="951" y="293"/>
                    </a:lnTo>
                    <a:lnTo>
                      <a:pt x="951" y="293"/>
                    </a:lnTo>
                    <a:lnTo>
                      <a:pt x="964" y="293"/>
                    </a:lnTo>
                    <a:lnTo>
                      <a:pt x="964" y="293"/>
                    </a:lnTo>
                    <a:lnTo>
                      <a:pt x="969" y="293"/>
                    </a:lnTo>
                    <a:lnTo>
                      <a:pt x="969" y="284"/>
                    </a:lnTo>
                    <a:lnTo>
                      <a:pt x="981" y="284"/>
                    </a:lnTo>
                    <a:lnTo>
                      <a:pt x="981" y="274"/>
                    </a:lnTo>
                    <a:lnTo>
                      <a:pt x="988" y="274"/>
                    </a:lnTo>
                    <a:lnTo>
                      <a:pt x="988" y="264"/>
                    </a:lnTo>
                    <a:lnTo>
                      <a:pt x="1018" y="264"/>
                    </a:lnTo>
                    <a:lnTo>
                      <a:pt x="1018" y="264"/>
                    </a:lnTo>
                    <a:lnTo>
                      <a:pt x="1028" y="264"/>
                    </a:lnTo>
                    <a:lnTo>
                      <a:pt x="1028" y="264"/>
                    </a:lnTo>
                    <a:lnTo>
                      <a:pt x="1037" y="264"/>
                    </a:lnTo>
                    <a:lnTo>
                      <a:pt x="1037" y="264"/>
                    </a:lnTo>
                    <a:lnTo>
                      <a:pt x="1059" y="264"/>
                    </a:lnTo>
                    <a:lnTo>
                      <a:pt x="1059" y="254"/>
                    </a:lnTo>
                    <a:lnTo>
                      <a:pt x="1106" y="254"/>
                    </a:lnTo>
                    <a:lnTo>
                      <a:pt x="1106" y="254"/>
                    </a:lnTo>
                    <a:lnTo>
                      <a:pt x="1120" y="254"/>
                    </a:lnTo>
                    <a:lnTo>
                      <a:pt x="1120" y="254"/>
                    </a:lnTo>
                    <a:lnTo>
                      <a:pt x="1142" y="254"/>
                    </a:lnTo>
                    <a:lnTo>
                      <a:pt x="1142" y="244"/>
                    </a:lnTo>
                    <a:lnTo>
                      <a:pt x="1147" y="244"/>
                    </a:lnTo>
                    <a:lnTo>
                      <a:pt x="1147" y="244"/>
                    </a:lnTo>
                    <a:lnTo>
                      <a:pt x="1182" y="244"/>
                    </a:lnTo>
                    <a:lnTo>
                      <a:pt x="1182" y="244"/>
                    </a:lnTo>
                    <a:lnTo>
                      <a:pt x="1189" y="244"/>
                    </a:lnTo>
                    <a:lnTo>
                      <a:pt x="1189" y="244"/>
                    </a:lnTo>
                    <a:lnTo>
                      <a:pt x="1226" y="244"/>
                    </a:lnTo>
                    <a:lnTo>
                      <a:pt x="1226" y="235"/>
                    </a:lnTo>
                    <a:lnTo>
                      <a:pt x="1243" y="235"/>
                    </a:lnTo>
                    <a:lnTo>
                      <a:pt x="1243" y="235"/>
                    </a:lnTo>
                    <a:lnTo>
                      <a:pt x="1245" y="235"/>
                    </a:lnTo>
                    <a:lnTo>
                      <a:pt x="1245" y="225"/>
                    </a:lnTo>
                    <a:lnTo>
                      <a:pt x="1247" y="225"/>
                    </a:lnTo>
                    <a:lnTo>
                      <a:pt x="1247" y="215"/>
                    </a:lnTo>
                    <a:lnTo>
                      <a:pt x="1250" y="215"/>
                    </a:lnTo>
                    <a:lnTo>
                      <a:pt x="1250" y="215"/>
                    </a:lnTo>
                    <a:lnTo>
                      <a:pt x="1272" y="215"/>
                    </a:lnTo>
                    <a:lnTo>
                      <a:pt x="1272" y="215"/>
                    </a:lnTo>
                    <a:lnTo>
                      <a:pt x="1291" y="215"/>
                    </a:lnTo>
                    <a:lnTo>
                      <a:pt x="1291" y="215"/>
                    </a:lnTo>
                    <a:lnTo>
                      <a:pt x="1321" y="215"/>
                    </a:lnTo>
                    <a:lnTo>
                      <a:pt x="1321" y="203"/>
                    </a:lnTo>
                    <a:lnTo>
                      <a:pt x="1362" y="203"/>
                    </a:lnTo>
                    <a:lnTo>
                      <a:pt x="1362" y="203"/>
                    </a:lnTo>
                    <a:lnTo>
                      <a:pt x="1380" y="203"/>
                    </a:lnTo>
                    <a:lnTo>
                      <a:pt x="1380" y="193"/>
                    </a:lnTo>
                    <a:lnTo>
                      <a:pt x="1385" y="193"/>
                    </a:lnTo>
                    <a:lnTo>
                      <a:pt x="1385" y="183"/>
                    </a:lnTo>
                    <a:lnTo>
                      <a:pt x="1421" y="183"/>
                    </a:lnTo>
                    <a:lnTo>
                      <a:pt x="1421" y="183"/>
                    </a:lnTo>
                    <a:lnTo>
                      <a:pt x="1424" y="183"/>
                    </a:lnTo>
                    <a:lnTo>
                      <a:pt x="1424" y="183"/>
                    </a:lnTo>
                    <a:lnTo>
                      <a:pt x="1441" y="183"/>
                    </a:lnTo>
                    <a:lnTo>
                      <a:pt x="1441" y="183"/>
                    </a:lnTo>
                    <a:lnTo>
                      <a:pt x="1475" y="183"/>
                    </a:lnTo>
                    <a:lnTo>
                      <a:pt x="1475" y="183"/>
                    </a:lnTo>
                    <a:lnTo>
                      <a:pt x="1487" y="183"/>
                    </a:lnTo>
                    <a:lnTo>
                      <a:pt x="1487" y="183"/>
                    </a:lnTo>
                    <a:lnTo>
                      <a:pt x="1492" y="183"/>
                    </a:lnTo>
                    <a:lnTo>
                      <a:pt x="1492" y="183"/>
                    </a:lnTo>
                    <a:lnTo>
                      <a:pt x="1495" y="183"/>
                    </a:lnTo>
                    <a:lnTo>
                      <a:pt x="1495" y="183"/>
                    </a:lnTo>
                    <a:lnTo>
                      <a:pt x="1497" y="183"/>
                    </a:lnTo>
                    <a:lnTo>
                      <a:pt x="1497" y="183"/>
                    </a:lnTo>
                    <a:lnTo>
                      <a:pt x="1499" y="183"/>
                    </a:lnTo>
                    <a:lnTo>
                      <a:pt x="1499" y="174"/>
                    </a:lnTo>
                    <a:lnTo>
                      <a:pt x="1539" y="174"/>
                    </a:lnTo>
                    <a:lnTo>
                      <a:pt x="1539" y="161"/>
                    </a:lnTo>
                    <a:lnTo>
                      <a:pt x="1548" y="161"/>
                    </a:lnTo>
                    <a:lnTo>
                      <a:pt x="1548" y="149"/>
                    </a:lnTo>
                    <a:lnTo>
                      <a:pt x="1610" y="149"/>
                    </a:lnTo>
                    <a:lnTo>
                      <a:pt x="1610" y="139"/>
                    </a:lnTo>
                    <a:lnTo>
                      <a:pt x="1639" y="139"/>
                    </a:lnTo>
                    <a:lnTo>
                      <a:pt x="1639" y="139"/>
                    </a:lnTo>
                    <a:lnTo>
                      <a:pt x="1646" y="139"/>
                    </a:lnTo>
                    <a:lnTo>
                      <a:pt x="1646" y="139"/>
                    </a:lnTo>
                    <a:lnTo>
                      <a:pt x="1732" y="139"/>
                    </a:lnTo>
                    <a:lnTo>
                      <a:pt x="1732" y="139"/>
                    </a:lnTo>
                    <a:lnTo>
                      <a:pt x="1763" y="139"/>
                    </a:lnTo>
                    <a:lnTo>
                      <a:pt x="1763" y="127"/>
                    </a:lnTo>
                    <a:lnTo>
                      <a:pt x="1796" y="127"/>
                    </a:lnTo>
                    <a:lnTo>
                      <a:pt x="1796" y="127"/>
                    </a:lnTo>
                    <a:lnTo>
                      <a:pt x="1839" y="127"/>
                    </a:lnTo>
                    <a:lnTo>
                      <a:pt x="1839" y="127"/>
                    </a:lnTo>
                    <a:lnTo>
                      <a:pt x="1903" y="127"/>
                    </a:lnTo>
                    <a:lnTo>
                      <a:pt x="1903" y="127"/>
                    </a:lnTo>
                    <a:lnTo>
                      <a:pt x="1927" y="127"/>
                    </a:lnTo>
                    <a:lnTo>
                      <a:pt x="1927" y="115"/>
                    </a:lnTo>
                    <a:lnTo>
                      <a:pt x="1942" y="115"/>
                    </a:lnTo>
                    <a:lnTo>
                      <a:pt x="1942" y="105"/>
                    </a:lnTo>
                    <a:lnTo>
                      <a:pt x="1949" y="105"/>
                    </a:lnTo>
                    <a:lnTo>
                      <a:pt x="1949" y="105"/>
                    </a:lnTo>
                    <a:lnTo>
                      <a:pt x="1952" y="105"/>
                    </a:lnTo>
                    <a:lnTo>
                      <a:pt x="1952" y="105"/>
                    </a:lnTo>
                    <a:lnTo>
                      <a:pt x="1976" y="105"/>
                    </a:lnTo>
                    <a:lnTo>
                      <a:pt x="1976" y="105"/>
                    </a:lnTo>
                    <a:lnTo>
                      <a:pt x="1981" y="105"/>
                    </a:lnTo>
                    <a:lnTo>
                      <a:pt x="1981" y="93"/>
                    </a:lnTo>
                    <a:lnTo>
                      <a:pt x="1986" y="93"/>
                    </a:lnTo>
                    <a:lnTo>
                      <a:pt x="1986" y="93"/>
                    </a:lnTo>
                    <a:lnTo>
                      <a:pt x="2008" y="93"/>
                    </a:lnTo>
                    <a:lnTo>
                      <a:pt x="2008" y="93"/>
                    </a:lnTo>
                    <a:lnTo>
                      <a:pt x="2011" y="93"/>
                    </a:lnTo>
                    <a:lnTo>
                      <a:pt x="2011" y="78"/>
                    </a:lnTo>
                    <a:lnTo>
                      <a:pt x="2015" y="78"/>
                    </a:lnTo>
                    <a:lnTo>
                      <a:pt x="2015" y="78"/>
                    </a:lnTo>
                    <a:lnTo>
                      <a:pt x="2018" y="78"/>
                    </a:lnTo>
                    <a:lnTo>
                      <a:pt x="2018" y="78"/>
                    </a:lnTo>
                    <a:lnTo>
                      <a:pt x="2042" y="78"/>
                    </a:lnTo>
                    <a:lnTo>
                      <a:pt x="2042" y="78"/>
                    </a:lnTo>
                    <a:lnTo>
                      <a:pt x="2067" y="78"/>
                    </a:lnTo>
                    <a:lnTo>
                      <a:pt x="2067" y="78"/>
                    </a:lnTo>
                    <a:lnTo>
                      <a:pt x="2109" y="78"/>
                    </a:lnTo>
                    <a:lnTo>
                      <a:pt x="2109" y="78"/>
                    </a:lnTo>
                    <a:lnTo>
                      <a:pt x="2118" y="78"/>
                    </a:lnTo>
                    <a:lnTo>
                      <a:pt x="2118" y="78"/>
                    </a:lnTo>
                    <a:lnTo>
                      <a:pt x="2138" y="78"/>
                    </a:lnTo>
                    <a:lnTo>
                      <a:pt x="2138" y="78"/>
                    </a:lnTo>
                    <a:lnTo>
                      <a:pt x="2280" y="78"/>
                    </a:lnTo>
                    <a:lnTo>
                      <a:pt x="2280" y="78"/>
                    </a:lnTo>
                    <a:lnTo>
                      <a:pt x="2436" y="78"/>
                    </a:lnTo>
                    <a:lnTo>
                      <a:pt x="2436" y="78"/>
                    </a:lnTo>
                    <a:lnTo>
                      <a:pt x="2448" y="78"/>
                    </a:lnTo>
                    <a:lnTo>
                      <a:pt x="2448" y="78"/>
                    </a:lnTo>
                    <a:lnTo>
                      <a:pt x="2468" y="78"/>
                    </a:lnTo>
                    <a:lnTo>
                      <a:pt x="2468" y="78"/>
                    </a:lnTo>
                    <a:lnTo>
                      <a:pt x="2470" y="78"/>
                    </a:lnTo>
                    <a:lnTo>
                      <a:pt x="2470" y="63"/>
                    </a:lnTo>
                    <a:lnTo>
                      <a:pt x="2495" y="63"/>
                    </a:lnTo>
                    <a:lnTo>
                      <a:pt x="2495" y="63"/>
                    </a:lnTo>
                    <a:lnTo>
                      <a:pt x="2534" y="63"/>
                    </a:lnTo>
                    <a:lnTo>
                      <a:pt x="2534" y="63"/>
                    </a:lnTo>
                    <a:lnTo>
                      <a:pt x="2641" y="63"/>
                    </a:lnTo>
                    <a:lnTo>
                      <a:pt x="2641" y="49"/>
                    </a:lnTo>
                    <a:lnTo>
                      <a:pt x="2708" y="49"/>
                    </a:lnTo>
                    <a:lnTo>
                      <a:pt x="2708" y="49"/>
                    </a:lnTo>
                    <a:lnTo>
                      <a:pt x="2796" y="49"/>
                    </a:lnTo>
                    <a:lnTo>
                      <a:pt x="2796" y="34"/>
                    </a:lnTo>
                    <a:lnTo>
                      <a:pt x="2810" y="34"/>
                    </a:lnTo>
                    <a:lnTo>
                      <a:pt x="2810" y="34"/>
                    </a:lnTo>
                    <a:lnTo>
                      <a:pt x="2847" y="34"/>
                    </a:lnTo>
                    <a:lnTo>
                      <a:pt x="2847" y="17"/>
                    </a:lnTo>
                    <a:lnTo>
                      <a:pt x="2854" y="17"/>
                    </a:lnTo>
                    <a:lnTo>
                      <a:pt x="2854" y="17"/>
                    </a:lnTo>
                    <a:lnTo>
                      <a:pt x="2862" y="17"/>
                    </a:lnTo>
                    <a:lnTo>
                      <a:pt x="2862" y="17"/>
                    </a:lnTo>
                    <a:lnTo>
                      <a:pt x="2869" y="17"/>
                    </a:lnTo>
                    <a:lnTo>
                      <a:pt x="2869" y="17"/>
                    </a:lnTo>
                    <a:lnTo>
                      <a:pt x="2871" y="17"/>
                    </a:lnTo>
                    <a:lnTo>
                      <a:pt x="2871" y="17"/>
                    </a:lnTo>
                    <a:lnTo>
                      <a:pt x="2881" y="17"/>
                    </a:lnTo>
                    <a:lnTo>
                      <a:pt x="2881" y="0"/>
                    </a:lnTo>
                    <a:lnTo>
                      <a:pt x="2884" y="0"/>
                    </a:lnTo>
                    <a:lnTo>
                      <a:pt x="2884" y="0"/>
                    </a:lnTo>
                    <a:lnTo>
                      <a:pt x="2896" y="0"/>
                    </a:lnTo>
                    <a:lnTo>
                      <a:pt x="2896" y="0"/>
                    </a:lnTo>
                    <a:lnTo>
                      <a:pt x="2898" y="0"/>
                    </a:lnTo>
                    <a:lnTo>
                      <a:pt x="2898" y="0"/>
                    </a:lnTo>
                    <a:lnTo>
                      <a:pt x="2925" y="0"/>
                    </a:lnTo>
                    <a:lnTo>
                      <a:pt x="2925" y="0"/>
                    </a:lnTo>
                    <a:lnTo>
                      <a:pt x="2930" y="0"/>
                    </a:lnTo>
                    <a:lnTo>
                      <a:pt x="2930" y="0"/>
                    </a:lnTo>
                    <a:lnTo>
                      <a:pt x="2945" y="0"/>
                    </a:lnTo>
                    <a:lnTo>
                      <a:pt x="2945" y="0"/>
                    </a:lnTo>
                    <a:lnTo>
                      <a:pt x="2947" y="0"/>
                    </a:lnTo>
                    <a:lnTo>
                      <a:pt x="2947" y="0"/>
                    </a:lnTo>
                    <a:lnTo>
                      <a:pt x="2962" y="0"/>
                    </a:lnTo>
                    <a:lnTo>
                      <a:pt x="2962" y="0"/>
                    </a:lnTo>
                    <a:lnTo>
                      <a:pt x="2964" y="0"/>
                    </a:lnTo>
                    <a:lnTo>
                      <a:pt x="2964" y="0"/>
                    </a:lnTo>
                    <a:lnTo>
                      <a:pt x="2967" y="0"/>
                    </a:lnTo>
                    <a:lnTo>
                      <a:pt x="2967" y="0"/>
                    </a:lnTo>
                    <a:lnTo>
                      <a:pt x="2969" y="0"/>
                    </a:lnTo>
                    <a:lnTo>
                      <a:pt x="2969" y="0"/>
                    </a:lnTo>
                    <a:lnTo>
                      <a:pt x="2986" y="0"/>
                    </a:lnTo>
                    <a:lnTo>
                      <a:pt x="2986" y="0"/>
                    </a:lnTo>
                    <a:lnTo>
                      <a:pt x="2989" y="0"/>
                    </a:lnTo>
                    <a:lnTo>
                      <a:pt x="2989" y="0"/>
                    </a:lnTo>
                    <a:lnTo>
                      <a:pt x="2991" y="0"/>
                    </a:lnTo>
                    <a:lnTo>
                      <a:pt x="2991" y="0"/>
                    </a:lnTo>
                    <a:lnTo>
                      <a:pt x="2996" y="0"/>
                    </a:lnTo>
                    <a:lnTo>
                      <a:pt x="2996" y="0"/>
                    </a:lnTo>
                    <a:lnTo>
                      <a:pt x="2998" y="0"/>
                    </a:lnTo>
                    <a:lnTo>
                      <a:pt x="2998" y="0"/>
                    </a:lnTo>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220" name="Rectangle 176">
                <a:extLst>
                  <a:ext uri="{FF2B5EF4-FFF2-40B4-BE49-F238E27FC236}">
                    <a16:creationId xmlns:a16="http://schemas.microsoft.com/office/drawing/2014/main" id="{AC153644-D087-40FD-AB09-E8B897FF1700}"/>
                  </a:ext>
                </a:extLst>
              </p:cNvPr>
              <p:cNvSpPr>
                <a:spLocks noChangeArrowheads="1"/>
              </p:cNvSpPr>
              <p:nvPr/>
            </p:nvSpPr>
            <p:spPr bwMode="auto">
              <a:xfrm>
                <a:off x="4515" y="31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1" name="Rectangle 177">
                <a:extLst>
                  <a:ext uri="{FF2B5EF4-FFF2-40B4-BE49-F238E27FC236}">
                    <a16:creationId xmlns:a16="http://schemas.microsoft.com/office/drawing/2014/main" id="{815A6AD6-61FE-49BB-82C5-E475E9EBFAB6}"/>
                  </a:ext>
                </a:extLst>
              </p:cNvPr>
              <p:cNvSpPr>
                <a:spLocks noChangeArrowheads="1"/>
              </p:cNvSpPr>
              <p:nvPr/>
            </p:nvSpPr>
            <p:spPr bwMode="auto">
              <a:xfrm>
                <a:off x="4547" y="315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2" name="Rectangle 178">
                <a:extLst>
                  <a:ext uri="{FF2B5EF4-FFF2-40B4-BE49-F238E27FC236}">
                    <a16:creationId xmlns:a16="http://schemas.microsoft.com/office/drawing/2014/main" id="{3A19F68D-206F-4522-A123-34913F061834}"/>
                  </a:ext>
                </a:extLst>
              </p:cNvPr>
              <p:cNvSpPr>
                <a:spLocks noChangeArrowheads="1"/>
              </p:cNvSpPr>
              <p:nvPr/>
            </p:nvSpPr>
            <p:spPr bwMode="auto">
              <a:xfrm>
                <a:off x="4611" y="307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3" name="Rectangle 179">
                <a:extLst>
                  <a:ext uri="{FF2B5EF4-FFF2-40B4-BE49-F238E27FC236}">
                    <a16:creationId xmlns:a16="http://schemas.microsoft.com/office/drawing/2014/main" id="{2EF91958-0D19-438C-87DC-98DABDFC16CF}"/>
                  </a:ext>
                </a:extLst>
              </p:cNvPr>
              <p:cNvSpPr>
                <a:spLocks noChangeArrowheads="1"/>
              </p:cNvSpPr>
              <p:nvPr/>
            </p:nvSpPr>
            <p:spPr bwMode="auto">
              <a:xfrm>
                <a:off x="4681" y="299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4" name="Rectangle 180">
                <a:extLst>
                  <a:ext uri="{FF2B5EF4-FFF2-40B4-BE49-F238E27FC236}">
                    <a16:creationId xmlns:a16="http://schemas.microsoft.com/office/drawing/2014/main" id="{B7F3D1FA-0502-4BCE-91AA-12A62288B000}"/>
                  </a:ext>
                </a:extLst>
              </p:cNvPr>
              <p:cNvSpPr>
                <a:spLocks noChangeArrowheads="1"/>
              </p:cNvSpPr>
              <p:nvPr/>
            </p:nvSpPr>
            <p:spPr bwMode="auto">
              <a:xfrm>
                <a:off x="4701" y="298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5" name="Rectangle 181">
                <a:extLst>
                  <a:ext uri="{FF2B5EF4-FFF2-40B4-BE49-F238E27FC236}">
                    <a16:creationId xmlns:a16="http://schemas.microsoft.com/office/drawing/2014/main" id="{44E1087E-9E1C-4C12-8008-5C15B685D3D2}"/>
                  </a:ext>
                </a:extLst>
              </p:cNvPr>
              <p:cNvSpPr>
                <a:spLocks noChangeArrowheads="1"/>
              </p:cNvSpPr>
              <p:nvPr/>
            </p:nvSpPr>
            <p:spPr bwMode="auto">
              <a:xfrm>
                <a:off x="4735" y="295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6" name="Rectangle 182">
                <a:extLst>
                  <a:ext uri="{FF2B5EF4-FFF2-40B4-BE49-F238E27FC236}">
                    <a16:creationId xmlns:a16="http://schemas.microsoft.com/office/drawing/2014/main" id="{F7ABA643-3602-414E-B295-404D7B075949}"/>
                  </a:ext>
                </a:extLst>
              </p:cNvPr>
              <p:cNvSpPr>
                <a:spLocks noChangeArrowheads="1"/>
              </p:cNvSpPr>
              <p:nvPr/>
            </p:nvSpPr>
            <p:spPr bwMode="auto">
              <a:xfrm>
                <a:off x="4804" y="289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7" name="Rectangle 183">
                <a:extLst>
                  <a:ext uri="{FF2B5EF4-FFF2-40B4-BE49-F238E27FC236}">
                    <a16:creationId xmlns:a16="http://schemas.microsoft.com/office/drawing/2014/main" id="{63A6961C-049A-4AE4-91D2-E21D059D4CDC}"/>
                  </a:ext>
                </a:extLst>
              </p:cNvPr>
              <p:cNvSpPr>
                <a:spLocks noChangeArrowheads="1"/>
              </p:cNvSpPr>
              <p:nvPr/>
            </p:nvSpPr>
            <p:spPr bwMode="auto">
              <a:xfrm>
                <a:off x="4872" y="285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8" name="Rectangle 184">
                <a:extLst>
                  <a:ext uri="{FF2B5EF4-FFF2-40B4-BE49-F238E27FC236}">
                    <a16:creationId xmlns:a16="http://schemas.microsoft.com/office/drawing/2014/main" id="{F94D7162-BE0E-40B6-BD44-E82FAC34A4B6}"/>
                  </a:ext>
                </a:extLst>
              </p:cNvPr>
              <p:cNvSpPr>
                <a:spLocks noChangeArrowheads="1"/>
              </p:cNvSpPr>
              <p:nvPr/>
            </p:nvSpPr>
            <p:spPr bwMode="auto">
              <a:xfrm>
                <a:off x="4892" y="284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29" name="Rectangle 185">
                <a:extLst>
                  <a:ext uri="{FF2B5EF4-FFF2-40B4-BE49-F238E27FC236}">
                    <a16:creationId xmlns:a16="http://schemas.microsoft.com/office/drawing/2014/main" id="{2E940A6E-B3C3-4ED4-8A90-0858EFB135FD}"/>
                  </a:ext>
                </a:extLst>
              </p:cNvPr>
              <p:cNvSpPr>
                <a:spLocks noChangeArrowheads="1"/>
              </p:cNvSpPr>
              <p:nvPr/>
            </p:nvSpPr>
            <p:spPr bwMode="auto">
              <a:xfrm>
                <a:off x="4907" y="282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0" name="Rectangle 186">
                <a:extLst>
                  <a:ext uri="{FF2B5EF4-FFF2-40B4-BE49-F238E27FC236}">
                    <a16:creationId xmlns:a16="http://schemas.microsoft.com/office/drawing/2014/main" id="{50309E04-E472-41D5-A3AF-E2863A652326}"/>
                  </a:ext>
                </a:extLst>
              </p:cNvPr>
              <p:cNvSpPr>
                <a:spLocks noChangeArrowheads="1"/>
              </p:cNvSpPr>
              <p:nvPr/>
            </p:nvSpPr>
            <p:spPr bwMode="auto">
              <a:xfrm>
                <a:off x="4921" y="281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1" name="Rectangle 187">
                <a:extLst>
                  <a:ext uri="{FF2B5EF4-FFF2-40B4-BE49-F238E27FC236}">
                    <a16:creationId xmlns:a16="http://schemas.microsoft.com/office/drawing/2014/main" id="{EA986FD7-70E6-49B6-8DED-B83A286DB6F4}"/>
                  </a:ext>
                </a:extLst>
              </p:cNvPr>
              <p:cNvSpPr>
                <a:spLocks noChangeArrowheads="1"/>
              </p:cNvSpPr>
              <p:nvPr/>
            </p:nvSpPr>
            <p:spPr bwMode="auto">
              <a:xfrm>
                <a:off x="4965" y="279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2" name="Rectangle 188">
                <a:extLst>
                  <a:ext uri="{FF2B5EF4-FFF2-40B4-BE49-F238E27FC236}">
                    <a16:creationId xmlns:a16="http://schemas.microsoft.com/office/drawing/2014/main" id="{4A51A3A7-E199-4ACD-8B19-2437E8D21B71}"/>
                  </a:ext>
                </a:extLst>
              </p:cNvPr>
              <p:cNvSpPr>
                <a:spLocks noChangeArrowheads="1"/>
              </p:cNvSpPr>
              <p:nvPr/>
            </p:nvSpPr>
            <p:spPr bwMode="auto">
              <a:xfrm>
                <a:off x="4968" y="279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3" name="Rectangle 189">
                <a:extLst>
                  <a:ext uri="{FF2B5EF4-FFF2-40B4-BE49-F238E27FC236}">
                    <a16:creationId xmlns:a16="http://schemas.microsoft.com/office/drawing/2014/main" id="{B62BC220-A5E4-4FB1-B20E-F9A69BCE11C5}"/>
                  </a:ext>
                </a:extLst>
              </p:cNvPr>
              <p:cNvSpPr>
                <a:spLocks noChangeArrowheads="1"/>
              </p:cNvSpPr>
              <p:nvPr/>
            </p:nvSpPr>
            <p:spPr bwMode="auto">
              <a:xfrm>
                <a:off x="4992" y="277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4" name="Rectangle 190">
                <a:extLst>
                  <a:ext uri="{FF2B5EF4-FFF2-40B4-BE49-F238E27FC236}">
                    <a16:creationId xmlns:a16="http://schemas.microsoft.com/office/drawing/2014/main" id="{CCDF4C4B-BCEE-43DE-81A9-BA1E61F44296}"/>
                  </a:ext>
                </a:extLst>
              </p:cNvPr>
              <p:cNvSpPr>
                <a:spLocks noChangeArrowheads="1"/>
              </p:cNvSpPr>
              <p:nvPr/>
            </p:nvSpPr>
            <p:spPr bwMode="auto">
              <a:xfrm>
                <a:off x="5002" y="277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5" name="Rectangle 191">
                <a:extLst>
                  <a:ext uri="{FF2B5EF4-FFF2-40B4-BE49-F238E27FC236}">
                    <a16:creationId xmlns:a16="http://schemas.microsoft.com/office/drawing/2014/main" id="{77D607AB-0B85-49A6-B739-5B262E504F62}"/>
                  </a:ext>
                </a:extLst>
              </p:cNvPr>
              <p:cNvSpPr>
                <a:spLocks noChangeArrowheads="1"/>
              </p:cNvSpPr>
              <p:nvPr/>
            </p:nvSpPr>
            <p:spPr bwMode="auto">
              <a:xfrm>
                <a:off x="5018" y="277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6" name="Rectangle 192">
                <a:extLst>
                  <a:ext uri="{FF2B5EF4-FFF2-40B4-BE49-F238E27FC236}">
                    <a16:creationId xmlns:a16="http://schemas.microsoft.com/office/drawing/2014/main" id="{B55D24B9-26A9-4193-9B12-C3B4591288A0}"/>
                  </a:ext>
                </a:extLst>
              </p:cNvPr>
              <p:cNvSpPr>
                <a:spLocks noChangeArrowheads="1"/>
              </p:cNvSpPr>
              <p:nvPr/>
            </p:nvSpPr>
            <p:spPr bwMode="auto">
              <a:xfrm>
                <a:off x="5028" y="277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7" name="Rectangle 193">
                <a:extLst>
                  <a:ext uri="{FF2B5EF4-FFF2-40B4-BE49-F238E27FC236}">
                    <a16:creationId xmlns:a16="http://schemas.microsoft.com/office/drawing/2014/main" id="{24645BE0-FDD9-4410-9F20-C9299D5BB8D4}"/>
                  </a:ext>
                </a:extLst>
              </p:cNvPr>
              <p:cNvSpPr>
                <a:spLocks noChangeArrowheads="1"/>
              </p:cNvSpPr>
              <p:nvPr/>
            </p:nvSpPr>
            <p:spPr bwMode="auto">
              <a:xfrm>
                <a:off x="5048" y="277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8" name="Rectangle 194">
                <a:extLst>
                  <a:ext uri="{FF2B5EF4-FFF2-40B4-BE49-F238E27FC236}">
                    <a16:creationId xmlns:a16="http://schemas.microsoft.com/office/drawing/2014/main" id="{49CB1BF7-762F-48DC-9CA3-6E602739E034}"/>
                  </a:ext>
                </a:extLst>
              </p:cNvPr>
              <p:cNvSpPr>
                <a:spLocks noChangeArrowheads="1"/>
              </p:cNvSpPr>
              <p:nvPr/>
            </p:nvSpPr>
            <p:spPr bwMode="auto">
              <a:xfrm>
                <a:off x="5072" y="275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39" name="Rectangle 195">
                <a:extLst>
                  <a:ext uri="{FF2B5EF4-FFF2-40B4-BE49-F238E27FC236}">
                    <a16:creationId xmlns:a16="http://schemas.microsoft.com/office/drawing/2014/main" id="{43E5FAC9-B7DE-4829-B4BF-8E8F14537C4D}"/>
                  </a:ext>
                </a:extLst>
              </p:cNvPr>
              <p:cNvSpPr>
                <a:spLocks noChangeArrowheads="1"/>
              </p:cNvSpPr>
              <p:nvPr/>
            </p:nvSpPr>
            <p:spPr bwMode="auto">
              <a:xfrm>
                <a:off x="5077" y="275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0" name="Rectangle 196">
                <a:extLst>
                  <a:ext uri="{FF2B5EF4-FFF2-40B4-BE49-F238E27FC236}">
                    <a16:creationId xmlns:a16="http://schemas.microsoft.com/office/drawing/2014/main" id="{7988DDD0-A4AA-41FD-B5C4-320096033083}"/>
                  </a:ext>
                </a:extLst>
              </p:cNvPr>
              <p:cNvSpPr>
                <a:spLocks noChangeArrowheads="1"/>
              </p:cNvSpPr>
              <p:nvPr/>
            </p:nvSpPr>
            <p:spPr bwMode="auto">
              <a:xfrm>
                <a:off x="5095" y="275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1" name="Rectangle 197">
                <a:extLst>
                  <a:ext uri="{FF2B5EF4-FFF2-40B4-BE49-F238E27FC236}">
                    <a16:creationId xmlns:a16="http://schemas.microsoft.com/office/drawing/2014/main" id="{4D53AF71-ED23-4F5B-A77B-A157DE6F6C82}"/>
                  </a:ext>
                </a:extLst>
              </p:cNvPr>
              <p:cNvSpPr>
                <a:spLocks noChangeArrowheads="1"/>
              </p:cNvSpPr>
              <p:nvPr/>
            </p:nvSpPr>
            <p:spPr bwMode="auto">
              <a:xfrm>
                <a:off x="5100" y="275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2" name="Rectangle 198">
                <a:extLst>
                  <a:ext uri="{FF2B5EF4-FFF2-40B4-BE49-F238E27FC236}">
                    <a16:creationId xmlns:a16="http://schemas.microsoft.com/office/drawing/2014/main" id="{F3A2477E-ACDD-440D-8A0D-8B5457506769}"/>
                  </a:ext>
                </a:extLst>
              </p:cNvPr>
              <p:cNvSpPr>
                <a:spLocks noChangeArrowheads="1"/>
              </p:cNvSpPr>
              <p:nvPr/>
            </p:nvSpPr>
            <p:spPr bwMode="auto">
              <a:xfrm>
                <a:off x="5119" y="275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3" name="Rectangle 199">
                <a:extLst>
                  <a:ext uri="{FF2B5EF4-FFF2-40B4-BE49-F238E27FC236}">
                    <a16:creationId xmlns:a16="http://schemas.microsoft.com/office/drawing/2014/main" id="{0AD40925-8195-43E9-9088-DAA89C3C3AC8}"/>
                  </a:ext>
                </a:extLst>
              </p:cNvPr>
              <p:cNvSpPr>
                <a:spLocks noChangeArrowheads="1"/>
              </p:cNvSpPr>
              <p:nvPr/>
            </p:nvSpPr>
            <p:spPr bwMode="auto">
              <a:xfrm>
                <a:off x="5173" y="274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4" name="Rectangle 200">
                <a:extLst>
                  <a:ext uri="{FF2B5EF4-FFF2-40B4-BE49-F238E27FC236}">
                    <a16:creationId xmlns:a16="http://schemas.microsoft.com/office/drawing/2014/main" id="{5C073B57-9331-4145-A3AA-52A4BB0526E9}"/>
                  </a:ext>
                </a:extLst>
              </p:cNvPr>
              <p:cNvSpPr>
                <a:spLocks noChangeArrowheads="1"/>
              </p:cNvSpPr>
              <p:nvPr/>
            </p:nvSpPr>
            <p:spPr bwMode="auto">
              <a:xfrm>
                <a:off x="5183" y="274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5" name="Rectangle 201">
                <a:extLst>
                  <a:ext uri="{FF2B5EF4-FFF2-40B4-BE49-F238E27FC236}">
                    <a16:creationId xmlns:a16="http://schemas.microsoft.com/office/drawing/2014/main" id="{DB0263A3-CCBC-4B34-B375-624407EE9366}"/>
                  </a:ext>
                </a:extLst>
              </p:cNvPr>
              <p:cNvSpPr>
                <a:spLocks noChangeArrowheads="1"/>
              </p:cNvSpPr>
              <p:nvPr/>
            </p:nvSpPr>
            <p:spPr bwMode="auto">
              <a:xfrm>
                <a:off x="5190" y="274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6" name="Rectangle 202">
                <a:extLst>
                  <a:ext uri="{FF2B5EF4-FFF2-40B4-BE49-F238E27FC236}">
                    <a16:creationId xmlns:a16="http://schemas.microsoft.com/office/drawing/2014/main" id="{B2543B01-27B9-4AF5-80D9-4496B5A9F8D6}"/>
                  </a:ext>
                </a:extLst>
              </p:cNvPr>
              <p:cNvSpPr>
                <a:spLocks noChangeArrowheads="1"/>
              </p:cNvSpPr>
              <p:nvPr/>
            </p:nvSpPr>
            <p:spPr bwMode="auto">
              <a:xfrm>
                <a:off x="5207" y="274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7" name="Rectangle 203">
                <a:extLst>
                  <a:ext uri="{FF2B5EF4-FFF2-40B4-BE49-F238E27FC236}">
                    <a16:creationId xmlns:a16="http://schemas.microsoft.com/office/drawing/2014/main" id="{3C1AA48F-BF44-4546-982E-8ABE290E70BF}"/>
                  </a:ext>
                </a:extLst>
              </p:cNvPr>
              <p:cNvSpPr>
                <a:spLocks noChangeArrowheads="1"/>
              </p:cNvSpPr>
              <p:nvPr/>
            </p:nvSpPr>
            <p:spPr bwMode="auto">
              <a:xfrm>
                <a:off x="5231" y="273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1248" name="Rectangle 204">
                <a:extLst>
                  <a:ext uri="{FF2B5EF4-FFF2-40B4-BE49-F238E27FC236}">
                    <a16:creationId xmlns:a16="http://schemas.microsoft.com/office/drawing/2014/main" id="{B7796B75-73CB-4701-9152-ADA501C5CF45}"/>
                  </a:ext>
                </a:extLst>
              </p:cNvPr>
              <p:cNvSpPr>
                <a:spLocks noChangeArrowheads="1"/>
              </p:cNvSpPr>
              <p:nvPr/>
            </p:nvSpPr>
            <p:spPr bwMode="auto">
              <a:xfrm>
                <a:off x="5268" y="271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grpSp>
        <p:sp>
          <p:nvSpPr>
            <p:cNvPr id="707" name="Rectangle 206">
              <a:extLst>
                <a:ext uri="{FF2B5EF4-FFF2-40B4-BE49-F238E27FC236}">
                  <a16:creationId xmlns:a16="http://schemas.microsoft.com/office/drawing/2014/main" id="{929782FD-AFE8-4644-BABA-B077A74912DA}"/>
                </a:ext>
              </a:extLst>
            </p:cNvPr>
            <p:cNvSpPr>
              <a:spLocks noChangeArrowheads="1"/>
            </p:cNvSpPr>
            <p:nvPr/>
          </p:nvSpPr>
          <p:spPr bwMode="auto">
            <a:xfrm>
              <a:off x="5273" y="271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08" name="Rectangle 207">
              <a:extLst>
                <a:ext uri="{FF2B5EF4-FFF2-40B4-BE49-F238E27FC236}">
                  <a16:creationId xmlns:a16="http://schemas.microsoft.com/office/drawing/2014/main" id="{344D94D2-418A-4F66-9FAB-B12A758D4609}"/>
                </a:ext>
              </a:extLst>
            </p:cNvPr>
            <p:cNvSpPr>
              <a:spLocks noChangeArrowheads="1"/>
            </p:cNvSpPr>
            <p:nvPr/>
          </p:nvSpPr>
          <p:spPr bwMode="auto">
            <a:xfrm>
              <a:off x="5275" y="271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09" name="Rectangle 208">
              <a:extLst>
                <a:ext uri="{FF2B5EF4-FFF2-40B4-BE49-F238E27FC236}">
                  <a16:creationId xmlns:a16="http://schemas.microsoft.com/office/drawing/2014/main" id="{5631DCD9-A9CD-44AD-A379-5ED79CBB6F71}"/>
                </a:ext>
              </a:extLst>
            </p:cNvPr>
            <p:cNvSpPr>
              <a:spLocks noChangeArrowheads="1"/>
            </p:cNvSpPr>
            <p:nvPr/>
          </p:nvSpPr>
          <p:spPr bwMode="auto">
            <a:xfrm>
              <a:off x="5327" y="270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0" name="Rectangle 209">
              <a:extLst>
                <a:ext uri="{FF2B5EF4-FFF2-40B4-BE49-F238E27FC236}">
                  <a16:creationId xmlns:a16="http://schemas.microsoft.com/office/drawing/2014/main" id="{2CC79901-8BD7-48AD-B71A-1828D98E006A}"/>
                </a:ext>
              </a:extLst>
            </p:cNvPr>
            <p:cNvSpPr>
              <a:spLocks noChangeArrowheads="1"/>
            </p:cNvSpPr>
            <p:nvPr/>
          </p:nvSpPr>
          <p:spPr bwMode="auto">
            <a:xfrm>
              <a:off x="5337" y="270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1" name="Rectangle 210">
              <a:extLst>
                <a:ext uri="{FF2B5EF4-FFF2-40B4-BE49-F238E27FC236}">
                  <a16:creationId xmlns:a16="http://schemas.microsoft.com/office/drawing/2014/main" id="{2916A828-53DE-462B-AD15-6154234412BC}"/>
                </a:ext>
              </a:extLst>
            </p:cNvPr>
            <p:cNvSpPr>
              <a:spLocks noChangeArrowheads="1"/>
            </p:cNvSpPr>
            <p:nvPr/>
          </p:nvSpPr>
          <p:spPr bwMode="auto">
            <a:xfrm>
              <a:off x="5393" y="26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2" name="Rectangle 211">
              <a:extLst>
                <a:ext uri="{FF2B5EF4-FFF2-40B4-BE49-F238E27FC236}">
                  <a16:creationId xmlns:a16="http://schemas.microsoft.com/office/drawing/2014/main" id="{1A83AC09-60B9-407A-A609-B785164C46D1}"/>
                </a:ext>
              </a:extLst>
            </p:cNvPr>
            <p:cNvSpPr>
              <a:spLocks noChangeArrowheads="1"/>
            </p:cNvSpPr>
            <p:nvPr/>
          </p:nvSpPr>
          <p:spPr bwMode="auto">
            <a:xfrm>
              <a:off x="5401" y="26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3" name="Rectangle 212">
              <a:extLst>
                <a:ext uri="{FF2B5EF4-FFF2-40B4-BE49-F238E27FC236}">
                  <a16:creationId xmlns:a16="http://schemas.microsoft.com/office/drawing/2014/main" id="{33720AB1-0386-4F52-B649-D8D2A503BA64}"/>
                </a:ext>
              </a:extLst>
            </p:cNvPr>
            <p:cNvSpPr>
              <a:spLocks noChangeArrowheads="1"/>
            </p:cNvSpPr>
            <p:nvPr/>
          </p:nvSpPr>
          <p:spPr bwMode="auto">
            <a:xfrm>
              <a:off x="5412" y="26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4" name="Rectangle 213">
              <a:extLst>
                <a:ext uri="{FF2B5EF4-FFF2-40B4-BE49-F238E27FC236}">
                  <a16:creationId xmlns:a16="http://schemas.microsoft.com/office/drawing/2014/main" id="{8F50D982-6F47-4D32-8065-6999A8B3DBB7}"/>
                </a:ext>
              </a:extLst>
            </p:cNvPr>
            <p:cNvSpPr>
              <a:spLocks noChangeArrowheads="1"/>
            </p:cNvSpPr>
            <p:nvPr/>
          </p:nvSpPr>
          <p:spPr bwMode="auto">
            <a:xfrm>
              <a:off x="5434" y="266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5" name="Rectangle 214">
              <a:extLst>
                <a:ext uri="{FF2B5EF4-FFF2-40B4-BE49-F238E27FC236}">
                  <a16:creationId xmlns:a16="http://schemas.microsoft.com/office/drawing/2014/main" id="{3A504418-F49F-4DED-BCD9-9E9E66A0D204}"/>
                </a:ext>
              </a:extLst>
            </p:cNvPr>
            <p:cNvSpPr>
              <a:spLocks noChangeArrowheads="1"/>
            </p:cNvSpPr>
            <p:nvPr/>
          </p:nvSpPr>
          <p:spPr bwMode="auto">
            <a:xfrm>
              <a:off x="5481" y="266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6" name="Rectangle 215">
              <a:extLst>
                <a:ext uri="{FF2B5EF4-FFF2-40B4-BE49-F238E27FC236}">
                  <a16:creationId xmlns:a16="http://schemas.microsoft.com/office/drawing/2014/main" id="{DFBD1B76-924B-4CD8-BF48-2C8EC8D89446}"/>
                </a:ext>
              </a:extLst>
            </p:cNvPr>
            <p:cNvSpPr>
              <a:spLocks noChangeArrowheads="1"/>
            </p:cNvSpPr>
            <p:nvPr/>
          </p:nvSpPr>
          <p:spPr bwMode="auto">
            <a:xfrm>
              <a:off x="5493" y="266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7" name="Rectangle 216">
              <a:extLst>
                <a:ext uri="{FF2B5EF4-FFF2-40B4-BE49-F238E27FC236}">
                  <a16:creationId xmlns:a16="http://schemas.microsoft.com/office/drawing/2014/main" id="{0AE5F33E-0551-4899-B200-2B3B39232988}"/>
                </a:ext>
              </a:extLst>
            </p:cNvPr>
            <p:cNvSpPr>
              <a:spLocks noChangeArrowheads="1"/>
            </p:cNvSpPr>
            <p:nvPr/>
          </p:nvSpPr>
          <p:spPr bwMode="auto">
            <a:xfrm>
              <a:off x="5520" y="265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8" name="Rectangle 217">
              <a:extLst>
                <a:ext uri="{FF2B5EF4-FFF2-40B4-BE49-F238E27FC236}">
                  <a16:creationId xmlns:a16="http://schemas.microsoft.com/office/drawing/2014/main" id="{DA7DC52B-D26F-4C75-9B59-B90195E6EBF1}"/>
                </a:ext>
              </a:extLst>
            </p:cNvPr>
            <p:cNvSpPr>
              <a:spLocks noChangeArrowheads="1"/>
            </p:cNvSpPr>
            <p:nvPr/>
          </p:nvSpPr>
          <p:spPr bwMode="auto">
            <a:xfrm>
              <a:off x="5556" y="265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19" name="Rectangle 218">
              <a:extLst>
                <a:ext uri="{FF2B5EF4-FFF2-40B4-BE49-F238E27FC236}">
                  <a16:creationId xmlns:a16="http://schemas.microsoft.com/office/drawing/2014/main" id="{63CE819A-1ADC-4CF8-AE85-4E957DF12FF3}"/>
                </a:ext>
              </a:extLst>
            </p:cNvPr>
            <p:cNvSpPr>
              <a:spLocks noChangeArrowheads="1"/>
            </p:cNvSpPr>
            <p:nvPr/>
          </p:nvSpPr>
          <p:spPr bwMode="auto">
            <a:xfrm>
              <a:off x="5561" y="265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0" name="Rectangle 219">
              <a:extLst>
                <a:ext uri="{FF2B5EF4-FFF2-40B4-BE49-F238E27FC236}">
                  <a16:creationId xmlns:a16="http://schemas.microsoft.com/office/drawing/2014/main" id="{1A3383A5-A19F-4126-BC4B-AAD93515ED6C}"/>
                </a:ext>
              </a:extLst>
            </p:cNvPr>
            <p:cNvSpPr>
              <a:spLocks noChangeArrowheads="1"/>
            </p:cNvSpPr>
            <p:nvPr/>
          </p:nvSpPr>
          <p:spPr bwMode="auto">
            <a:xfrm>
              <a:off x="5618" y="264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1" name="Rectangle 220">
              <a:extLst>
                <a:ext uri="{FF2B5EF4-FFF2-40B4-BE49-F238E27FC236}">
                  <a16:creationId xmlns:a16="http://schemas.microsoft.com/office/drawing/2014/main" id="{AFC7BB74-19C3-4007-942D-5EE236E29CF9}"/>
                </a:ext>
              </a:extLst>
            </p:cNvPr>
            <p:cNvSpPr>
              <a:spLocks noChangeArrowheads="1"/>
            </p:cNvSpPr>
            <p:nvPr/>
          </p:nvSpPr>
          <p:spPr bwMode="auto">
            <a:xfrm>
              <a:off x="5625" y="262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2" name="Rectangle 221">
              <a:extLst>
                <a:ext uri="{FF2B5EF4-FFF2-40B4-BE49-F238E27FC236}">
                  <a16:creationId xmlns:a16="http://schemas.microsoft.com/office/drawing/2014/main" id="{7D9F1DFE-00ED-4693-82FE-18A3A500E6AA}"/>
                </a:ext>
              </a:extLst>
            </p:cNvPr>
            <p:cNvSpPr>
              <a:spLocks noChangeArrowheads="1"/>
            </p:cNvSpPr>
            <p:nvPr/>
          </p:nvSpPr>
          <p:spPr bwMode="auto">
            <a:xfrm>
              <a:off x="5648" y="262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3" name="Rectangle 222">
              <a:extLst>
                <a:ext uri="{FF2B5EF4-FFF2-40B4-BE49-F238E27FC236}">
                  <a16:creationId xmlns:a16="http://schemas.microsoft.com/office/drawing/2014/main" id="{961A9D2F-6AC3-45E2-91DB-D38A9EECAA4C}"/>
                </a:ext>
              </a:extLst>
            </p:cNvPr>
            <p:cNvSpPr>
              <a:spLocks noChangeArrowheads="1"/>
            </p:cNvSpPr>
            <p:nvPr/>
          </p:nvSpPr>
          <p:spPr bwMode="auto">
            <a:xfrm>
              <a:off x="5666" y="262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4" name="Rectangle 223">
              <a:extLst>
                <a:ext uri="{FF2B5EF4-FFF2-40B4-BE49-F238E27FC236}">
                  <a16:creationId xmlns:a16="http://schemas.microsoft.com/office/drawing/2014/main" id="{6126DBD3-B2E8-4160-90C8-AB0A10051D41}"/>
                </a:ext>
              </a:extLst>
            </p:cNvPr>
            <p:cNvSpPr>
              <a:spLocks noChangeArrowheads="1"/>
            </p:cNvSpPr>
            <p:nvPr/>
          </p:nvSpPr>
          <p:spPr bwMode="auto">
            <a:xfrm>
              <a:off x="5738" y="261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5" name="Rectangle 224">
              <a:extLst>
                <a:ext uri="{FF2B5EF4-FFF2-40B4-BE49-F238E27FC236}">
                  <a16:creationId xmlns:a16="http://schemas.microsoft.com/office/drawing/2014/main" id="{970ED543-1897-4284-ADFD-A5379C3389B5}"/>
                </a:ext>
              </a:extLst>
            </p:cNvPr>
            <p:cNvSpPr>
              <a:spLocks noChangeArrowheads="1"/>
            </p:cNvSpPr>
            <p:nvPr/>
          </p:nvSpPr>
          <p:spPr bwMode="auto">
            <a:xfrm>
              <a:off x="5794"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6" name="Rectangle 225">
              <a:extLst>
                <a:ext uri="{FF2B5EF4-FFF2-40B4-BE49-F238E27FC236}">
                  <a16:creationId xmlns:a16="http://schemas.microsoft.com/office/drawing/2014/main" id="{4475DD0F-080A-43EE-9528-E3330C9F181F}"/>
                </a:ext>
              </a:extLst>
            </p:cNvPr>
            <p:cNvSpPr>
              <a:spLocks noChangeArrowheads="1"/>
            </p:cNvSpPr>
            <p:nvPr/>
          </p:nvSpPr>
          <p:spPr bwMode="auto">
            <a:xfrm>
              <a:off x="5796"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7" name="Rectangle 226">
              <a:extLst>
                <a:ext uri="{FF2B5EF4-FFF2-40B4-BE49-F238E27FC236}">
                  <a16:creationId xmlns:a16="http://schemas.microsoft.com/office/drawing/2014/main" id="{5A3C9C64-57A8-4D6D-8F70-E56C82A62EFC}"/>
                </a:ext>
              </a:extLst>
            </p:cNvPr>
            <p:cNvSpPr>
              <a:spLocks noChangeArrowheads="1"/>
            </p:cNvSpPr>
            <p:nvPr/>
          </p:nvSpPr>
          <p:spPr bwMode="auto">
            <a:xfrm>
              <a:off x="5813"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8" name="Rectangle 227">
              <a:extLst>
                <a:ext uri="{FF2B5EF4-FFF2-40B4-BE49-F238E27FC236}">
                  <a16:creationId xmlns:a16="http://schemas.microsoft.com/office/drawing/2014/main" id="{AFBF7898-F466-4E45-B581-3FED3676C57C}"/>
                </a:ext>
              </a:extLst>
            </p:cNvPr>
            <p:cNvSpPr>
              <a:spLocks noChangeArrowheads="1"/>
            </p:cNvSpPr>
            <p:nvPr/>
          </p:nvSpPr>
          <p:spPr bwMode="auto">
            <a:xfrm>
              <a:off x="5850"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29" name="Rectangle 228">
              <a:extLst>
                <a:ext uri="{FF2B5EF4-FFF2-40B4-BE49-F238E27FC236}">
                  <a16:creationId xmlns:a16="http://schemas.microsoft.com/office/drawing/2014/main" id="{2B300529-D1C6-490D-9175-DFD2666A9B6D}"/>
                </a:ext>
              </a:extLst>
            </p:cNvPr>
            <p:cNvSpPr>
              <a:spLocks noChangeArrowheads="1"/>
            </p:cNvSpPr>
            <p:nvPr/>
          </p:nvSpPr>
          <p:spPr bwMode="auto">
            <a:xfrm>
              <a:off x="5860"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0" name="Rectangle 229">
              <a:extLst>
                <a:ext uri="{FF2B5EF4-FFF2-40B4-BE49-F238E27FC236}">
                  <a16:creationId xmlns:a16="http://schemas.microsoft.com/office/drawing/2014/main" id="{22BFD639-8642-4235-8515-A307FE2F71E2}"/>
                </a:ext>
              </a:extLst>
            </p:cNvPr>
            <p:cNvSpPr>
              <a:spLocks noChangeArrowheads="1"/>
            </p:cNvSpPr>
            <p:nvPr/>
          </p:nvSpPr>
          <p:spPr bwMode="auto">
            <a:xfrm>
              <a:off x="5865"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1" name="Rectangle 230">
              <a:extLst>
                <a:ext uri="{FF2B5EF4-FFF2-40B4-BE49-F238E27FC236}">
                  <a16:creationId xmlns:a16="http://schemas.microsoft.com/office/drawing/2014/main" id="{DBE8AC53-C662-4478-B43C-F2802811232F}"/>
                </a:ext>
              </a:extLst>
            </p:cNvPr>
            <p:cNvSpPr>
              <a:spLocks noChangeArrowheads="1"/>
            </p:cNvSpPr>
            <p:nvPr/>
          </p:nvSpPr>
          <p:spPr bwMode="auto">
            <a:xfrm>
              <a:off x="5870"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2" name="Rectangle 231">
              <a:extLst>
                <a:ext uri="{FF2B5EF4-FFF2-40B4-BE49-F238E27FC236}">
                  <a16:creationId xmlns:a16="http://schemas.microsoft.com/office/drawing/2014/main" id="{D30364E3-68B9-4BDD-BF87-4942FDE202D3}"/>
                </a:ext>
              </a:extLst>
            </p:cNvPr>
            <p:cNvSpPr>
              <a:spLocks noChangeArrowheads="1"/>
            </p:cNvSpPr>
            <p:nvPr/>
          </p:nvSpPr>
          <p:spPr bwMode="auto">
            <a:xfrm>
              <a:off x="5872" y="259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3" name="Rectangle 232">
              <a:extLst>
                <a:ext uri="{FF2B5EF4-FFF2-40B4-BE49-F238E27FC236}">
                  <a16:creationId xmlns:a16="http://schemas.microsoft.com/office/drawing/2014/main" id="{24D38DA7-5307-4780-A922-EBE4FE903FF9}"/>
                </a:ext>
              </a:extLst>
            </p:cNvPr>
            <p:cNvSpPr>
              <a:spLocks noChangeArrowheads="1"/>
            </p:cNvSpPr>
            <p:nvPr/>
          </p:nvSpPr>
          <p:spPr bwMode="auto">
            <a:xfrm>
              <a:off x="5875" y="258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4" name="Rectangle 233">
              <a:extLst>
                <a:ext uri="{FF2B5EF4-FFF2-40B4-BE49-F238E27FC236}">
                  <a16:creationId xmlns:a16="http://schemas.microsoft.com/office/drawing/2014/main" id="{1A8D5D24-D679-4D5D-87EF-782CF463B9A9}"/>
                </a:ext>
              </a:extLst>
            </p:cNvPr>
            <p:cNvSpPr>
              <a:spLocks noChangeArrowheads="1"/>
            </p:cNvSpPr>
            <p:nvPr/>
          </p:nvSpPr>
          <p:spPr bwMode="auto">
            <a:xfrm>
              <a:off x="5985" y="254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5" name="Rectangle 234">
              <a:extLst>
                <a:ext uri="{FF2B5EF4-FFF2-40B4-BE49-F238E27FC236}">
                  <a16:creationId xmlns:a16="http://schemas.microsoft.com/office/drawing/2014/main" id="{5A88E289-BA68-44A5-B0FB-78692DE199B5}"/>
                </a:ext>
              </a:extLst>
            </p:cNvPr>
            <p:cNvSpPr>
              <a:spLocks noChangeArrowheads="1"/>
            </p:cNvSpPr>
            <p:nvPr/>
          </p:nvSpPr>
          <p:spPr bwMode="auto">
            <a:xfrm>
              <a:off x="6014" y="254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6" name="Rectangle 235">
              <a:extLst>
                <a:ext uri="{FF2B5EF4-FFF2-40B4-BE49-F238E27FC236}">
                  <a16:creationId xmlns:a16="http://schemas.microsoft.com/office/drawing/2014/main" id="{EEDBB743-21B6-4F6D-AF0D-3F9A603FF603}"/>
                </a:ext>
              </a:extLst>
            </p:cNvPr>
            <p:cNvSpPr>
              <a:spLocks noChangeArrowheads="1"/>
            </p:cNvSpPr>
            <p:nvPr/>
          </p:nvSpPr>
          <p:spPr bwMode="auto">
            <a:xfrm>
              <a:off x="6019" y="254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7" name="Rectangle 236">
              <a:extLst>
                <a:ext uri="{FF2B5EF4-FFF2-40B4-BE49-F238E27FC236}">
                  <a16:creationId xmlns:a16="http://schemas.microsoft.com/office/drawing/2014/main" id="{DAAA62ED-FC45-4994-982B-AF211A5C3C04}"/>
                </a:ext>
              </a:extLst>
            </p:cNvPr>
            <p:cNvSpPr>
              <a:spLocks noChangeArrowheads="1"/>
            </p:cNvSpPr>
            <p:nvPr/>
          </p:nvSpPr>
          <p:spPr bwMode="auto">
            <a:xfrm>
              <a:off x="6107" y="254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8" name="Rectangle 237">
              <a:extLst>
                <a:ext uri="{FF2B5EF4-FFF2-40B4-BE49-F238E27FC236}">
                  <a16:creationId xmlns:a16="http://schemas.microsoft.com/office/drawing/2014/main" id="{A3AB2B0D-8613-4CBC-9C32-2F8708F03951}"/>
                </a:ext>
              </a:extLst>
            </p:cNvPr>
            <p:cNvSpPr>
              <a:spLocks noChangeArrowheads="1"/>
            </p:cNvSpPr>
            <p:nvPr/>
          </p:nvSpPr>
          <p:spPr bwMode="auto">
            <a:xfrm>
              <a:off x="6170" y="253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39" name="Rectangle 238">
              <a:extLst>
                <a:ext uri="{FF2B5EF4-FFF2-40B4-BE49-F238E27FC236}">
                  <a16:creationId xmlns:a16="http://schemas.microsoft.com/office/drawing/2014/main" id="{41EC893F-979F-4769-852B-3C248CE83A1C}"/>
                </a:ext>
              </a:extLst>
            </p:cNvPr>
            <p:cNvSpPr>
              <a:spLocks noChangeArrowheads="1"/>
            </p:cNvSpPr>
            <p:nvPr/>
          </p:nvSpPr>
          <p:spPr bwMode="auto">
            <a:xfrm>
              <a:off x="6212" y="253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0" name="Rectangle 239">
              <a:extLst>
                <a:ext uri="{FF2B5EF4-FFF2-40B4-BE49-F238E27FC236}">
                  <a16:creationId xmlns:a16="http://schemas.microsoft.com/office/drawing/2014/main" id="{41C07800-84F4-4C94-8461-1271CD0D40B9}"/>
                </a:ext>
              </a:extLst>
            </p:cNvPr>
            <p:cNvSpPr>
              <a:spLocks noChangeArrowheads="1"/>
            </p:cNvSpPr>
            <p:nvPr/>
          </p:nvSpPr>
          <p:spPr bwMode="auto">
            <a:xfrm>
              <a:off x="6276" y="253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1" name="Rectangle 240">
              <a:extLst>
                <a:ext uri="{FF2B5EF4-FFF2-40B4-BE49-F238E27FC236}">
                  <a16:creationId xmlns:a16="http://schemas.microsoft.com/office/drawing/2014/main" id="{3634F79B-78F3-433C-ADA2-90FFBB985581}"/>
                </a:ext>
              </a:extLst>
            </p:cNvPr>
            <p:cNvSpPr>
              <a:spLocks noChangeArrowheads="1"/>
            </p:cNvSpPr>
            <p:nvPr/>
          </p:nvSpPr>
          <p:spPr bwMode="auto">
            <a:xfrm>
              <a:off x="6317" y="251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2" name="Rectangle 241">
              <a:extLst>
                <a:ext uri="{FF2B5EF4-FFF2-40B4-BE49-F238E27FC236}">
                  <a16:creationId xmlns:a16="http://schemas.microsoft.com/office/drawing/2014/main" id="{B48C3C72-9009-4689-8AF7-2EDA11E97A0B}"/>
                </a:ext>
              </a:extLst>
            </p:cNvPr>
            <p:cNvSpPr>
              <a:spLocks noChangeArrowheads="1"/>
            </p:cNvSpPr>
            <p:nvPr/>
          </p:nvSpPr>
          <p:spPr bwMode="auto">
            <a:xfrm>
              <a:off x="6322" y="251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3" name="Rectangle 242">
              <a:extLst>
                <a:ext uri="{FF2B5EF4-FFF2-40B4-BE49-F238E27FC236}">
                  <a16:creationId xmlns:a16="http://schemas.microsoft.com/office/drawing/2014/main" id="{A88A5972-CACF-461E-8915-A86A1B3AA3AA}"/>
                </a:ext>
              </a:extLst>
            </p:cNvPr>
            <p:cNvSpPr>
              <a:spLocks noChangeArrowheads="1"/>
            </p:cNvSpPr>
            <p:nvPr/>
          </p:nvSpPr>
          <p:spPr bwMode="auto">
            <a:xfrm>
              <a:off x="6325" y="251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4" name="Rectangle 243">
              <a:extLst>
                <a:ext uri="{FF2B5EF4-FFF2-40B4-BE49-F238E27FC236}">
                  <a16:creationId xmlns:a16="http://schemas.microsoft.com/office/drawing/2014/main" id="{AB3F7E56-4460-4067-83BC-5438E5CCC7C7}"/>
                </a:ext>
              </a:extLst>
            </p:cNvPr>
            <p:cNvSpPr>
              <a:spLocks noChangeArrowheads="1"/>
            </p:cNvSpPr>
            <p:nvPr/>
          </p:nvSpPr>
          <p:spPr bwMode="auto">
            <a:xfrm>
              <a:off x="6348" y="251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5" name="Rectangle 244">
              <a:extLst>
                <a:ext uri="{FF2B5EF4-FFF2-40B4-BE49-F238E27FC236}">
                  <a16:creationId xmlns:a16="http://schemas.microsoft.com/office/drawing/2014/main" id="{F77D605E-7334-4599-B3BF-7236041B12E4}"/>
                </a:ext>
              </a:extLst>
            </p:cNvPr>
            <p:cNvSpPr>
              <a:spLocks noChangeArrowheads="1"/>
            </p:cNvSpPr>
            <p:nvPr/>
          </p:nvSpPr>
          <p:spPr bwMode="auto">
            <a:xfrm>
              <a:off x="6361" y="250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6" name="Rectangle 245">
              <a:extLst>
                <a:ext uri="{FF2B5EF4-FFF2-40B4-BE49-F238E27FC236}">
                  <a16:creationId xmlns:a16="http://schemas.microsoft.com/office/drawing/2014/main" id="{465CDC82-D58B-4BA6-944D-042B871E8000}"/>
                </a:ext>
              </a:extLst>
            </p:cNvPr>
            <p:cNvSpPr>
              <a:spLocks noChangeArrowheads="1"/>
            </p:cNvSpPr>
            <p:nvPr/>
          </p:nvSpPr>
          <p:spPr bwMode="auto">
            <a:xfrm>
              <a:off x="6382" y="250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7" name="Rectangle 246">
              <a:extLst>
                <a:ext uri="{FF2B5EF4-FFF2-40B4-BE49-F238E27FC236}">
                  <a16:creationId xmlns:a16="http://schemas.microsoft.com/office/drawing/2014/main" id="{DB38526B-DF1D-4BD2-8156-F971D6491096}"/>
                </a:ext>
              </a:extLst>
            </p:cNvPr>
            <p:cNvSpPr>
              <a:spLocks noChangeArrowheads="1"/>
            </p:cNvSpPr>
            <p:nvPr/>
          </p:nvSpPr>
          <p:spPr bwMode="auto">
            <a:xfrm>
              <a:off x="6385"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8" name="Rectangle 247">
              <a:extLst>
                <a:ext uri="{FF2B5EF4-FFF2-40B4-BE49-F238E27FC236}">
                  <a16:creationId xmlns:a16="http://schemas.microsoft.com/office/drawing/2014/main" id="{66414D5E-F89D-47F6-B771-A17E292479D7}"/>
                </a:ext>
              </a:extLst>
            </p:cNvPr>
            <p:cNvSpPr>
              <a:spLocks noChangeArrowheads="1"/>
            </p:cNvSpPr>
            <p:nvPr/>
          </p:nvSpPr>
          <p:spPr bwMode="auto">
            <a:xfrm>
              <a:off x="6387"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49" name="Rectangle 248">
              <a:extLst>
                <a:ext uri="{FF2B5EF4-FFF2-40B4-BE49-F238E27FC236}">
                  <a16:creationId xmlns:a16="http://schemas.microsoft.com/office/drawing/2014/main" id="{48B0388C-26D9-4788-9CC6-CCF2E2B0CE91}"/>
                </a:ext>
              </a:extLst>
            </p:cNvPr>
            <p:cNvSpPr>
              <a:spLocks noChangeArrowheads="1"/>
            </p:cNvSpPr>
            <p:nvPr/>
          </p:nvSpPr>
          <p:spPr bwMode="auto">
            <a:xfrm>
              <a:off x="6390"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0" name="Rectangle 249">
              <a:extLst>
                <a:ext uri="{FF2B5EF4-FFF2-40B4-BE49-F238E27FC236}">
                  <a16:creationId xmlns:a16="http://schemas.microsoft.com/office/drawing/2014/main" id="{4EB6EA9B-D424-44BB-9BF5-7E1E06BD3828}"/>
                </a:ext>
              </a:extLst>
            </p:cNvPr>
            <p:cNvSpPr>
              <a:spLocks noChangeArrowheads="1"/>
            </p:cNvSpPr>
            <p:nvPr/>
          </p:nvSpPr>
          <p:spPr bwMode="auto">
            <a:xfrm>
              <a:off x="6415"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1" name="Rectangle 250">
              <a:extLst>
                <a:ext uri="{FF2B5EF4-FFF2-40B4-BE49-F238E27FC236}">
                  <a16:creationId xmlns:a16="http://schemas.microsoft.com/office/drawing/2014/main" id="{1A15B85A-8E6C-41D8-B432-CCAC667C238B}"/>
                </a:ext>
              </a:extLst>
            </p:cNvPr>
            <p:cNvSpPr>
              <a:spLocks noChangeArrowheads="1"/>
            </p:cNvSpPr>
            <p:nvPr/>
          </p:nvSpPr>
          <p:spPr bwMode="auto">
            <a:xfrm>
              <a:off x="6439"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2" name="Rectangle 251">
              <a:extLst>
                <a:ext uri="{FF2B5EF4-FFF2-40B4-BE49-F238E27FC236}">
                  <a16:creationId xmlns:a16="http://schemas.microsoft.com/office/drawing/2014/main" id="{58464576-DBAF-43AA-A409-DA77E5BAAEB9}"/>
                </a:ext>
              </a:extLst>
            </p:cNvPr>
            <p:cNvSpPr>
              <a:spLocks noChangeArrowheads="1"/>
            </p:cNvSpPr>
            <p:nvPr/>
          </p:nvSpPr>
          <p:spPr bwMode="auto">
            <a:xfrm>
              <a:off x="6480"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3" name="Rectangle 252">
              <a:extLst>
                <a:ext uri="{FF2B5EF4-FFF2-40B4-BE49-F238E27FC236}">
                  <a16:creationId xmlns:a16="http://schemas.microsoft.com/office/drawing/2014/main" id="{36711839-035B-4F4F-BF58-3785F14314FB}"/>
                </a:ext>
              </a:extLst>
            </p:cNvPr>
            <p:cNvSpPr>
              <a:spLocks noChangeArrowheads="1"/>
            </p:cNvSpPr>
            <p:nvPr/>
          </p:nvSpPr>
          <p:spPr bwMode="auto">
            <a:xfrm>
              <a:off x="6493"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4" name="Rectangle 253">
              <a:extLst>
                <a:ext uri="{FF2B5EF4-FFF2-40B4-BE49-F238E27FC236}">
                  <a16:creationId xmlns:a16="http://schemas.microsoft.com/office/drawing/2014/main" id="{40CF4629-0EBE-49D0-8C9B-F02A03B2BC60}"/>
                </a:ext>
              </a:extLst>
            </p:cNvPr>
            <p:cNvSpPr>
              <a:spLocks noChangeArrowheads="1"/>
            </p:cNvSpPr>
            <p:nvPr/>
          </p:nvSpPr>
          <p:spPr bwMode="auto">
            <a:xfrm>
              <a:off x="6510"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5" name="Rectangle 254">
              <a:extLst>
                <a:ext uri="{FF2B5EF4-FFF2-40B4-BE49-F238E27FC236}">
                  <a16:creationId xmlns:a16="http://schemas.microsoft.com/office/drawing/2014/main" id="{A631633C-C833-4A7F-9870-8488A8A88718}"/>
                </a:ext>
              </a:extLst>
            </p:cNvPr>
            <p:cNvSpPr>
              <a:spLocks noChangeArrowheads="1"/>
            </p:cNvSpPr>
            <p:nvPr/>
          </p:nvSpPr>
          <p:spPr bwMode="auto">
            <a:xfrm>
              <a:off x="6654"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6" name="Rectangle 255">
              <a:extLst>
                <a:ext uri="{FF2B5EF4-FFF2-40B4-BE49-F238E27FC236}">
                  <a16:creationId xmlns:a16="http://schemas.microsoft.com/office/drawing/2014/main" id="{5014AE48-306C-4B0F-8893-F178BD8AFB42}"/>
                </a:ext>
              </a:extLst>
            </p:cNvPr>
            <p:cNvSpPr>
              <a:spLocks noChangeArrowheads="1"/>
            </p:cNvSpPr>
            <p:nvPr/>
          </p:nvSpPr>
          <p:spPr bwMode="auto">
            <a:xfrm>
              <a:off x="6808"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7" name="Rectangle 256">
              <a:extLst>
                <a:ext uri="{FF2B5EF4-FFF2-40B4-BE49-F238E27FC236}">
                  <a16:creationId xmlns:a16="http://schemas.microsoft.com/office/drawing/2014/main" id="{E81DB11A-CBF9-40D9-8FD7-FF49806E1BF0}"/>
                </a:ext>
              </a:extLst>
            </p:cNvPr>
            <p:cNvSpPr>
              <a:spLocks noChangeArrowheads="1"/>
            </p:cNvSpPr>
            <p:nvPr/>
          </p:nvSpPr>
          <p:spPr bwMode="auto">
            <a:xfrm>
              <a:off x="6822"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8" name="Rectangle 257">
              <a:extLst>
                <a:ext uri="{FF2B5EF4-FFF2-40B4-BE49-F238E27FC236}">
                  <a16:creationId xmlns:a16="http://schemas.microsoft.com/office/drawing/2014/main" id="{1C0F4E1D-B536-454B-9CE8-B31C467AE8F2}"/>
                </a:ext>
              </a:extLst>
            </p:cNvPr>
            <p:cNvSpPr>
              <a:spLocks noChangeArrowheads="1"/>
            </p:cNvSpPr>
            <p:nvPr/>
          </p:nvSpPr>
          <p:spPr bwMode="auto">
            <a:xfrm>
              <a:off x="6842" y="249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59" name="Rectangle 258">
              <a:extLst>
                <a:ext uri="{FF2B5EF4-FFF2-40B4-BE49-F238E27FC236}">
                  <a16:creationId xmlns:a16="http://schemas.microsoft.com/office/drawing/2014/main" id="{43C833A9-F400-42D9-B7C0-8F4A54D79CBD}"/>
                </a:ext>
              </a:extLst>
            </p:cNvPr>
            <p:cNvSpPr>
              <a:spLocks noChangeArrowheads="1"/>
            </p:cNvSpPr>
            <p:nvPr/>
          </p:nvSpPr>
          <p:spPr bwMode="auto">
            <a:xfrm>
              <a:off x="6845" y="24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0" name="Rectangle 259">
              <a:extLst>
                <a:ext uri="{FF2B5EF4-FFF2-40B4-BE49-F238E27FC236}">
                  <a16:creationId xmlns:a16="http://schemas.microsoft.com/office/drawing/2014/main" id="{C8A8A298-ED86-439B-9E78-3FC01F940B96}"/>
                </a:ext>
              </a:extLst>
            </p:cNvPr>
            <p:cNvSpPr>
              <a:spLocks noChangeArrowheads="1"/>
            </p:cNvSpPr>
            <p:nvPr/>
          </p:nvSpPr>
          <p:spPr bwMode="auto">
            <a:xfrm>
              <a:off x="6869" y="24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1" name="Rectangle 260">
              <a:extLst>
                <a:ext uri="{FF2B5EF4-FFF2-40B4-BE49-F238E27FC236}">
                  <a16:creationId xmlns:a16="http://schemas.microsoft.com/office/drawing/2014/main" id="{82CDC194-86BB-4209-BC0E-996C65864476}"/>
                </a:ext>
              </a:extLst>
            </p:cNvPr>
            <p:cNvSpPr>
              <a:spLocks noChangeArrowheads="1"/>
            </p:cNvSpPr>
            <p:nvPr/>
          </p:nvSpPr>
          <p:spPr bwMode="auto">
            <a:xfrm>
              <a:off x="6909" y="247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2" name="Rectangle 261">
              <a:extLst>
                <a:ext uri="{FF2B5EF4-FFF2-40B4-BE49-F238E27FC236}">
                  <a16:creationId xmlns:a16="http://schemas.microsoft.com/office/drawing/2014/main" id="{2597F13A-4ED5-4CB6-89FD-FEE05671C508}"/>
                </a:ext>
              </a:extLst>
            </p:cNvPr>
            <p:cNvSpPr>
              <a:spLocks noChangeArrowheads="1"/>
            </p:cNvSpPr>
            <p:nvPr/>
          </p:nvSpPr>
          <p:spPr bwMode="auto">
            <a:xfrm>
              <a:off x="7079" y="245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3" name="Rectangle 262">
              <a:extLst>
                <a:ext uri="{FF2B5EF4-FFF2-40B4-BE49-F238E27FC236}">
                  <a16:creationId xmlns:a16="http://schemas.microsoft.com/office/drawing/2014/main" id="{7D654C6E-1CBB-4911-AD2F-7FFFF5B1DB02}"/>
                </a:ext>
              </a:extLst>
            </p:cNvPr>
            <p:cNvSpPr>
              <a:spLocks noChangeArrowheads="1"/>
            </p:cNvSpPr>
            <p:nvPr/>
          </p:nvSpPr>
          <p:spPr bwMode="auto">
            <a:xfrm>
              <a:off x="7185" y="2444"/>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4" name="Rectangle 263">
              <a:extLst>
                <a:ext uri="{FF2B5EF4-FFF2-40B4-BE49-F238E27FC236}">
                  <a16:creationId xmlns:a16="http://schemas.microsoft.com/office/drawing/2014/main" id="{6F30CEC3-291E-46E9-BB41-0FDF432BD59A}"/>
                </a:ext>
              </a:extLst>
            </p:cNvPr>
            <p:cNvSpPr>
              <a:spLocks noChangeArrowheads="1"/>
            </p:cNvSpPr>
            <p:nvPr/>
          </p:nvSpPr>
          <p:spPr bwMode="auto">
            <a:xfrm>
              <a:off x="7229" y="242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5" name="Rectangle 264">
              <a:extLst>
                <a:ext uri="{FF2B5EF4-FFF2-40B4-BE49-F238E27FC236}">
                  <a16:creationId xmlns:a16="http://schemas.microsoft.com/office/drawing/2014/main" id="{9229D2AA-0AB0-4E6E-8992-43482C42FD14}"/>
                </a:ext>
              </a:extLst>
            </p:cNvPr>
            <p:cNvSpPr>
              <a:spLocks noChangeArrowheads="1"/>
            </p:cNvSpPr>
            <p:nvPr/>
          </p:nvSpPr>
          <p:spPr bwMode="auto">
            <a:xfrm>
              <a:off x="7236" y="242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6" name="Rectangle 265">
              <a:extLst>
                <a:ext uri="{FF2B5EF4-FFF2-40B4-BE49-F238E27FC236}">
                  <a16:creationId xmlns:a16="http://schemas.microsoft.com/office/drawing/2014/main" id="{7F245461-D3C2-4125-A4F8-1A55A465DF91}"/>
                </a:ext>
              </a:extLst>
            </p:cNvPr>
            <p:cNvSpPr>
              <a:spLocks noChangeArrowheads="1"/>
            </p:cNvSpPr>
            <p:nvPr/>
          </p:nvSpPr>
          <p:spPr bwMode="auto">
            <a:xfrm>
              <a:off x="7241" y="242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7" name="Rectangle 266">
              <a:extLst>
                <a:ext uri="{FF2B5EF4-FFF2-40B4-BE49-F238E27FC236}">
                  <a16:creationId xmlns:a16="http://schemas.microsoft.com/office/drawing/2014/main" id="{7DF3BA7C-1D12-492F-931A-95F730216DFE}"/>
                </a:ext>
              </a:extLst>
            </p:cNvPr>
            <p:cNvSpPr>
              <a:spLocks noChangeArrowheads="1"/>
            </p:cNvSpPr>
            <p:nvPr/>
          </p:nvSpPr>
          <p:spPr bwMode="auto">
            <a:xfrm>
              <a:off x="7244" y="242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8" name="Rectangle 267">
              <a:extLst>
                <a:ext uri="{FF2B5EF4-FFF2-40B4-BE49-F238E27FC236}">
                  <a16:creationId xmlns:a16="http://schemas.microsoft.com/office/drawing/2014/main" id="{2DCF0206-6BB9-4E96-8F5B-0E9742B609FB}"/>
                </a:ext>
              </a:extLst>
            </p:cNvPr>
            <p:cNvSpPr>
              <a:spLocks noChangeArrowheads="1"/>
            </p:cNvSpPr>
            <p:nvPr/>
          </p:nvSpPr>
          <p:spPr bwMode="auto">
            <a:xfrm>
              <a:off x="7258"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69" name="Rectangle 268">
              <a:extLst>
                <a:ext uri="{FF2B5EF4-FFF2-40B4-BE49-F238E27FC236}">
                  <a16:creationId xmlns:a16="http://schemas.microsoft.com/office/drawing/2014/main" id="{2FD6B0DA-E08C-494F-BB10-BDF12CBF1EE0}"/>
                </a:ext>
              </a:extLst>
            </p:cNvPr>
            <p:cNvSpPr>
              <a:spLocks noChangeArrowheads="1"/>
            </p:cNvSpPr>
            <p:nvPr/>
          </p:nvSpPr>
          <p:spPr bwMode="auto">
            <a:xfrm>
              <a:off x="7267"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0" name="Rectangle 269">
              <a:extLst>
                <a:ext uri="{FF2B5EF4-FFF2-40B4-BE49-F238E27FC236}">
                  <a16:creationId xmlns:a16="http://schemas.microsoft.com/office/drawing/2014/main" id="{C881BFCB-E2EB-47A0-829A-672B9ADD4657}"/>
                </a:ext>
              </a:extLst>
            </p:cNvPr>
            <p:cNvSpPr>
              <a:spLocks noChangeArrowheads="1"/>
            </p:cNvSpPr>
            <p:nvPr/>
          </p:nvSpPr>
          <p:spPr bwMode="auto">
            <a:xfrm>
              <a:off x="7270"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1" name="Rectangle 270">
              <a:extLst>
                <a:ext uri="{FF2B5EF4-FFF2-40B4-BE49-F238E27FC236}">
                  <a16:creationId xmlns:a16="http://schemas.microsoft.com/office/drawing/2014/main" id="{60515FB6-1392-499F-842B-5F7B9B01B878}"/>
                </a:ext>
              </a:extLst>
            </p:cNvPr>
            <p:cNvSpPr>
              <a:spLocks noChangeArrowheads="1"/>
            </p:cNvSpPr>
            <p:nvPr/>
          </p:nvSpPr>
          <p:spPr bwMode="auto">
            <a:xfrm>
              <a:off x="7300"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2" name="Rectangle 271">
              <a:extLst>
                <a:ext uri="{FF2B5EF4-FFF2-40B4-BE49-F238E27FC236}">
                  <a16:creationId xmlns:a16="http://schemas.microsoft.com/office/drawing/2014/main" id="{89CB274A-BC3E-477F-8DFD-B0B7057AA88B}"/>
                </a:ext>
              </a:extLst>
            </p:cNvPr>
            <p:cNvSpPr>
              <a:spLocks noChangeArrowheads="1"/>
            </p:cNvSpPr>
            <p:nvPr/>
          </p:nvSpPr>
          <p:spPr bwMode="auto">
            <a:xfrm>
              <a:off x="7305"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3" name="Rectangle 272">
              <a:extLst>
                <a:ext uri="{FF2B5EF4-FFF2-40B4-BE49-F238E27FC236}">
                  <a16:creationId xmlns:a16="http://schemas.microsoft.com/office/drawing/2014/main" id="{F77519E6-CF25-4BBC-9BD8-1227418EED92}"/>
                </a:ext>
              </a:extLst>
            </p:cNvPr>
            <p:cNvSpPr>
              <a:spLocks noChangeArrowheads="1"/>
            </p:cNvSpPr>
            <p:nvPr/>
          </p:nvSpPr>
          <p:spPr bwMode="auto">
            <a:xfrm>
              <a:off x="7316"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4" name="Rectangle 273">
              <a:extLst>
                <a:ext uri="{FF2B5EF4-FFF2-40B4-BE49-F238E27FC236}">
                  <a16:creationId xmlns:a16="http://schemas.microsoft.com/office/drawing/2014/main" id="{A6D45D40-E2B0-42A9-9721-2C351AC87B81}"/>
                </a:ext>
              </a:extLst>
            </p:cNvPr>
            <p:cNvSpPr>
              <a:spLocks noChangeArrowheads="1"/>
            </p:cNvSpPr>
            <p:nvPr/>
          </p:nvSpPr>
          <p:spPr bwMode="auto">
            <a:xfrm>
              <a:off x="7321"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5" name="Rectangle 274">
              <a:extLst>
                <a:ext uri="{FF2B5EF4-FFF2-40B4-BE49-F238E27FC236}">
                  <a16:creationId xmlns:a16="http://schemas.microsoft.com/office/drawing/2014/main" id="{E1ADE102-9C58-481F-BCA4-732EAA59135B}"/>
                </a:ext>
              </a:extLst>
            </p:cNvPr>
            <p:cNvSpPr>
              <a:spLocks noChangeArrowheads="1"/>
            </p:cNvSpPr>
            <p:nvPr/>
          </p:nvSpPr>
          <p:spPr bwMode="auto">
            <a:xfrm>
              <a:off x="7334"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6" name="Rectangle 275">
              <a:extLst>
                <a:ext uri="{FF2B5EF4-FFF2-40B4-BE49-F238E27FC236}">
                  <a16:creationId xmlns:a16="http://schemas.microsoft.com/office/drawing/2014/main" id="{A19EEEAB-353B-4667-A79C-57770B1DE3DD}"/>
                </a:ext>
              </a:extLst>
            </p:cNvPr>
            <p:cNvSpPr>
              <a:spLocks noChangeArrowheads="1"/>
            </p:cNvSpPr>
            <p:nvPr/>
          </p:nvSpPr>
          <p:spPr bwMode="auto">
            <a:xfrm>
              <a:off x="7336"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7" name="Rectangle 276">
              <a:extLst>
                <a:ext uri="{FF2B5EF4-FFF2-40B4-BE49-F238E27FC236}">
                  <a16:creationId xmlns:a16="http://schemas.microsoft.com/office/drawing/2014/main" id="{016A834D-4D37-4160-9E26-15AE124D6222}"/>
                </a:ext>
              </a:extLst>
            </p:cNvPr>
            <p:cNvSpPr>
              <a:spLocks noChangeArrowheads="1"/>
            </p:cNvSpPr>
            <p:nvPr/>
          </p:nvSpPr>
          <p:spPr bwMode="auto">
            <a:xfrm>
              <a:off x="7339"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8" name="Rectangle 277">
              <a:extLst>
                <a:ext uri="{FF2B5EF4-FFF2-40B4-BE49-F238E27FC236}">
                  <a16:creationId xmlns:a16="http://schemas.microsoft.com/office/drawing/2014/main" id="{4F6B4EEA-BFBA-4BAC-A0DE-16D9C4F1108C}"/>
                </a:ext>
              </a:extLst>
            </p:cNvPr>
            <p:cNvSpPr>
              <a:spLocks noChangeArrowheads="1"/>
            </p:cNvSpPr>
            <p:nvPr/>
          </p:nvSpPr>
          <p:spPr bwMode="auto">
            <a:xfrm>
              <a:off x="7341"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79" name="Rectangle 278">
              <a:extLst>
                <a:ext uri="{FF2B5EF4-FFF2-40B4-BE49-F238E27FC236}">
                  <a16:creationId xmlns:a16="http://schemas.microsoft.com/office/drawing/2014/main" id="{02370E56-8111-43D8-95BD-16503E152771}"/>
                </a:ext>
              </a:extLst>
            </p:cNvPr>
            <p:cNvSpPr>
              <a:spLocks noChangeArrowheads="1"/>
            </p:cNvSpPr>
            <p:nvPr/>
          </p:nvSpPr>
          <p:spPr bwMode="auto">
            <a:xfrm>
              <a:off x="7358"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80" name="Rectangle 279">
              <a:extLst>
                <a:ext uri="{FF2B5EF4-FFF2-40B4-BE49-F238E27FC236}">
                  <a16:creationId xmlns:a16="http://schemas.microsoft.com/office/drawing/2014/main" id="{BEFDA4C4-C87D-42BF-B150-B7A41A9B6BDF}"/>
                </a:ext>
              </a:extLst>
            </p:cNvPr>
            <p:cNvSpPr>
              <a:spLocks noChangeArrowheads="1"/>
            </p:cNvSpPr>
            <p:nvPr/>
          </p:nvSpPr>
          <p:spPr bwMode="auto">
            <a:xfrm>
              <a:off x="7360"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81" name="Rectangle 280">
              <a:extLst>
                <a:ext uri="{FF2B5EF4-FFF2-40B4-BE49-F238E27FC236}">
                  <a16:creationId xmlns:a16="http://schemas.microsoft.com/office/drawing/2014/main" id="{8627A1CE-273C-4B33-B479-160FE1307D14}"/>
                </a:ext>
              </a:extLst>
            </p:cNvPr>
            <p:cNvSpPr>
              <a:spLocks noChangeArrowheads="1"/>
            </p:cNvSpPr>
            <p:nvPr/>
          </p:nvSpPr>
          <p:spPr bwMode="auto">
            <a:xfrm>
              <a:off x="7363"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82" name="Rectangle 281">
              <a:extLst>
                <a:ext uri="{FF2B5EF4-FFF2-40B4-BE49-F238E27FC236}">
                  <a16:creationId xmlns:a16="http://schemas.microsoft.com/office/drawing/2014/main" id="{94302BFB-6D5F-4BD1-8134-24108D22EBC5}"/>
                </a:ext>
              </a:extLst>
            </p:cNvPr>
            <p:cNvSpPr>
              <a:spLocks noChangeArrowheads="1"/>
            </p:cNvSpPr>
            <p:nvPr/>
          </p:nvSpPr>
          <p:spPr bwMode="auto">
            <a:xfrm>
              <a:off x="7370"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83" name="Rectangle 282">
              <a:extLst>
                <a:ext uri="{FF2B5EF4-FFF2-40B4-BE49-F238E27FC236}">
                  <a16:creationId xmlns:a16="http://schemas.microsoft.com/office/drawing/2014/main" id="{2970B019-B505-4BE7-BB6E-CB1ECE6AA951}"/>
                </a:ext>
              </a:extLst>
            </p:cNvPr>
            <p:cNvSpPr>
              <a:spLocks noChangeArrowheads="1"/>
            </p:cNvSpPr>
            <p:nvPr/>
          </p:nvSpPr>
          <p:spPr bwMode="auto">
            <a:xfrm>
              <a:off x="7373" y="2410"/>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00"/>
                  </a:solidFill>
                </a:rPr>
                <a:t>|</a:t>
              </a:r>
              <a:endParaRPr lang="nl-NL" altLang="nl-NL" sz="1350"/>
            </a:p>
          </p:txBody>
        </p:sp>
        <p:sp>
          <p:nvSpPr>
            <p:cNvPr id="784" name="Freeform 283">
              <a:extLst>
                <a:ext uri="{FF2B5EF4-FFF2-40B4-BE49-F238E27FC236}">
                  <a16:creationId xmlns:a16="http://schemas.microsoft.com/office/drawing/2014/main" id="{36AF133B-A017-41EA-B73B-271049B1D505}"/>
                </a:ext>
              </a:extLst>
            </p:cNvPr>
            <p:cNvSpPr>
              <a:spLocks/>
            </p:cNvSpPr>
            <p:nvPr/>
          </p:nvSpPr>
          <p:spPr bwMode="auto">
            <a:xfrm>
              <a:off x="4379" y="2021"/>
              <a:ext cx="2950" cy="1298"/>
            </a:xfrm>
            <a:custGeom>
              <a:avLst/>
              <a:gdLst>
                <a:gd name="T0" fmla="*/ 174 w 2950"/>
                <a:gd name="T1" fmla="*/ 1298 h 1298"/>
                <a:gd name="T2" fmla="*/ 235 w 2950"/>
                <a:gd name="T3" fmla="*/ 1245 h 1298"/>
                <a:gd name="T4" fmla="*/ 247 w 2950"/>
                <a:gd name="T5" fmla="*/ 1245 h 1298"/>
                <a:gd name="T6" fmla="*/ 257 w 2950"/>
                <a:gd name="T7" fmla="*/ 1191 h 1298"/>
                <a:gd name="T8" fmla="*/ 264 w 2950"/>
                <a:gd name="T9" fmla="*/ 1191 h 1298"/>
                <a:gd name="T10" fmla="*/ 299 w 2950"/>
                <a:gd name="T11" fmla="*/ 1137 h 1298"/>
                <a:gd name="T12" fmla="*/ 323 w 2950"/>
                <a:gd name="T13" fmla="*/ 1083 h 1298"/>
                <a:gd name="T14" fmla="*/ 428 w 2950"/>
                <a:gd name="T15" fmla="*/ 1083 h 1298"/>
                <a:gd name="T16" fmla="*/ 462 w 2950"/>
                <a:gd name="T17" fmla="*/ 1030 h 1298"/>
                <a:gd name="T18" fmla="*/ 467 w 2950"/>
                <a:gd name="T19" fmla="*/ 1030 h 1298"/>
                <a:gd name="T20" fmla="*/ 528 w 2950"/>
                <a:gd name="T21" fmla="*/ 976 h 1298"/>
                <a:gd name="T22" fmla="*/ 575 w 2950"/>
                <a:gd name="T23" fmla="*/ 922 h 1298"/>
                <a:gd name="T24" fmla="*/ 582 w 2950"/>
                <a:gd name="T25" fmla="*/ 814 h 1298"/>
                <a:gd name="T26" fmla="*/ 594 w 2950"/>
                <a:gd name="T27" fmla="*/ 761 h 1298"/>
                <a:gd name="T28" fmla="*/ 629 w 2950"/>
                <a:gd name="T29" fmla="*/ 707 h 1298"/>
                <a:gd name="T30" fmla="*/ 636 w 2950"/>
                <a:gd name="T31" fmla="*/ 653 h 1298"/>
                <a:gd name="T32" fmla="*/ 682 w 2950"/>
                <a:gd name="T33" fmla="*/ 548 h 1298"/>
                <a:gd name="T34" fmla="*/ 726 w 2950"/>
                <a:gd name="T35" fmla="*/ 548 h 1298"/>
                <a:gd name="T36" fmla="*/ 800 w 2950"/>
                <a:gd name="T37" fmla="*/ 494 h 1298"/>
                <a:gd name="T38" fmla="*/ 810 w 2950"/>
                <a:gd name="T39" fmla="*/ 440 h 1298"/>
                <a:gd name="T40" fmla="*/ 822 w 2950"/>
                <a:gd name="T41" fmla="*/ 387 h 1298"/>
                <a:gd name="T42" fmla="*/ 858 w 2950"/>
                <a:gd name="T43" fmla="*/ 387 h 1298"/>
                <a:gd name="T44" fmla="*/ 888 w 2950"/>
                <a:gd name="T45" fmla="*/ 387 h 1298"/>
                <a:gd name="T46" fmla="*/ 1015 w 2950"/>
                <a:gd name="T47" fmla="*/ 333 h 1298"/>
                <a:gd name="T48" fmla="*/ 1042 w 2950"/>
                <a:gd name="T49" fmla="*/ 279 h 1298"/>
                <a:gd name="T50" fmla="*/ 1083 w 2950"/>
                <a:gd name="T51" fmla="*/ 225 h 1298"/>
                <a:gd name="T52" fmla="*/ 1164 w 2950"/>
                <a:gd name="T53" fmla="*/ 225 h 1298"/>
                <a:gd name="T54" fmla="*/ 1486 w 2950"/>
                <a:gd name="T55" fmla="*/ 225 h 1298"/>
                <a:gd name="T56" fmla="*/ 1494 w 2950"/>
                <a:gd name="T57" fmla="*/ 225 h 1298"/>
                <a:gd name="T58" fmla="*/ 1724 w 2950"/>
                <a:gd name="T59" fmla="*/ 164 h 1298"/>
                <a:gd name="T60" fmla="*/ 1870 w 2950"/>
                <a:gd name="T61" fmla="*/ 105 h 1298"/>
                <a:gd name="T62" fmla="*/ 1914 w 2950"/>
                <a:gd name="T63" fmla="*/ 105 h 1298"/>
                <a:gd name="T64" fmla="*/ 1917 w 2950"/>
                <a:gd name="T65" fmla="*/ 105 h 1298"/>
                <a:gd name="T66" fmla="*/ 2154 w 2950"/>
                <a:gd name="T67" fmla="*/ 105 h 1298"/>
                <a:gd name="T68" fmla="*/ 2374 w 2950"/>
                <a:gd name="T69" fmla="*/ 0 h 1298"/>
                <a:gd name="T70" fmla="*/ 2833 w 2950"/>
                <a:gd name="T71" fmla="*/ 0 h 1298"/>
                <a:gd name="T72" fmla="*/ 2950 w 2950"/>
                <a:gd name="T73" fmla="*/ 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50" h="1298">
                  <a:moveTo>
                    <a:pt x="0" y="1298"/>
                  </a:moveTo>
                  <a:lnTo>
                    <a:pt x="174" y="1298"/>
                  </a:lnTo>
                  <a:lnTo>
                    <a:pt x="174" y="1245"/>
                  </a:lnTo>
                  <a:lnTo>
                    <a:pt x="235" y="1245"/>
                  </a:lnTo>
                  <a:lnTo>
                    <a:pt x="235" y="1245"/>
                  </a:lnTo>
                  <a:lnTo>
                    <a:pt x="247" y="1245"/>
                  </a:lnTo>
                  <a:lnTo>
                    <a:pt x="247" y="1191"/>
                  </a:lnTo>
                  <a:lnTo>
                    <a:pt x="257" y="1191"/>
                  </a:lnTo>
                  <a:lnTo>
                    <a:pt x="257" y="1191"/>
                  </a:lnTo>
                  <a:lnTo>
                    <a:pt x="264" y="1191"/>
                  </a:lnTo>
                  <a:lnTo>
                    <a:pt x="264" y="1137"/>
                  </a:lnTo>
                  <a:lnTo>
                    <a:pt x="299" y="1137"/>
                  </a:lnTo>
                  <a:lnTo>
                    <a:pt x="299" y="1083"/>
                  </a:lnTo>
                  <a:lnTo>
                    <a:pt x="323" y="1083"/>
                  </a:lnTo>
                  <a:lnTo>
                    <a:pt x="323" y="1083"/>
                  </a:lnTo>
                  <a:lnTo>
                    <a:pt x="428" y="1083"/>
                  </a:lnTo>
                  <a:lnTo>
                    <a:pt x="428" y="1030"/>
                  </a:lnTo>
                  <a:lnTo>
                    <a:pt x="462" y="1030"/>
                  </a:lnTo>
                  <a:lnTo>
                    <a:pt x="462" y="1030"/>
                  </a:lnTo>
                  <a:lnTo>
                    <a:pt x="467" y="1030"/>
                  </a:lnTo>
                  <a:lnTo>
                    <a:pt x="467" y="976"/>
                  </a:lnTo>
                  <a:lnTo>
                    <a:pt x="528" y="976"/>
                  </a:lnTo>
                  <a:lnTo>
                    <a:pt x="528" y="922"/>
                  </a:lnTo>
                  <a:lnTo>
                    <a:pt x="575" y="922"/>
                  </a:lnTo>
                  <a:lnTo>
                    <a:pt x="575" y="814"/>
                  </a:lnTo>
                  <a:lnTo>
                    <a:pt x="582" y="814"/>
                  </a:lnTo>
                  <a:lnTo>
                    <a:pt x="582" y="761"/>
                  </a:lnTo>
                  <a:lnTo>
                    <a:pt x="594" y="761"/>
                  </a:lnTo>
                  <a:lnTo>
                    <a:pt x="594" y="707"/>
                  </a:lnTo>
                  <a:lnTo>
                    <a:pt x="629" y="707"/>
                  </a:lnTo>
                  <a:lnTo>
                    <a:pt x="629" y="653"/>
                  </a:lnTo>
                  <a:lnTo>
                    <a:pt x="636" y="653"/>
                  </a:lnTo>
                  <a:lnTo>
                    <a:pt x="636" y="548"/>
                  </a:lnTo>
                  <a:lnTo>
                    <a:pt x="682" y="548"/>
                  </a:lnTo>
                  <a:lnTo>
                    <a:pt x="682" y="548"/>
                  </a:lnTo>
                  <a:lnTo>
                    <a:pt x="726" y="548"/>
                  </a:lnTo>
                  <a:lnTo>
                    <a:pt x="726" y="494"/>
                  </a:lnTo>
                  <a:lnTo>
                    <a:pt x="800" y="494"/>
                  </a:lnTo>
                  <a:lnTo>
                    <a:pt x="800" y="440"/>
                  </a:lnTo>
                  <a:lnTo>
                    <a:pt x="810" y="440"/>
                  </a:lnTo>
                  <a:lnTo>
                    <a:pt x="810" y="387"/>
                  </a:lnTo>
                  <a:lnTo>
                    <a:pt x="822" y="387"/>
                  </a:lnTo>
                  <a:lnTo>
                    <a:pt x="822" y="387"/>
                  </a:lnTo>
                  <a:lnTo>
                    <a:pt x="858" y="387"/>
                  </a:lnTo>
                  <a:lnTo>
                    <a:pt x="858" y="387"/>
                  </a:lnTo>
                  <a:lnTo>
                    <a:pt x="888" y="387"/>
                  </a:lnTo>
                  <a:lnTo>
                    <a:pt x="888" y="333"/>
                  </a:lnTo>
                  <a:lnTo>
                    <a:pt x="1015" y="333"/>
                  </a:lnTo>
                  <a:lnTo>
                    <a:pt x="1015" y="279"/>
                  </a:lnTo>
                  <a:lnTo>
                    <a:pt x="1042" y="279"/>
                  </a:lnTo>
                  <a:lnTo>
                    <a:pt x="1042" y="225"/>
                  </a:lnTo>
                  <a:lnTo>
                    <a:pt x="1083" y="225"/>
                  </a:lnTo>
                  <a:lnTo>
                    <a:pt x="1083" y="225"/>
                  </a:lnTo>
                  <a:lnTo>
                    <a:pt x="1164" y="225"/>
                  </a:lnTo>
                  <a:lnTo>
                    <a:pt x="1164" y="225"/>
                  </a:lnTo>
                  <a:lnTo>
                    <a:pt x="1486" y="225"/>
                  </a:lnTo>
                  <a:lnTo>
                    <a:pt x="1486" y="225"/>
                  </a:lnTo>
                  <a:lnTo>
                    <a:pt x="1494" y="225"/>
                  </a:lnTo>
                  <a:lnTo>
                    <a:pt x="1494" y="164"/>
                  </a:lnTo>
                  <a:lnTo>
                    <a:pt x="1724" y="164"/>
                  </a:lnTo>
                  <a:lnTo>
                    <a:pt x="1724" y="105"/>
                  </a:lnTo>
                  <a:lnTo>
                    <a:pt x="1870" y="105"/>
                  </a:lnTo>
                  <a:lnTo>
                    <a:pt x="1870" y="105"/>
                  </a:lnTo>
                  <a:lnTo>
                    <a:pt x="1914" y="105"/>
                  </a:lnTo>
                  <a:lnTo>
                    <a:pt x="1914" y="105"/>
                  </a:lnTo>
                  <a:lnTo>
                    <a:pt x="1917" y="105"/>
                  </a:lnTo>
                  <a:lnTo>
                    <a:pt x="1917" y="105"/>
                  </a:lnTo>
                  <a:lnTo>
                    <a:pt x="2154" y="105"/>
                  </a:lnTo>
                  <a:lnTo>
                    <a:pt x="2154" y="0"/>
                  </a:lnTo>
                  <a:lnTo>
                    <a:pt x="2374" y="0"/>
                  </a:lnTo>
                  <a:lnTo>
                    <a:pt x="2374" y="0"/>
                  </a:lnTo>
                  <a:lnTo>
                    <a:pt x="2833" y="0"/>
                  </a:lnTo>
                  <a:lnTo>
                    <a:pt x="2833" y="0"/>
                  </a:lnTo>
                  <a:lnTo>
                    <a:pt x="2950" y="0"/>
                  </a:lnTo>
                  <a:lnTo>
                    <a:pt x="2950" y="0"/>
                  </a:lnTo>
                </a:path>
              </a:pathLst>
            </a:custGeom>
            <a:noFill/>
            <a:ln w="15875" cap="flat">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785" name="Rectangle 284">
              <a:extLst>
                <a:ext uri="{FF2B5EF4-FFF2-40B4-BE49-F238E27FC236}">
                  <a16:creationId xmlns:a16="http://schemas.microsoft.com/office/drawing/2014/main" id="{895E85F4-08E8-4455-BC1B-4B4C6ABA6884}"/>
                </a:ext>
              </a:extLst>
            </p:cNvPr>
            <p:cNvSpPr>
              <a:spLocks noChangeArrowheads="1"/>
            </p:cNvSpPr>
            <p:nvPr/>
          </p:nvSpPr>
          <p:spPr bwMode="auto">
            <a:xfrm>
              <a:off x="4611" y="3226"/>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86" name="Rectangle 285">
              <a:extLst>
                <a:ext uri="{FF2B5EF4-FFF2-40B4-BE49-F238E27FC236}">
                  <a16:creationId xmlns:a16="http://schemas.microsoft.com/office/drawing/2014/main" id="{AF64DCC4-7734-411E-B789-410D9E5F72CB}"/>
                </a:ext>
              </a:extLst>
            </p:cNvPr>
            <p:cNvSpPr>
              <a:spLocks noChangeArrowheads="1"/>
            </p:cNvSpPr>
            <p:nvPr/>
          </p:nvSpPr>
          <p:spPr bwMode="auto">
            <a:xfrm>
              <a:off x="4632" y="3172"/>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87" name="Rectangle 286">
              <a:extLst>
                <a:ext uri="{FF2B5EF4-FFF2-40B4-BE49-F238E27FC236}">
                  <a16:creationId xmlns:a16="http://schemas.microsoft.com/office/drawing/2014/main" id="{0968E662-8766-4356-A97D-A1A0B0ADB90B}"/>
                </a:ext>
              </a:extLst>
            </p:cNvPr>
            <p:cNvSpPr>
              <a:spLocks noChangeArrowheads="1"/>
            </p:cNvSpPr>
            <p:nvPr/>
          </p:nvSpPr>
          <p:spPr bwMode="auto">
            <a:xfrm>
              <a:off x="4699" y="306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88" name="Rectangle 287">
              <a:extLst>
                <a:ext uri="{FF2B5EF4-FFF2-40B4-BE49-F238E27FC236}">
                  <a16:creationId xmlns:a16="http://schemas.microsoft.com/office/drawing/2014/main" id="{E995E666-CF59-420B-8F3C-915C81AEA402}"/>
                </a:ext>
              </a:extLst>
            </p:cNvPr>
            <p:cNvSpPr>
              <a:spLocks noChangeArrowheads="1"/>
            </p:cNvSpPr>
            <p:nvPr/>
          </p:nvSpPr>
          <p:spPr bwMode="auto">
            <a:xfrm>
              <a:off x="4838" y="301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89" name="Rectangle 288">
              <a:extLst>
                <a:ext uri="{FF2B5EF4-FFF2-40B4-BE49-F238E27FC236}">
                  <a16:creationId xmlns:a16="http://schemas.microsoft.com/office/drawing/2014/main" id="{DA30AC40-A805-4845-9461-E1B8AEF0AE73}"/>
                </a:ext>
              </a:extLst>
            </p:cNvPr>
            <p:cNvSpPr>
              <a:spLocks noChangeArrowheads="1"/>
            </p:cNvSpPr>
            <p:nvPr/>
          </p:nvSpPr>
          <p:spPr bwMode="auto">
            <a:xfrm>
              <a:off x="5056" y="252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0" name="Rectangle 289">
              <a:extLst>
                <a:ext uri="{FF2B5EF4-FFF2-40B4-BE49-F238E27FC236}">
                  <a16:creationId xmlns:a16="http://schemas.microsoft.com/office/drawing/2014/main" id="{58AD54D8-702D-466D-8181-813CFC1F5769}"/>
                </a:ext>
              </a:extLst>
            </p:cNvPr>
            <p:cNvSpPr>
              <a:spLocks noChangeArrowheads="1"/>
            </p:cNvSpPr>
            <p:nvPr/>
          </p:nvSpPr>
          <p:spPr bwMode="auto">
            <a:xfrm>
              <a:off x="5195" y="236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1" name="Rectangle 290">
              <a:extLst>
                <a:ext uri="{FF2B5EF4-FFF2-40B4-BE49-F238E27FC236}">
                  <a16:creationId xmlns:a16="http://schemas.microsoft.com/office/drawing/2014/main" id="{A8BEEADE-5F3B-4C08-9BF5-603A7AEC2DEA}"/>
                </a:ext>
              </a:extLst>
            </p:cNvPr>
            <p:cNvSpPr>
              <a:spLocks noChangeArrowheads="1"/>
            </p:cNvSpPr>
            <p:nvPr/>
          </p:nvSpPr>
          <p:spPr bwMode="auto">
            <a:xfrm>
              <a:off x="5234" y="236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2" name="Rectangle 291">
              <a:extLst>
                <a:ext uri="{FF2B5EF4-FFF2-40B4-BE49-F238E27FC236}">
                  <a16:creationId xmlns:a16="http://schemas.microsoft.com/office/drawing/2014/main" id="{F1D573A6-FFE9-43A3-BDA8-CAE97E135077}"/>
                </a:ext>
              </a:extLst>
            </p:cNvPr>
            <p:cNvSpPr>
              <a:spLocks noChangeArrowheads="1"/>
            </p:cNvSpPr>
            <p:nvPr/>
          </p:nvSpPr>
          <p:spPr bwMode="auto">
            <a:xfrm>
              <a:off x="5458" y="220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3" name="Rectangle 292">
              <a:extLst>
                <a:ext uri="{FF2B5EF4-FFF2-40B4-BE49-F238E27FC236}">
                  <a16:creationId xmlns:a16="http://schemas.microsoft.com/office/drawing/2014/main" id="{E639EF02-5E74-4B18-849A-5671A9610B38}"/>
                </a:ext>
              </a:extLst>
            </p:cNvPr>
            <p:cNvSpPr>
              <a:spLocks noChangeArrowheads="1"/>
            </p:cNvSpPr>
            <p:nvPr/>
          </p:nvSpPr>
          <p:spPr bwMode="auto">
            <a:xfrm>
              <a:off x="5537" y="220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4" name="Rectangle 293">
              <a:extLst>
                <a:ext uri="{FF2B5EF4-FFF2-40B4-BE49-F238E27FC236}">
                  <a16:creationId xmlns:a16="http://schemas.microsoft.com/office/drawing/2014/main" id="{F7CA3EA7-60C2-4C38-A73F-8A650908243F}"/>
                </a:ext>
              </a:extLst>
            </p:cNvPr>
            <p:cNvSpPr>
              <a:spLocks noChangeArrowheads="1"/>
            </p:cNvSpPr>
            <p:nvPr/>
          </p:nvSpPr>
          <p:spPr bwMode="auto">
            <a:xfrm>
              <a:off x="5860" y="220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5" name="Rectangle 294">
              <a:extLst>
                <a:ext uri="{FF2B5EF4-FFF2-40B4-BE49-F238E27FC236}">
                  <a16:creationId xmlns:a16="http://schemas.microsoft.com/office/drawing/2014/main" id="{6DFA1EE1-8F9F-4F53-9A0C-1CBDF54E9FD1}"/>
                </a:ext>
              </a:extLst>
            </p:cNvPr>
            <p:cNvSpPr>
              <a:spLocks noChangeArrowheads="1"/>
            </p:cNvSpPr>
            <p:nvPr/>
          </p:nvSpPr>
          <p:spPr bwMode="auto">
            <a:xfrm>
              <a:off x="6246"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6" name="Rectangle 295">
              <a:extLst>
                <a:ext uri="{FF2B5EF4-FFF2-40B4-BE49-F238E27FC236}">
                  <a16:creationId xmlns:a16="http://schemas.microsoft.com/office/drawing/2014/main" id="{553369F6-C7BE-46AB-A5DA-ADFBAC233231}"/>
                </a:ext>
              </a:extLst>
            </p:cNvPr>
            <p:cNvSpPr>
              <a:spLocks noChangeArrowheads="1"/>
            </p:cNvSpPr>
            <p:nvPr/>
          </p:nvSpPr>
          <p:spPr bwMode="auto">
            <a:xfrm>
              <a:off x="6290"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7" name="Rectangle 296">
              <a:extLst>
                <a:ext uri="{FF2B5EF4-FFF2-40B4-BE49-F238E27FC236}">
                  <a16:creationId xmlns:a16="http://schemas.microsoft.com/office/drawing/2014/main" id="{2820D09A-7C96-4096-A0AE-0DAB8882750A}"/>
                </a:ext>
              </a:extLst>
            </p:cNvPr>
            <p:cNvSpPr>
              <a:spLocks noChangeArrowheads="1"/>
            </p:cNvSpPr>
            <p:nvPr/>
          </p:nvSpPr>
          <p:spPr bwMode="auto">
            <a:xfrm>
              <a:off x="6292" y="208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8" name="Rectangle 297">
              <a:extLst>
                <a:ext uri="{FF2B5EF4-FFF2-40B4-BE49-F238E27FC236}">
                  <a16:creationId xmlns:a16="http://schemas.microsoft.com/office/drawing/2014/main" id="{84DEBC21-060A-4DE3-8ED8-99C096D63C3F}"/>
                </a:ext>
              </a:extLst>
            </p:cNvPr>
            <p:cNvSpPr>
              <a:spLocks noChangeArrowheads="1"/>
            </p:cNvSpPr>
            <p:nvPr/>
          </p:nvSpPr>
          <p:spPr bwMode="auto">
            <a:xfrm>
              <a:off x="6750" y="198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799" name="Rectangle 298">
              <a:extLst>
                <a:ext uri="{FF2B5EF4-FFF2-40B4-BE49-F238E27FC236}">
                  <a16:creationId xmlns:a16="http://schemas.microsoft.com/office/drawing/2014/main" id="{1CB0CA6A-D3B7-4963-A369-5EC55AAE65AD}"/>
                </a:ext>
              </a:extLst>
            </p:cNvPr>
            <p:cNvSpPr>
              <a:spLocks noChangeArrowheads="1"/>
            </p:cNvSpPr>
            <p:nvPr/>
          </p:nvSpPr>
          <p:spPr bwMode="auto">
            <a:xfrm>
              <a:off x="7210" y="198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800" name="Rectangle 299">
              <a:extLst>
                <a:ext uri="{FF2B5EF4-FFF2-40B4-BE49-F238E27FC236}">
                  <a16:creationId xmlns:a16="http://schemas.microsoft.com/office/drawing/2014/main" id="{F7CA52D9-C27E-48F5-AE43-A839D26EDF7A}"/>
                </a:ext>
              </a:extLst>
            </p:cNvPr>
            <p:cNvSpPr>
              <a:spLocks noChangeArrowheads="1"/>
            </p:cNvSpPr>
            <p:nvPr/>
          </p:nvSpPr>
          <p:spPr bwMode="auto">
            <a:xfrm>
              <a:off x="7326" y="198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0000FF"/>
                  </a:solidFill>
                </a:rPr>
                <a:t>|</a:t>
              </a:r>
              <a:endParaRPr lang="nl-NL" altLang="nl-NL" sz="1350"/>
            </a:p>
          </p:txBody>
        </p:sp>
        <p:sp>
          <p:nvSpPr>
            <p:cNvPr id="801" name="Freeform 300">
              <a:extLst>
                <a:ext uri="{FF2B5EF4-FFF2-40B4-BE49-F238E27FC236}">
                  <a16:creationId xmlns:a16="http://schemas.microsoft.com/office/drawing/2014/main" id="{4D248565-449E-4BF0-85C0-807D261D1E36}"/>
                </a:ext>
              </a:extLst>
            </p:cNvPr>
            <p:cNvSpPr>
              <a:spLocks/>
            </p:cNvSpPr>
            <p:nvPr/>
          </p:nvSpPr>
          <p:spPr bwMode="auto">
            <a:xfrm>
              <a:off x="4379" y="1770"/>
              <a:ext cx="2998" cy="1549"/>
            </a:xfrm>
            <a:custGeom>
              <a:avLst/>
              <a:gdLst>
                <a:gd name="T0" fmla="*/ 13 w 2998"/>
                <a:gd name="T1" fmla="*/ 1549 h 1549"/>
                <a:gd name="T2" fmla="*/ 15 w 2998"/>
                <a:gd name="T3" fmla="*/ 1506 h 1549"/>
                <a:gd name="T4" fmla="*/ 30 w 2998"/>
                <a:gd name="T5" fmla="*/ 1462 h 1549"/>
                <a:gd name="T6" fmla="*/ 47 w 2998"/>
                <a:gd name="T7" fmla="*/ 1420 h 1549"/>
                <a:gd name="T8" fmla="*/ 74 w 2998"/>
                <a:gd name="T9" fmla="*/ 1420 h 1549"/>
                <a:gd name="T10" fmla="*/ 81 w 2998"/>
                <a:gd name="T11" fmla="*/ 1376 h 1549"/>
                <a:gd name="T12" fmla="*/ 93 w 2998"/>
                <a:gd name="T13" fmla="*/ 1332 h 1549"/>
                <a:gd name="T14" fmla="*/ 128 w 2998"/>
                <a:gd name="T15" fmla="*/ 1288 h 1549"/>
                <a:gd name="T16" fmla="*/ 162 w 2998"/>
                <a:gd name="T17" fmla="*/ 1244 h 1549"/>
                <a:gd name="T18" fmla="*/ 174 w 2998"/>
                <a:gd name="T19" fmla="*/ 1200 h 1549"/>
                <a:gd name="T20" fmla="*/ 191 w 2998"/>
                <a:gd name="T21" fmla="*/ 1156 h 1549"/>
                <a:gd name="T22" fmla="*/ 213 w 2998"/>
                <a:gd name="T23" fmla="*/ 1114 h 1549"/>
                <a:gd name="T24" fmla="*/ 250 w 2998"/>
                <a:gd name="T25" fmla="*/ 1070 h 1549"/>
                <a:gd name="T26" fmla="*/ 269 w 2998"/>
                <a:gd name="T27" fmla="*/ 1026 h 1549"/>
                <a:gd name="T28" fmla="*/ 294 w 2998"/>
                <a:gd name="T29" fmla="*/ 982 h 1549"/>
                <a:gd name="T30" fmla="*/ 301 w 2998"/>
                <a:gd name="T31" fmla="*/ 938 h 1549"/>
                <a:gd name="T32" fmla="*/ 323 w 2998"/>
                <a:gd name="T33" fmla="*/ 938 h 1549"/>
                <a:gd name="T34" fmla="*/ 325 w 2998"/>
                <a:gd name="T35" fmla="*/ 938 h 1549"/>
                <a:gd name="T36" fmla="*/ 333 w 2998"/>
                <a:gd name="T37" fmla="*/ 895 h 1549"/>
                <a:gd name="T38" fmla="*/ 372 w 2998"/>
                <a:gd name="T39" fmla="*/ 895 h 1549"/>
                <a:gd name="T40" fmla="*/ 375 w 2998"/>
                <a:gd name="T41" fmla="*/ 853 h 1549"/>
                <a:gd name="T42" fmla="*/ 384 w 2998"/>
                <a:gd name="T43" fmla="*/ 809 h 1549"/>
                <a:gd name="T44" fmla="*/ 392 w 2998"/>
                <a:gd name="T45" fmla="*/ 765 h 1549"/>
                <a:gd name="T46" fmla="*/ 416 w 2998"/>
                <a:gd name="T47" fmla="*/ 765 h 1549"/>
                <a:gd name="T48" fmla="*/ 428 w 2998"/>
                <a:gd name="T49" fmla="*/ 721 h 1549"/>
                <a:gd name="T50" fmla="*/ 445 w 2998"/>
                <a:gd name="T51" fmla="*/ 677 h 1549"/>
                <a:gd name="T52" fmla="*/ 460 w 2998"/>
                <a:gd name="T53" fmla="*/ 633 h 1549"/>
                <a:gd name="T54" fmla="*/ 502 w 2998"/>
                <a:gd name="T55" fmla="*/ 589 h 1549"/>
                <a:gd name="T56" fmla="*/ 543 w 2998"/>
                <a:gd name="T57" fmla="*/ 503 h 1549"/>
                <a:gd name="T58" fmla="*/ 607 w 2998"/>
                <a:gd name="T59" fmla="*/ 503 h 1549"/>
                <a:gd name="T60" fmla="*/ 671 w 2998"/>
                <a:gd name="T61" fmla="*/ 459 h 1549"/>
                <a:gd name="T62" fmla="*/ 680 w 2998"/>
                <a:gd name="T63" fmla="*/ 415 h 1549"/>
                <a:gd name="T64" fmla="*/ 817 w 2998"/>
                <a:gd name="T65" fmla="*/ 371 h 1549"/>
                <a:gd name="T66" fmla="*/ 846 w 2998"/>
                <a:gd name="T67" fmla="*/ 327 h 1549"/>
                <a:gd name="T68" fmla="*/ 920 w 2998"/>
                <a:gd name="T69" fmla="*/ 327 h 1549"/>
                <a:gd name="T70" fmla="*/ 988 w 2998"/>
                <a:gd name="T71" fmla="*/ 284 h 1549"/>
                <a:gd name="T72" fmla="*/ 1172 w 2998"/>
                <a:gd name="T73" fmla="*/ 242 h 1549"/>
                <a:gd name="T74" fmla="*/ 1203 w 2998"/>
                <a:gd name="T75" fmla="*/ 198 h 1549"/>
                <a:gd name="T76" fmla="*/ 1255 w 2998"/>
                <a:gd name="T77" fmla="*/ 198 h 1549"/>
                <a:gd name="T78" fmla="*/ 1470 w 2998"/>
                <a:gd name="T79" fmla="*/ 198 h 1549"/>
                <a:gd name="T80" fmla="*/ 1495 w 2998"/>
                <a:gd name="T81" fmla="*/ 149 h 1549"/>
                <a:gd name="T82" fmla="*/ 1560 w 2998"/>
                <a:gd name="T83" fmla="*/ 100 h 1549"/>
                <a:gd name="T84" fmla="*/ 1671 w 2998"/>
                <a:gd name="T85" fmla="*/ 51 h 1549"/>
                <a:gd name="T86" fmla="*/ 2644 w 2998"/>
                <a:gd name="T87" fmla="*/ 0 h 1549"/>
                <a:gd name="T88" fmla="*/ 2996 w 2998"/>
                <a:gd name="T89" fmla="*/ 0 h 1549"/>
                <a:gd name="T90" fmla="*/ 2998 w 2998"/>
                <a:gd name="T91" fmla="*/ 0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98" h="1549">
                  <a:moveTo>
                    <a:pt x="0" y="1549"/>
                  </a:moveTo>
                  <a:lnTo>
                    <a:pt x="13" y="1549"/>
                  </a:lnTo>
                  <a:lnTo>
                    <a:pt x="13" y="1506"/>
                  </a:lnTo>
                  <a:lnTo>
                    <a:pt x="15" y="1506"/>
                  </a:lnTo>
                  <a:lnTo>
                    <a:pt x="15" y="1462"/>
                  </a:lnTo>
                  <a:lnTo>
                    <a:pt x="30" y="1462"/>
                  </a:lnTo>
                  <a:lnTo>
                    <a:pt x="30" y="1420"/>
                  </a:lnTo>
                  <a:lnTo>
                    <a:pt x="47" y="1420"/>
                  </a:lnTo>
                  <a:lnTo>
                    <a:pt x="47" y="1420"/>
                  </a:lnTo>
                  <a:lnTo>
                    <a:pt x="74" y="1420"/>
                  </a:lnTo>
                  <a:lnTo>
                    <a:pt x="74" y="1376"/>
                  </a:lnTo>
                  <a:lnTo>
                    <a:pt x="81" y="1376"/>
                  </a:lnTo>
                  <a:lnTo>
                    <a:pt x="81" y="1332"/>
                  </a:lnTo>
                  <a:lnTo>
                    <a:pt x="93" y="1332"/>
                  </a:lnTo>
                  <a:lnTo>
                    <a:pt x="93" y="1288"/>
                  </a:lnTo>
                  <a:lnTo>
                    <a:pt x="128" y="1288"/>
                  </a:lnTo>
                  <a:lnTo>
                    <a:pt x="128" y="1244"/>
                  </a:lnTo>
                  <a:lnTo>
                    <a:pt x="162" y="1244"/>
                  </a:lnTo>
                  <a:lnTo>
                    <a:pt x="162" y="1200"/>
                  </a:lnTo>
                  <a:lnTo>
                    <a:pt x="174" y="1200"/>
                  </a:lnTo>
                  <a:lnTo>
                    <a:pt x="174" y="1156"/>
                  </a:lnTo>
                  <a:lnTo>
                    <a:pt x="191" y="1156"/>
                  </a:lnTo>
                  <a:lnTo>
                    <a:pt x="191" y="1114"/>
                  </a:lnTo>
                  <a:lnTo>
                    <a:pt x="213" y="1114"/>
                  </a:lnTo>
                  <a:lnTo>
                    <a:pt x="213" y="1070"/>
                  </a:lnTo>
                  <a:lnTo>
                    <a:pt x="250" y="1070"/>
                  </a:lnTo>
                  <a:lnTo>
                    <a:pt x="250" y="1026"/>
                  </a:lnTo>
                  <a:lnTo>
                    <a:pt x="269" y="1026"/>
                  </a:lnTo>
                  <a:lnTo>
                    <a:pt x="269" y="982"/>
                  </a:lnTo>
                  <a:lnTo>
                    <a:pt x="294" y="982"/>
                  </a:lnTo>
                  <a:lnTo>
                    <a:pt x="294" y="938"/>
                  </a:lnTo>
                  <a:lnTo>
                    <a:pt x="301" y="938"/>
                  </a:lnTo>
                  <a:lnTo>
                    <a:pt x="301" y="938"/>
                  </a:lnTo>
                  <a:lnTo>
                    <a:pt x="323" y="938"/>
                  </a:lnTo>
                  <a:lnTo>
                    <a:pt x="323" y="938"/>
                  </a:lnTo>
                  <a:lnTo>
                    <a:pt x="325" y="938"/>
                  </a:lnTo>
                  <a:lnTo>
                    <a:pt x="325" y="895"/>
                  </a:lnTo>
                  <a:lnTo>
                    <a:pt x="333" y="895"/>
                  </a:lnTo>
                  <a:lnTo>
                    <a:pt x="333" y="895"/>
                  </a:lnTo>
                  <a:lnTo>
                    <a:pt x="372" y="895"/>
                  </a:lnTo>
                  <a:lnTo>
                    <a:pt x="372" y="853"/>
                  </a:lnTo>
                  <a:lnTo>
                    <a:pt x="375" y="853"/>
                  </a:lnTo>
                  <a:lnTo>
                    <a:pt x="375" y="809"/>
                  </a:lnTo>
                  <a:lnTo>
                    <a:pt x="384" y="809"/>
                  </a:lnTo>
                  <a:lnTo>
                    <a:pt x="384" y="765"/>
                  </a:lnTo>
                  <a:lnTo>
                    <a:pt x="392" y="765"/>
                  </a:lnTo>
                  <a:lnTo>
                    <a:pt x="392" y="765"/>
                  </a:lnTo>
                  <a:lnTo>
                    <a:pt x="416" y="765"/>
                  </a:lnTo>
                  <a:lnTo>
                    <a:pt x="416" y="721"/>
                  </a:lnTo>
                  <a:lnTo>
                    <a:pt x="428" y="721"/>
                  </a:lnTo>
                  <a:lnTo>
                    <a:pt x="428" y="677"/>
                  </a:lnTo>
                  <a:lnTo>
                    <a:pt x="445" y="677"/>
                  </a:lnTo>
                  <a:lnTo>
                    <a:pt x="445" y="633"/>
                  </a:lnTo>
                  <a:lnTo>
                    <a:pt x="460" y="633"/>
                  </a:lnTo>
                  <a:lnTo>
                    <a:pt x="460" y="589"/>
                  </a:lnTo>
                  <a:lnTo>
                    <a:pt x="502" y="589"/>
                  </a:lnTo>
                  <a:lnTo>
                    <a:pt x="502" y="503"/>
                  </a:lnTo>
                  <a:lnTo>
                    <a:pt x="543" y="503"/>
                  </a:lnTo>
                  <a:lnTo>
                    <a:pt x="543" y="503"/>
                  </a:lnTo>
                  <a:lnTo>
                    <a:pt x="607" y="503"/>
                  </a:lnTo>
                  <a:lnTo>
                    <a:pt x="607" y="459"/>
                  </a:lnTo>
                  <a:lnTo>
                    <a:pt x="671" y="459"/>
                  </a:lnTo>
                  <a:lnTo>
                    <a:pt x="671" y="415"/>
                  </a:lnTo>
                  <a:lnTo>
                    <a:pt x="680" y="415"/>
                  </a:lnTo>
                  <a:lnTo>
                    <a:pt x="680" y="371"/>
                  </a:lnTo>
                  <a:lnTo>
                    <a:pt x="817" y="371"/>
                  </a:lnTo>
                  <a:lnTo>
                    <a:pt x="817" y="327"/>
                  </a:lnTo>
                  <a:lnTo>
                    <a:pt x="846" y="327"/>
                  </a:lnTo>
                  <a:lnTo>
                    <a:pt x="846" y="327"/>
                  </a:lnTo>
                  <a:lnTo>
                    <a:pt x="920" y="327"/>
                  </a:lnTo>
                  <a:lnTo>
                    <a:pt x="920" y="284"/>
                  </a:lnTo>
                  <a:lnTo>
                    <a:pt x="988" y="284"/>
                  </a:lnTo>
                  <a:lnTo>
                    <a:pt x="988" y="242"/>
                  </a:lnTo>
                  <a:lnTo>
                    <a:pt x="1172" y="242"/>
                  </a:lnTo>
                  <a:lnTo>
                    <a:pt x="1172" y="198"/>
                  </a:lnTo>
                  <a:lnTo>
                    <a:pt x="1203" y="198"/>
                  </a:lnTo>
                  <a:lnTo>
                    <a:pt x="1203" y="198"/>
                  </a:lnTo>
                  <a:lnTo>
                    <a:pt x="1255" y="198"/>
                  </a:lnTo>
                  <a:lnTo>
                    <a:pt x="1255" y="198"/>
                  </a:lnTo>
                  <a:lnTo>
                    <a:pt x="1470" y="198"/>
                  </a:lnTo>
                  <a:lnTo>
                    <a:pt x="1470" y="149"/>
                  </a:lnTo>
                  <a:lnTo>
                    <a:pt x="1495" y="149"/>
                  </a:lnTo>
                  <a:lnTo>
                    <a:pt x="1495" y="100"/>
                  </a:lnTo>
                  <a:lnTo>
                    <a:pt x="1560" y="100"/>
                  </a:lnTo>
                  <a:lnTo>
                    <a:pt x="1560" y="51"/>
                  </a:lnTo>
                  <a:lnTo>
                    <a:pt x="1671" y="51"/>
                  </a:lnTo>
                  <a:lnTo>
                    <a:pt x="1671" y="0"/>
                  </a:lnTo>
                  <a:lnTo>
                    <a:pt x="2644" y="0"/>
                  </a:lnTo>
                  <a:lnTo>
                    <a:pt x="2644" y="0"/>
                  </a:lnTo>
                  <a:lnTo>
                    <a:pt x="2996" y="0"/>
                  </a:lnTo>
                  <a:lnTo>
                    <a:pt x="2996" y="0"/>
                  </a:lnTo>
                  <a:lnTo>
                    <a:pt x="2998" y="0"/>
                  </a:lnTo>
                  <a:lnTo>
                    <a:pt x="2998" y="0"/>
                  </a:lnTo>
                </a:path>
              </a:pathLst>
            </a:custGeom>
            <a:noFill/>
            <a:ln w="15875" cap="flat">
              <a:solidFill>
                <a:srgbClr val="C1053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802" name="Rectangle 301">
              <a:extLst>
                <a:ext uri="{FF2B5EF4-FFF2-40B4-BE49-F238E27FC236}">
                  <a16:creationId xmlns:a16="http://schemas.microsoft.com/office/drawing/2014/main" id="{BAF4284D-2293-4483-A8EB-BB059D8BB16F}"/>
                </a:ext>
              </a:extLst>
            </p:cNvPr>
            <p:cNvSpPr>
              <a:spLocks noChangeArrowheads="1"/>
            </p:cNvSpPr>
            <p:nvPr/>
          </p:nvSpPr>
          <p:spPr bwMode="auto">
            <a:xfrm>
              <a:off x="4423" y="3149"/>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3" name="Rectangle 302">
              <a:extLst>
                <a:ext uri="{FF2B5EF4-FFF2-40B4-BE49-F238E27FC236}">
                  <a16:creationId xmlns:a16="http://schemas.microsoft.com/office/drawing/2014/main" id="{25A2C0DA-9EA8-4CF7-81B4-0EC7714DEEC9}"/>
                </a:ext>
              </a:extLst>
            </p:cNvPr>
            <p:cNvSpPr>
              <a:spLocks noChangeArrowheads="1"/>
            </p:cNvSpPr>
            <p:nvPr/>
          </p:nvSpPr>
          <p:spPr bwMode="auto">
            <a:xfrm>
              <a:off x="4676" y="266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4" name="Rectangle 303">
              <a:extLst>
                <a:ext uri="{FF2B5EF4-FFF2-40B4-BE49-F238E27FC236}">
                  <a16:creationId xmlns:a16="http://schemas.microsoft.com/office/drawing/2014/main" id="{2C59394C-B078-4DF6-840B-5325771E5F98}"/>
                </a:ext>
              </a:extLst>
            </p:cNvPr>
            <p:cNvSpPr>
              <a:spLocks noChangeArrowheads="1"/>
            </p:cNvSpPr>
            <p:nvPr/>
          </p:nvSpPr>
          <p:spPr bwMode="auto">
            <a:xfrm>
              <a:off x="4699" y="266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5" name="Rectangle 304">
              <a:extLst>
                <a:ext uri="{FF2B5EF4-FFF2-40B4-BE49-F238E27FC236}">
                  <a16:creationId xmlns:a16="http://schemas.microsoft.com/office/drawing/2014/main" id="{70DF0B59-473D-4515-8F58-647A9BB287EF}"/>
                </a:ext>
              </a:extLst>
            </p:cNvPr>
            <p:cNvSpPr>
              <a:spLocks noChangeArrowheads="1"/>
            </p:cNvSpPr>
            <p:nvPr/>
          </p:nvSpPr>
          <p:spPr bwMode="auto">
            <a:xfrm>
              <a:off x="4706" y="262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6" name="Rectangle 305">
              <a:extLst>
                <a:ext uri="{FF2B5EF4-FFF2-40B4-BE49-F238E27FC236}">
                  <a16:creationId xmlns:a16="http://schemas.microsoft.com/office/drawing/2014/main" id="{EE721BF2-8260-48DB-BADC-E2454EB46CFD}"/>
                </a:ext>
              </a:extLst>
            </p:cNvPr>
            <p:cNvSpPr>
              <a:spLocks noChangeArrowheads="1"/>
            </p:cNvSpPr>
            <p:nvPr/>
          </p:nvSpPr>
          <p:spPr bwMode="auto">
            <a:xfrm>
              <a:off x="4767" y="2495"/>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7" name="Rectangle 306">
              <a:extLst>
                <a:ext uri="{FF2B5EF4-FFF2-40B4-BE49-F238E27FC236}">
                  <a16:creationId xmlns:a16="http://schemas.microsoft.com/office/drawing/2014/main" id="{3467BA20-B047-41D5-A2B8-E7B3BF1E7A4F}"/>
                </a:ext>
              </a:extLst>
            </p:cNvPr>
            <p:cNvSpPr>
              <a:spLocks noChangeArrowheads="1"/>
            </p:cNvSpPr>
            <p:nvPr/>
          </p:nvSpPr>
          <p:spPr bwMode="auto">
            <a:xfrm>
              <a:off x="4917" y="2233"/>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8" name="Rectangle 307">
              <a:extLst>
                <a:ext uri="{FF2B5EF4-FFF2-40B4-BE49-F238E27FC236}">
                  <a16:creationId xmlns:a16="http://schemas.microsoft.com/office/drawing/2014/main" id="{76ED7129-ABB5-4484-A596-C3BA4369A372}"/>
                </a:ext>
              </a:extLst>
            </p:cNvPr>
            <p:cNvSpPr>
              <a:spLocks noChangeArrowheads="1"/>
            </p:cNvSpPr>
            <p:nvPr/>
          </p:nvSpPr>
          <p:spPr bwMode="auto">
            <a:xfrm>
              <a:off x="5219" y="2058"/>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09" name="Rectangle 308">
              <a:extLst>
                <a:ext uri="{FF2B5EF4-FFF2-40B4-BE49-F238E27FC236}">
                  <a16:creationId xmlns:a16="http://schemas.microsoft.com/office/drawing/2014/main" id="{7D61C861-B065-4626-BEDF-1BDC1A4D5D88}"/>
                </a:ext>
              </a:extLst>
            </p:cNvPr>
            <p:cNvSpPr>
              <a:spLocks noChangeArrowheads="1"/>
            </p:cNvSpPr>
            <p:nvPr/>
          </p:nvSpPr>
          <p:spPr bwMode="auto">
            <a:xfrm>
              <a:off x="5579" y="192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10" name="Rectangle 309">
              <a:extLst>
                <a:ext uri="{FF2B5EF4-FFF2-40B4-BE49-F238E27FC236}">
                  <a16:creationId xmlns:a16="http://schemas.microsoft.com/office/drawing/2014/main" id="{0E8906A8-88B4-4518-AA84-1663BD7F5392}"/>
                </a:ext>
              </a:extLst>
            </p:cNvPr>
            <p:cNvSpPr>
              <a:spLocks noChangeArrowheads="1"/>
            </p:cNvSpPr>
            <p:nvPr/>
          </p:nvSpPr>
          <p:spPr bwMode="auto">
            <a:xfrm>
              <a:off x="5628" y="1927"/>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11" name="Rectangle 310">
              <a:extLst>
                <a:ext uri="{FF2B5EF4-FFF2-40B4-BE49-F238E27FC236}">
                  <a16:creationId xmlns:a16="http://schemas.microsoft.com/office/drawing/2014/main" id="{28DE99D3-1E42-4275-9362-1A91D16EF5E2}"/>
                </a:ext>
              </a:extLst>
            </p:cNvPr>
            <p:cNvSpPr>
              <a:spLocks noChangeArrowheads="1"/>
            </p:cNvSpPr>
            <p:nvPr/>
          </p:nvSpPr>
          <p:spPr bwMode="auto">
            <a:xfrm>
              <a:off x="7016" y="173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12" name="Rectangle 311">
              <a:extLst>
                <a:ext uri="{FF2B5EF4-FFF2-40B4-BE49-F238E27FC236}">
                  <a16:creationId xmlns:a16="http://schemas.microsoft.com/office/drawing/2014/main" id="{B5E16CD0-7007-41B8-9D31-3BBB3CA5A3EE}"/>
                </a:ext>
              </a:extLst>
            </p:cNvPr>
            <p:cNvSpPr>
              <a:spLocks noChangeArrowheads="1"/>
            </p:cNvSpPr>
            <p:nvPr/>
          </p:nvSpPr>
          <p:spPr bwMode="auto">
            <a:xfrm>
              <a:off x="7370" y="173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13" name="Rectangle 312">
              <a:extLst>
                <a:ext uri="{FF2B5EF4-FFF2-40B4-BE49-F238E27FC236}">
                  <a16:creationId xmlns:a16="http://schemas.microsoft.com/office/drawing/2014/main" id="{DCB69580-AD99-4CF8-B424-EE2E48235721}"/>
                </a:ext>
              </a:extLst>
            </p:cNvPr>
            <p:cNvSpPr>
              <a:spLocks noChangeArrowheads="1"/>
            </p:cNvSpPr>
            <p:nvPr/>
          </p:nvSpPr>
          <p:spPr bwMode="auto">
            <a:xfrm>
              <a:off x="7373" y="1731"/>
              <a:ext cx="1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375">
                  <a:solidFill>
                    <a:srgbClr val="C10534"/>
                  </a:solidFill>
                </a:rPr>
                <a:t>|</a:t>
              </a:r>
              <a:endParaRPr lang="nl-NL" altLang="nl-NL" sz="1350"/>
            </a:p>
          </p:txBody>
        </p:sp>
        <p:sp>
          <p:nvSpPr>
            <p:cNvPr id="814" name="Rectangle 313">
              <a:extLst>
                <a:ext uri="{FF2B5EF4-FFF2-40B4-BE49-F238E27FC236}">
                  <a16:creationId xmlns:a16="http://schemas.microsoft.com/office/drawing/2014/main" id="{A9BCCFAF-2FA3-4A82-B9F6-F9DDA22A4B0E}"/>
                </a:ext>
              </a:extLst>
            </p:cNvPr>
            <p:cNvSpPr>
              <a:spLocks noChangeArrowheads="1"/>
            </p:cNvSpPr>
            <p:nvPr/>
          </p:nvSpPr>
          <p:spPr bwMode="auto">
            <a:xfrm>
              <a:off x="4381" y="3628"/>
              <a:ext cx="2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At risk:</a:t>
              </a:r>
              <a:endParaRPr lang="nl-NL" altLang="nl-NL" sz="1350"/>
            </a:p>
          </p:txBody>
        </p:sp>
        <p:sp>
          <p:nvSpPr>
            <p:cNvPr id="815" name="Freeform 314">
              <a:extLst>
                <a:ext uri="{FF2B5EF4-FFF2-40B4-BE49-F238E27FC236}">
                  <a16:creationId xmlns:a16="http://schemas.microsoft.com/office/drawing/2014/main" id="{DF652B1F-3512-4614-A556-5F286713A7DC}"/>
                </a:ext>
              </a:extLst>
            </p:cNvPr>
            <p:cNvSpPr>
              <a:spLocks/>
            </p:cNvSpPr>
            <p:nvPr/>
          </p:nvSpPr>
          <p:spPr bwMode="auto">
            <a:xfrm>
              <a:off x="4380" y="3712"/>
              <a:ext cx="263" cy="7"/>
            </a:xfrm>
            <a:custGeom>
              <a:avLst/>
              <a:gdLst>
                <a:gd name="T0" fmla="*/ 0 w 263"/>
                <a:gd name="T1" fmla="*/ 0 h 7"/>
                <a:gd name="T2" fmla="*/ 66 w 263"/>
                <a:gd name="T3" fmla="*/ 0 h 7"/>
                <a:gd name="T4" fmla="*/ 131 w 263"/>
                <a:gd name="T5" fmla="*/ 0 h 7"/>
                <a:gd name="T6" fmla="*/ 197 w 263"/>
                <a:gd name="T7" fmla="*/ 0 h 7"/>
                <a:gd name="T8" fmla="*/ 263 w 263"/>
                <a:gd name="T9" fmla="*/ 0 h 7"/>
                <a:gd name="T10" fmla="*/ 263 w 263"/>
                <a:gd name="T11" fmla="*/ 7 h 7"/>
                <a:gd name="T12" fmla="*/ 197 w 263"/>
                <a:gd name="T13" fmla="*/ 7 h 7"/>
                <a:gd name="T14" fmla="*/ 131 w 263"/>
                <a:gd name="T15" fmla="*/ 7 h 7"/>
                <a:gd name="T16" fmla="*/ 66 w 263"/>
                <a:gd name="T17" fmla="*/ 7 h 7"/>
                <a:gd name="T18" fmla="*/ 0 w 263"/>
                <a:gd name="T19" fmla="*/ 7 h 7"/>
                <a:gd name="T20" fmla="*/ 0 w 263"/>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7">
                  <a:moveTo>
                    <a:pt x="0" y="0"/>
                  </a:moveTo>
                  <a:lnTo>
                    <a:pt x="66" y="0"/>
                  </a:lnTo>
                  <a:lnTo>
                    <a:pt x="131" y="0"/>
                  </a:lnTo>
                  <a:lnTo>
                    <a:pt x="197" y="0"/>
                  </a:lnTo>
                  <a:lnTo>
                    <a:pt x="263" y="0"/>
                  </a:lnTo>
                  <a:lnTo>
                    <a:pt x="263" y="7"/>
                  </a:lnTo>
                  <a:lnTo>
                    <a:pt x="197" y="7"/>
                  </a:lnTo>
                  <a:lnTo>
                    <a:pt x="131" y="7"/>
                  </a:lnTo>
                  <a:lnTo>
                    <a:pt x="66" y="7"/>
                  </a:lnTo>
                  <a:lnTo>
                    <a:pt x="0"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nl-NL" sz="1350"/>
            </a:p>
          </p:txBody>
        </p:sp>
        <p:sp>
          <p:nvSpPr>
            <p:cNvPr id="816" name="Rectangle 315">
              <a:extLst>
                <a:ext uri="{FF2B5EF4-FFF2-40B4-BE49-F238E27FC236}">
                  <a16:creationId xmlns:a16="http://schemas.microsoft.com/office/drawing/2014/main" id="{B65A8045-801D-4EAA-8DBE-470CECD9C5F9}"/>
                </a:ext>
              </a:extLst>
            </p:cNvPr>
            <p:cNvSpPr>
              <a:spLocks noChangeArrowheads="1"/>
            </p:cNvSpPr>
            <p:nvPr/>
          </p:nvSpPr>
          <p:spPr bwMode="auto">
            <a:xfrm>
              <a:off x="4381"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222</a:t>
              </a:r>
              <a:endParaRPr lang="nl-NL" altLang="nl-NL" sz="1350"/>
            </a:p>
          </p:txBody>
        </p:sp>
        <p:sp>
          <p:nvSpPr>
            <p:cNvPr id="817" name="Rectangle 316">
              <a:extLst>
                <a:ext uri="{FF2B5EF4-FFF2-40B4-BE49-F238E27FC236}">
                  <a16:creationId xmlns:a16="http://schemas.microsoft.com/office/drawing/2014/main" id="{A2234A16-3BD8-4D07-B5BE-9515BFA70289}"/>
                </a:ext>
              </a:extLst>
            </p:cNvPr>
            <p:cNvSpPr>
              <a:spLocks noChangeArrowheads="1"/>
            </p:cNvSpPr>
            <p:nvPr/>
          </p:nvSpPr>
          <p:spPr bwMode="auto">
            <a:xfrm>
              <a:off x="4374"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39</a:t>
              </a:r>
              <a:endParaRPr lang="nl-NL" altLang="nl-NL" sz="1350"/>
            </a:p>
          </p:txBody>
        </p:sp>
        <p:sp>
          <p:nvSpPr>
            <p:cNvPr id="818" name="Rectangle 317">
              <a:extLst>
                <a:ext uri="{FF2B5EF4-FFF2-40B4-BE49-F238E27FC236}">
                  <a16:creationId xmlns:a16="http://schemas.microsoft.com/office/drawing/2014/main" id="{8A78BF8F-CC4F-4954-8F87-DB220B12F8A7}"/>
                </a:ext>
              </a:extLst>
            </p:cNvPr>
            <p:cNvSpPr>
              <a:spLocks noChangeArrowheads="1"/>
            </p:cNvSpPr>
            <p:nvPr/>
          </p:nvSpPr>
          <p:spPr bwMode="auto">
            <a:xfrm>
              <a:off x="4374"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48</a:t>
              </a:r>
              <a:endParaRPr lang="nl-NL" altLang="nl-NL" sz="1350"/>
            </a:p>
          </p:txBody>
        </p:sp>
        <p:sp>
          <p:nvSpPr>
            <p:cNvPr id="819" name="Rectangle 318">
              <a:extLst>
                <a:ext uri="{FF2B5EF4-FFF2-40B4-BE49-F238E27FC236}">
                  <a16:creationId xmlns:a16="http://schemas.microsoft.com/office/drawing/2014/main" id="{B9E9273B-6BEC-48FF-8EE5-ECE987695BE4}"/>
                </a:ext>
              </a:extLst>
            </p:cNvPr>
            <p:cNvSpPr>
              <a:spLocks noChangeArrowheads="1"/>
            </p:cNvSpPr>
            <p:nvPr/>
          </p:nvSpPr>
          <p:spPr bwMode="auto">
            <a:xfrm>
              <a:off x="4825"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169</a:t>
              </a:r>
              <a:endParaRPr lang="nl-NL" altLang="nl-NL" sz="1350"/>
            </a:p>
          </p:txBody>
        </p:sp>
        <p:sp>
          <p:nvSpPr>
            <p:cNvPr id="820" name="Rectangle 319">
              <a:extLst>
                <a:ext uri="{FF2B5EF4-FFF2-40B4-BE49-F238E27FC236}">
                  <a16:creationId xmlns:a16="http://schemas.microsoft.com/office/drawing/2014/main" id="{1EF00CAE-7A60-4B6C-A776-B042883598EE}"/>
                </a:ext>
              </a:extLst>
            </p:cNvPr>
            <p:cNvSpPr>
              <a:spLocks noChangeArrowheads="1"/>
            </p:cNvSpPr>
            <p:nvPr/>
          </p:nvSpPr>
          <p:spPr bwMode="auto">
            <a:xfrm>
              <a:off x="4858"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29</a:t>
              </a:r>
              <a:endParaRPr lang="nl-NL" altLang="nl-NL" sz="1350"/>
            </a:p>
          </p:txBody>
        </p:sp>
        <p:sp>
          <p:nvSpPr>
            <p:cNvPr id="821" name="Rectangle 320">
              <a:extLst>
                <a:ext uri="{FF2B5EF4-FFF2-40B4-BE49-F238E27FC236}">
                  <a16:creationId xmlns:a16="http://schemas.microsoft.com/office/drawing/2014/main" id="{B752B61D-86F6-4916-92D3-8D5CD12625D8}"/>
                </a:ext>
              </a:extLst>
            </p:cNvPr>
            <p:cNvSpPr>
              <a:spLocks noChangeArrowheads="1"/>
            </p:cNvSpPr>
            <p:nvPr/>
          </p:nvSpPr>
          <p:spPr bwMode="auto">
            <a:xfrm>
              <a:off x="4858"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21</a:t>
              </a:r>
              <a:endParaRPr lang="nl-NL" altLang="nl-NL" sz="1350"/>
            </a:p>
          </p:txBody>
        </p:sp>
        <p:sp>
          <p:nvSpPr>
            <p:cNvPr id="822" name="Rectangle 321">
              <a:extLst>
                <a:ext uri="{FF2B5EF4-FFF2-40B4-BE49-F238E27FC236}">
                  <a16:creationId xmlns:a16="http://schemas.microsoft.com/office/drawing/2014/main" id="{925548C1-8C3F-4DD7-8A73-F3B20FD53B2E}"/>
                </a:ext>
              </a:extLst>
            </p:cNvPr>
            <p:cNvSpPr>
              <a:spLocks noChangeArrowheads="1"/>
            </p:cNvSpPr>
            <p:nvPr/>
          </p:nvSpPr>
          <p:spPr bwMode="auto">
            <a:xfrm>
              <a:off x="5324" y="3761"/>
              <a:ext cx="14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124</a:t>
              </a:r>
              <a:endParaRPr lang="nl-NL" altLang="nl-NL" sz="1350"/>
            </a:p>
          </p:txBody>
        </p:sp>
        <p:sp>
          <p:nvSpPr>
            <p:cNvPr id="823" name="Rectangle 322">
              <a:extLst>
                <a:ext uri="{FF2B5EF4-FFF2-40B4-BE49-F238E27FC236}">
                  <a16:creationId xmlns:a16="http://schemas.microsoft.com/office/drawing/2014/main" id="{BC015BB5-6EE3-4913-83E9-43D4B7EE9BA9}"/>
                </a:ext>
              </a:extLst>
            </p:cNvPr>
            <p:cNvSpPr>
              <a:spLocks noChangeArrowheads="1"/>
            </p:cNvSpPr>
            <p:nvPr/>
          </p:nvSpPr>
          <p:spPr bwMode="auto">
            <a:xfrm>
              <a:off x="5357" y="3894"/>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14</a:t>
              </a:r>
              <a:endParaRPr lang="nl-NL" altLang="nl-NL" sz="1350"/>
            </a:p>
          </p:txBody>
        </p:sp>
        <p:sp>
          <p:nvSpPr>
            <p:cNvPr id="824" name="Rectangle 323">
              <a:extLst>
                <a:ext uri="{FF2B5EF4-FFF2-40B4-BE49-F238E27FC236}">
                  <a16:creationId xmlns:a16="http://schemas.microsoft.com/office/drawing/2014/main" id="{863B775E-4968-4E60-BF6E-0CFA15A90878}"/>
                </a:ext>
              </a:extLst>
            </p:cNvPr>
            <p:cNvSpPr>
              <a:spLocks noChangeArrowheads="1"/>
            </p:cNvSpPr>
            <p:nvPr/>
          </p:nvSpPr>
          <p:spPr bwMode="auto">
            <a:xfrm>
              <a:off x="5357" y="4028"/>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11</a:t>
              </a:r>
              <a:endParaRPr lang="nl-NL" altLang="nl-NL" sz="1350"/>
            </a:p>
          </p:txBody>
        </p:sp>
        <p:sp>
          <p:nvSpPr>
            <p:cNvPr id="825" name="Rectangle 324">
              <a:extLst>
                <a:ext uri="{FF2B5EF4-FFF2-40B4-BE49-F238E27FC236}">
                  <a16:creationId xmlns:a16="http://schemas.microsoft.com/office/drawing/2014/main" id="{940D9571-AF9F-4BBC-9710-D9C3C37E0B6C}"/>
                </a:ext>
              </a:extLst>
            </p:cNvPr>
            <p:cNvSpPr>
              <a:spLocks noChangeArrowheads="1"/>
            </p:cNvSpPr>
            <p:nvPr/>
          </p:nvSpPr>
          <p:spPr bwMode="auto">
            <a:xfrm>
              <a:off x="5843"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92</a:t>
              </a:r>
              <a:endParaRPr lang="nl-NL" altLang="nl-NL" sz="1350"/>
            </a:p>
          </p:txBody>
        </p:sp>
        <p:sp>
          <p:nvSpPr>
            <p:cNvPr id="826" name="Rectangle 325">
              <a:extLst>
                <a:ext uri="{FF2B5EF4-FFF2-40B4-BE49-F238E27FC236}">
                  <a16:creationId xmlns:a16="http://schemas.microsoft.com/office/drawing/2014/main" id="{D77040D5-9396-49A0-A69E-6F81FF138A05}"/>
                </a:ext>
              </a:extLst>
            </p:cNvPr>
            <p:cNvSpPr>
              <a:spLocks noChangeArrowheads="1"/>
            </p:cNvSpPr>
            <p:nvPr/>
          </p:nvSpPr>
          <p:spPr bwMode="auto">
            <a:xfrm>
              <a:off x="5875"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8</a:t>
              </a:r>
              <a:endParaRPr lang="nl-NL" altLang="nl-NL" sz="1350"/>
            </a:p>
          </p:txBody>
        </p:sp>
        <p:sp>
          <p:nvSpPr>
            <p:cNvPr id="827" name="Rectangle 326">
              <a:extLst>
                <a:ext uri="{FF2B5EF4-FFF2-40B4-BE49-F238E27FC236}">
                  <a16:creationId xmlns:a16="http://schemas.microsoft.com/office/drawing/2014/main" id="{93021376-C2B8-484D-88AE-1B4692ED4EAA}"/>
                </a:ext>
              </a:extLst>
            </p:cNvPr>
            <p:cNvSpPr>
              <a:spLocks noChangeArrowheads="1"/>
            </p:cNvSpPr>
            <p:nvPr/>
          </p:nvSpPr>
          <p:spPr bwMode="auto">
            <a:xfrm>
              <a:off x="5875"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6</a:t>
              </a:r>
              <a:endParaRPr lang="nl-NL" altLang="nl-NL" sz="1350"/>
            </a:p>
          </p:txBody>
        </p:sp>
        <p:sp>
          <p:nvSpPr>
            <p:cNvPr id="828" name="Rectangle 327">
              <a:extLst>
                <a:ext uri="{FF2B5EF4-FFF2-40B4-BE49-F238E27FC236}">
                  <a16:creationId xmlns:a16="http://schemas.microsoft.com/office/drawing/2014/main" id="{B8AB13F4-4331-4C4A-A6BE-5E0ADB786F95}"/>
                </a:ext>
              </a:extLst>
            </p:cNvPr>
            <p:cNvSpPr>
              <a:spLocks noChangeArrowheads="1"/>
            </p:cNvSpPr>
            <p:nvPr/>
          </p:nvSpPr>
          <p:spPr bwMode="auto">
            <a:xfrm>
              <a:off x="6341"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71</a:t>
              </a:r>
              <a:endParaRPr lang="nl-NL" altLang="nl-NL" sz="1350"/>
            </a:p>
          </p:txBody>
        </p:sp>
        <p:sp>
          <p:nvSpPr>
            <p:cNvPr id="829" name="Rectangle 328">
              <a:extLst>
                <a:ext uri="{FF2B5EF4-FFF2-40B4-BE49-F238E27FC236}">
                  <a16:creationId xmlns:a16="http://schemas.microsoft.com/office/drawing/2014/main" id="{CCCC0CFD-F986-4A6F-9724-B9EB6ED02387}"/>
                </a:ext>
              </a:extLst>
            </p:cNvPr>
            <p:cNvSpPr>
              <a:spLocks noChangeArrowheads="1"/>
            </p:cNvSpPr>
            <p:nvPr/>
          </p:nvSpPr>
          <p:spPr bwMode="auto">
            <a:xfrm>
              <a:off x="6374"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4</a:t>
              </a:r>
              <a:endParaRPr lang="nl-NL" altLang="nl-NL" sz="1350"/>
            </a:p>
          </p:txBody>
        </p:sp>
        <p:sp>
          <p:nvSpPr>
            <p:cNvPr id="830" name="Rectangle 329">
              <a:extLst>
                <a:ext uri="{FF2B5EF4-FFF2-40B4-BE49-F238E27FC236}">
                  <a16:creationId xmlns:a16="http://schemas.microsoft.com/office/drawing/2014/main" id="{1D9DFEDA-AC2D-4275-BAC7-EB3AE04528EF}"/>
                </a:ext>
              </a:extLst>
            </p:cNvPr>
            <p:cNvSpPr>
              <a:spLocks noChangeArrowheads="1"/>
            </p:cNvSpPr>
            <p:nvPr/>
          </p:nvSpPr>
          <p:spPr bwMode="auto">
            <a:xfrm>
              <a:off x="6374"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4</a:t>
              </a:r>
              <a:endParaRPr lang="nl-NL" altLang="nl-NL" sz="1350"/>
            </a:p>
          </p:txBody>
        </p:sp>
        <p:sp>
          <p:nvSpPr>
            <p:cNvPr id="831" name="Rectangle 330">
              <a:extLst>
                <a:ext uri="{FF2B5EF4-FFF2-40B4-BE49-F238E27FC236}">
                  <a16:creationId xmlns:a16="http://schemas.microsoft.com/office/drawing/2014/main" id="{B1E0599E-3536-4D85-BD23-6EABEAFDF384}"/>
                </a:ext>
              </a:extLst>
            </p:cNvPr>
            <p:cNvSpPr>
              <a:spLocks noChangeArrowheads="1"/>
            </p:cNvSpPr>
            <p:nvPr/>
          </p:nvSpPr>
          <p:spPr bwMode="auto">
            <a:xfrm>
              <a:off x="6842"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53</a:t>
              </a:r>
              <a:endParaRPr lang="nl-NL" altLang="nl-NL" sz="1350"/>
            </a:p>
          </p:txBody>
        </p:sp>
        <p:sp>
          <p:nvSpPr>
            <p:cNvPr id="1002" name="Rectangle 331">
              <a:extLst>
                <a:ext uri="{FF2B5EF4-FFF2-40B4-BE49-F238E27FC236}">
                  <a16:creationId xmlns:a16="http://schemas.microsoft.com/office/drawing/2014/main" id="{E3ACE1DD-64C7-4DDE-989E-E0EE5FAE20BC}"/>
                </a:ext>
              </a:extLst>
            </p:cNvPr>
            <p:cNvSpPr>
              <a:spLocks noChangeArrowheads="1"/>
            </p:cNvSpPr>
            <p:nvPr/>
          </p:nvSpPr>
          <p:spPr bwMode="auto">
            <a:xfrm>
              <a:off x="6875"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a:t>
              </a:r>
              <a:endParaRPr lang="nl-NL" altLang="nl-NL" sz="1350"/>
            </a:p>
          </p:txBody>
        </p:sp>
        <p:sp>
          <p:nvSpPr>
            <p:cNvPr id="1003" name="Rectangle 332">
              <a:extLst>
                <a:ext uri="{FF2B5EF4-FFF2-40B4-BE49-F238E27FC236}">
                  <a16:creationId xmlns:a16="http://schemas.microsoft.com/office/drawing/2014/main" id="{018CA4C2-B484-4F2A-850C-A51CD279C22E}"/>
                </a:ext>
              </a:extLst>
            </p:cNvPr>
            <p:cNvSpPr>
              <a:spLocks noChangeArrowheads="1"/>
            </p:cNvSpPr>
            <p:nvPr/>
          </p:nvSpPr>
          <p:spPr bwMode="auto">
            <a:xfrm>
              <a:off x="6875"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4</a:t>
              </a:r>
              <a:endParaRPr lang="nl-NL" altLang="nl-NL" sz="1350"/>
            </a:p>
          </p:txBody>
        </p:sp>
        <p:sp>
          <p:nvSpPr>
            <p:cNvPr id="1004" name="Rectangle 333">
              <a:extLst>
                <a:ext uri="{FF2B5EF4-FFF2-40B4-BE49-F238E27FC236}">
                  <a16:creationId xmlns:a16="http://schemas.microsoft.com/office/drawing/2014/main" id="{2030EA9B-5AC4-4FF9-95B4-560E4D742C38}"/>
                </a:ext>
              </a:extLst>
            </p:cNvPr>
            <p:cNvSpPr>
              <a:spLocks noChangeArrowheads="1"/>
            </p:cNvSpPr>
            <p:nvPr/>
          </p:nvSpPr>
          <p:spPr bwMode="auto">
            <a:xfrm>
              <a:off x="7341" y="3761"/>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18</a:t>
              </a:r>
              <a:endParaRPr lang="nl-NL" altLang="nl-NL" sz="1350"/>
            </a:p>
          </p:txBody>
        </p:sp>
        <p:sp>
          <p:nvSpPr>
            <p:cNvPr id="1005" name="Rectangle 334">
              <a:extLst>
                <a:ext uri="{FF2B5EF4-FFF2-40B4-BE49-F238E27FC236}">
                  <a16:creationId xmlns:a16="http://schemas.microsoft.com/office/drawing/2014/main" id="{0180B6BF-5D4F-4A8B-A0F3-C25E778179FA}"/>
                </a:ext>
              </a:extLst>
            </p:cNvPr>
            <p:cNvSpPr>
              <a:spLocks noChangeArrowheads="1"/>
            </p:cNvSpPr>
            <p:nvPr/>
          </p:nvSpPr>
          <p:spPr bwMode="auto">
            <a:xfrm>
              <a:off x="7373" y="3894"/>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0</a:t>
              </a:r>
              <a:endParaRPr lang="nl-NL" altLang="nl-NL" sz="1350"/>
            </a:p>
          </p:txBody>
        </p:sp>
        <p:sp>
          <p:nvSpPr>
            <p:cNvPr id="1006" name="Rectangle 335">
              <a:extLst>
                <a:ext uri="{FF2B5EF4-FFF2-40B4-BE49-F238E27FC236}">
                  <a16:creationId xmlns:a16="http://schemas.microsoft.com/office/drawing/2014/main" id="{7B649543-A89D-4BE3-8A02-5B3CF657D387}"/>
                </a:ext>
              </a:extLst>
            </p:cNvPr>
            <p:cNvSpPr>
              <a:spLocks noChangeArrowheads="1"/>
            </p:cNvSpPr>
            <p:nvPr/>
          </p:nvSpPr>
          <p:spPr bwMode="auto">
            <a:xfrm>
              <a:off x="7374" y="402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825">
                  <a:solidFill>
                    <a:srgbClr val="000000"/>
                  </a:solidFill>
                </a:rPr>
                <a:t>2</a:t>
              </a:r>
              <a:endParaRPr lang="nl-NL" altLang="nl-NL" sz="1350"/>
            </a:p>
          </p:txBody>
        </p:sp>
        <p:sp>
          <p:nvSpPr>
            <p:cNvPr id="1007" name="Rectangle 336">
              <a:extLst>
                <a:ext uri="{FF2B5EF4-FFF2-40B4-BE49-F238E27FC236}">
                  <a16:creationId xmlns:a16="http://schemas.microsoft.com/office/drawing/2014/main" id="{01747C32-CCDC-4A0E-BCA5-7C4D47666065}"/>
                </a:ext>
              </a:extLst>
            </p:cNvPr>
            <p:cNvSpPr>
              <a:spLocks noChangeArrowheads="1"/>
            </p:cNvSpPr>
            <p:nvPr/>
          </p:nvSpPr>
          <p:spPr bwMode="auto">
            <a:xfrm>
              <a:off x="7008" y="25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008" name="Rectangle 337">
              <a:extLst>
                <a:ext uri="{FF2B5EF4-FFF2-40B4-BE49-F238E27FC236}">
                  <a16:creationId xmlns:a16="http://schemas.microsoft.com/office/drawing/2014/main" id="{FBE95DE3-34CB-45E8-B960-929BB67B40B5}"/>
                </a:ext>
              </a:extLst>
            </p:cNvPr>
            <p:cNvSpPr>
              <a:spLocks noChangeArrowheads="1"/>
            </p:cNvSpPr>
            <p:nvPr/>
          </p:nvSpPr>
          <p:spPr bwMode="auto">
            <a:xfrm>
              <a:off x="7280" y="254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013" name="Line 342">
              <a:extLst>
                <a:ext uri="{FF2B5EF4-FFF2-40B4-BE49-F238E27FC236}">
                  <a16:creationId xmlns:a16="http://schemas.microsoft.com/office/drawing/2014/main" id="{ED8D7BA1-EFD8-4229-B46A-FAE805D3FE73}"/>
                </a:ext>
              </a:extLst>
            </p:cNvPr>
            <p:cNvSpPr>
              <a:spLocks noChangeShapeType="1"/>
            </p:cNvSpPr>
            <p:nvPr/>
          </p:nvSpPr>
          <p:spPr bwMode="auto">
            <a:xfrm flipV="1">
              <a:off x="4380" y="1225"/>
              <a:ext cx="0" cy="209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14" name="Line 343">
              <a:extLst>
                <a:ext uri="{FF2B5EF4-FFF2-40B4-BE49-F238E27FC236}">
                  <a16:creationId xmlns:a16="http://schemas.microsoft.com/office/drawing/2014/main" id="{39927D7F-E0A9-4094-BF09-38F1937192E1}"/>
                </a:ext>
              </a:extLst>
            </p:cNvPr>
            <p:cNvSpPr>
              <a:spLocks noChangeShapeType="1"/>
            </p:cNvSpPr>
            <p:nvPr/>
          </p:nvSpPr>
          <p:spPr bwMode="auto">
            <a:xfrm flipH="1">
              <a:off x="4339" y="3320"/>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15" name="Rectangle 344">
              <a:extLst>
                <a:ext uri="{FF2B5EF4-FFF2-40B4-BE49-F238E27FC236}">
                  <a16:creationId xmlns:a16="http://schemas.microsoft.com/office/drawing/2014/main" id="{53CF27C0-237F-480F-B4B9-CB6640E7E1C8}"/>
                </a:ext>
              </a:extLst>
            </p:cNvPr>
            <p:cNvSpPr>
              <a:spLocks noChangeArrowheads="1"/>
            </p:cNvSpPr>
            <p:nvPr/>
          </p:nvSpPr>
          <p:spPr bwMode="auto">
            <a:xfrm>
              <a:off x="4271" y="3274"/>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0</a:t>
              </a:r>
              <a:endParaRPr lang="nl-NL" altLang="nl-NL" sz="1350"/>
            </a:p>
          </p:txBody>
        </p:sp>
        <p:sp>
          <p:nvSpPr>
            <p:cNvPr id="1016" name="Line 345">
              <a:extLst>
                <a:ext uri="{FF2B5EF4-FFF2-40B4-BE49-F238E27FC236}">
                  <a16:creationId xmlns:a16="http://schemas.microsoft.com/office/drawing/2014/main" id="{513E1F87-A0EC-46DF-9820-AEE53394D3DC}"/>
                </a:ext>
              </a:extLst>
            </p:cNvPr>
            <p:cNvSpPr>
              <a:spLocks noChangeShapeType="1"/>
            </p:cNvSpPr>
            <p:nvPr/>
          </p:nvSpPr>
          <p:spPr bwMode="auto">
            <a:xfrm flipH="1">
              <a:off x="4339" y="2797"/>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17" name="Rectangle 346">
              <a:extLst>
                <a:ext uri="{FF2B5EF4-FFF2-40B4-BE49-F238E27FC236}">
                  <a16:creationId xmlns:a16="http://schemas.microsoft.com/office/drawing/2014/main" id="{3DA32A80-4BF4-472C-ACFA-384933C15C75}"/>
                </a:ext>
              </a:extLst>
            </p:cNvPr>
            <p:cNvSpPr>
              <a:spLocks noChangeArrowheads="1"/>
            </p:cNvSpPr>
            <p:nvPr/>
          </p:nvSpPr>
          <p:spPr bwMode="auto">
            <a:xfrm>
              <a:off x="4215" y="2749"/>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25</a:t>
              </a:r>
              <a:endParaRPr lang="nl-NL" altLang="nl-NL" sz="1350"/>
            </a:p>
          </p:txBody>
        </p:sp>
        <p:sp>
          <p:nvSpPr>
            <p:cNvPr id="1018" name="Line 347">
              <a:extLst>
                <a:ext uri="{FF2B5EF4-FFF2-40B4-BE49-F238E27FC236}">
                  <a16:creationId xmlns:a16="http://schemas.microsoft.com/office/drawing/2014/main" id="{6874BDD7-F1AA-4E68-BAEB-80DEC63E4541}"/>
                </a:ext>
              </a:extLst>
            </p:cNvPr>
            <p:cNvSpPr>
              <a:spLocks noChangeShapeType="1"/>
            </p:cNvSpPr>
            <p:nvPr/>
          </p:nvSpPr>
          <p:spPr bwMode="auto">
            <a:xfrm flipH="1">
              <a:off x="4339" y="2273"/>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19" name="Rectangle 348">
              <a:extLst>
                <a:ext uri="{FF2B5EF4-FFF2-40B4-BE49-F238E27FC236}">
                  <a16:creationId xmlns:a16="http://schemas.microsoft.com/office/drawing/2014/main" id="{64E378F5-1A28-4DF3-AED0-82D8DB1989E6}"/>
                </a:ext>
              </a:extLst>
            </p:cNvPr>
            <p:cNvSpPr>
              <a:spLocks noChangeArrowheads="1"/>
            </p:cNvSpPr>
            <p:nvPr/>
          </p:nvSpPr>
          <p:spPr bwMode="auto">
            <a:xfrm>
              <a:off x="4215" y="2227"/>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50</a:t>
              </a:r>
              <a:endParaRPr lang="nl-NL" altLang="nl-NL" sz="1350"/>
            </a:p>
          </p:txBody>
        </p:sp>
        <p:sp>
          <p:nvSpPr>
            <p:cNvPr id="1020" name="Line 349">
              <a:extLst>
                <a:ext uri="{FF2B5EF4-FFF2-40B4-BE49-F238E27FC236}">
                  <a16:creationId xmlns:a16="http://schemas.microsoft.com/office/drawing/2014/main" id="{7AF447C6-5C6E-4FDC-81F1-B543DC84ECF8}"/>
                </a:ext>
              </a:extLst>
            </p:cNvPr>
            <p:cNvSpPr>
              <a:spLocks noChangeShapeType="1"/>
            </p:cNvSpPr>
            <p:nvPr/>
          </p:nvSpPr>
          <p:spPr bwMode="auto">
            <a:xfrm flipH="1">
              <a:off x="4339" y="1750"/>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21" name="Rectangle 350">
              <a:extLst>
                <a:ext uri="{FF2B5EF4-FFF2-40B4-BE49-F238E27FC236}">
                  <a16:creationId xmlns:a16="http://schemas.microsoft.com/office/drawing/2014/main" id="{BB3D91BA-89F0-4FAA-9326-504AA672F202}"/>
                </a:ext>
              </a:extLst>
            </p:cNvPr>
            <p:cNvSpPr>
              <a:spLocks noChangeArrowheads="1"/>
            </p:cNvSpPr>
            <p:nvPr/>
          </p:nvSpPr>
          <p:spPr bwMode="auto">
            <a:xfrm>
              <a:off x="4215" y="1704"/>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75</a:t>
              </a:r>
              <a:endParaRPr lang="nl-NL" altLang="nl-NL" sz="1350"/>
            </a:p>
          </p:txBody>
        </p:sp>
        <p:sp>
          <p:nvSpPr>
            <p:cNvPr id="1022" name="Line 351">
              <a:extLst>
                <a:ext uri="{FF2B5EF4-FFF2-40B4-BE49-F238E27FC236}">
                  <a16:creationId xmlns:a16="http://schemas.microsoft.com/office/drawing/2014/main" id="{66B8DC14-644B-4E78-9869-D80679F677C0}"/>
                </a:ext>
              </a:extLst>
            </p:cNvPr>
            <p:cNvSpPr>
              <a:spLocks noChangeShapeType="1"/>
            </p:cNvSpPr>
            <p:nvPr/>
          </p:nvSpPr>
          <p:spPr bwMode="auto">
            <a:xfrm flipH="1">
              <a:off x="4339" y="1225"/>
              <a:ext cx="41"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23" name="Rectangle 352">
              <a:extLst>
                <a:ext uri="{FF2B5EF4-FFF2-40B4-BE49-F238E27FC236}">
                  <a16:creationId xmlns:a16="http://schemas.microsoft.com/office/drawing/2014/main" id="{D1744E65-32C5-4A83-BD1D-BEDB9B55EFD3}"/>
                </a:ext>
              </a:extLst>
            </p:cNvPr>
            <p:cNvSpPr>
              <a:spLocks noChangeArrowheads="1"/>
            </p:cNvSpPr>
            <p:nvPr/>
          </p:nvSpPr>
          <p:spPr bwMode="auto">
            <a:xfrm>
              <a:off x="4158" y="1179"/>
              <a:ext cx="17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100</a:t>
              </a:r>
              <a:endParaRPr lang="nl-NL" altLang="nl-NL" sz="1350"/>
            </a:p>
          </p:txBody>
        </p:sp>
        <p:sp>
          <p:nvSpPr>
            <p:cNvPr id="1024" name="Rectangle 353">
              <a:extLst>
                <a:ext uri="{FF2B5EF4-FFF2-40B4-BE49-F238E27FC236}">
                  <a16:creationId xmlns:a16="http://schemas.microsoft.com/office/drawing/2014/main" id="{3E1F6134-9ABD-496E-AFFC-86A206C4F07F}"/>
                </a:ext>
              </a:extLst>
            </p:cNvPr>
            <p:cNvSpPr>
              <a:spLocks noChangeArrowheads="1"/>
            </p:cNvSpPr>
            <p:nvPr/>
          </p:nvSpPr>
          <p:spPr bwMode="auto">
            <a:xfrm>
              <a:off x="4099" y="277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025" name="Rectangle 354">
              <a:extLst>
                <a:ext uri="{FF2B5EF4-FFF2-40B4-BE49-F238E27FC236}">
                  <a16:creationId xmlns:a16="http://schemas.microsoft.com/office/drawing/2014/main" id="{E50E3378-7A88-4CED-9A35-005D4C07E4D8}"/>
                </a:ext>
              </a:extLst>
            </p:cNvPr>
            <p:cNvSpPr>
              <a:spLocks noChangeArrowheads="1"/>
            </p:cNvSpPr>
            <p:nvPr/>
          </p:nvSpPr>
          <p:spPr bwMode="auto">
            <a:xfrm>
              <a:off x="4099" y="219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nl-NL" altLang="nl-NL" sz="1350" dirty="0"/>
            </a:p>
          </p:txBody>
        </p:sp>
        <p:sp>
          <p:nvSpPr>
            <p:cNvPr id="1026" name="Line 355">
              <a:extLst>
                <a:ext uri="{FF2B5EF4-FFF2-40B4-BE49-F238E27FC236}">
                  <a16:creationId xmlns:a16="http://schemas.microsoft.com/office/drawing/2014/main" id="{707F1F69-1A83-466C-9526-0CBCA454A156}"/>
                </a:ext>
              </a:extLst>
            </p:cNvPr>
            <p:cNvSpPr>
              <a:spLocks noChangeShapeType="1"/>
            </p:cNvSpPr>
            <p:nvPr/>
          </p:nvSpPr>
          <p:spPr bwMode="auto">
            <a:xfrm>
              <a:off x="4380" y="3320"/>
              <a:ext cx="2998"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27" name="Line 356">
              <a:extLst>
                <a:ext uri="{FF2B5EF4-FFF2-40B4-BE49-F238E27FC236}">
                  <a16:creationId xmlns:a16="http://schemas.microsoft.com/office/drawing/2014/main" id="{7B7BD577-2406-4B7D-8B7B-4168A831E900}"/>
                </a:ext>
              </a:extLst>
            </p:cNvPr>
            <p:cNvSpPr>
              <a:spLocks noChangeShapeType="1"/>
            </p:cNvSpPr>
            <p:nvPr/>
          </p:nvSpPr>
          <p:spPr bwMode="auto">
            <a:xfrm>
              <a:off x="4380"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28" name="Rectangle 357">
              <a:extLst>
                <a:ext uri="{FF2B5EF4-FFF2-40B4-BE49-F238E27FC236}">
                  <a16:creationId xmlns:a16="http://schemas.microsoft.com/office/drawing/2014/main" id="{BD75685C-76C1-444E-8962-2A273036EDE7}"/>
                </a:ext>
              </a:extLst>
            </p:cNvPr>
            <p:cNvSpPr>
              <a:spLocks noChangeArrowheads="1"/>
            </p:cNvSpPr>
            <p:nvPr/>
          </p:nvSpPr>
          <p:spPr bwMode="auto">
            <a:xfrm>
              <a:off x="4354" y="3403"/>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0</a:t>
              </a:r>
              <a:endParaRPr lang="nl-NL" altLang="nl-NL" sz="1350"/>
            </a:p>
          </p:txBody>
        </p:sp>
        <p:sp>
          <p:nvSpPr>
            <p:cNvPr id="1029" name="Line 358">
              <a:extLst>
                <a:ext uri="{FF2B5EF4-FFF2-40B4-BE49-F238E27FC236}">
                  <a16:creationId xmlns:a16="http://schemas.microsoft.com/office/drawing/2014/main" id="{1C88E884-03EF-439B-9DE1-F68C71F6A369}"/>
                </a:ext>
              </a:extLst>
            </p:cNvPr>
            <p:cNvSpPr>
              <a:spLocks noChangeShapeType="1"/>
            </p:cNvSpPr>
            <p:nvPr/>
          </p:nvSpPr>
          <p:spPr bwMode="auto">
            <a:xfrm>
              <a:off x="4879"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30" name="Rectangle 359">
              <a:extLst>
                <a:ext uri="{FF2B5EF4-FFF2-40B4-BE49-F238E27FC236}">
                  <a16:creationId xmlns:a16="http://schemas.microsoft.com/office/drawing/2014/main" id="{A9ED6FEA-65F8-43F1-B816-1B5361FB49C9}"/>
                </a:ext>
              </a:extLst>
            </p:cNvPr>
            <p:cNvSpPr>
              <a:spLocks noChangeArrowheads="1"/>
            </p:cNvSpPr>
            <p:nvPr/>
          </p:nvSpPr>
          <p:spPr bwMode="auto">
            <a:xfrm>
              <a:off x="4853" y="3403"/>
              <a:ext cx="5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6</a:t>
              </a:r>
              <a:endParaRPr lang="nl-NL" altLang="nl-NL" sz="1350"/>
            </a:p>
          </p:txBody>
        </p:sp>
        <p:sp>
          <p:nvSpPr>
            <p:cNvPr id="1031" name="Line 360">
              <a:extLst>
                <a:ext uri="{FF2B5EF4-FFF2-40B4-BE49-F238E27FC236}">
                  <a16:creationId xmlns:a16="http://schemas.microsoft.com/office/drawing/2014/main" id="{0326015A-EAEE-4912-B28D-64657A0EEB1B}"/>
                </a:ext>
              </a:extLst>
            </p:cNvPr>
            <p:cNvSpPr>
              <a:spLocks noChangeShapeType="1"/>
            </p:cNvSpPr>
            <p:nvPr/>
          </p:nvSpPr>
          <p:spPr bwMode="auto">
            <a:xfrm>
              <a:off x="5381"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32" name="Rectangle 361">
              <a:extLst>
                <a:ext uri="{FF2B5EF4-FFF2-40B4-BE49-F238E27FC236}">
                  <a16:creationId xmlns:a16="http://schemas.microsoft.com/office/drawing/2014/main" id="{B0DCE92D-DFF0-4C7E-984D-6C3596719345}"/>
                </a:ext>
              </a:extLst>
            </p:cNvPr>
            <p:cNvSpPr>
              <a:spLocks noChangeArrowheads="1"/>
            </p:cNvSpPr>
            <p:nvPr/>
          </p:nvSpPr>
          <p:spPr bwMode="auto">
            <a:xfrm>
              <a:off x="5324"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12</a:t>
              </a:r>
              <a:endParaRPr lang="nl-NL" altLang="nl-NL" sz="1350"/>
            </a:p>
          </p:txBody>
        </p:sp>
        <p:sp>
          <p:nvSpPr>
            <p:cNvPr id="1033" name="Line 362">
              <a:extLst>
                <a:ext uri="{FF2B5EF4-FFF2-40B4-BE49-F238E27FC236}">
                  <a16:creationId xmlns:a16="http://schemas.microsoft.com/office/drawing/2014/main" id="{A2EEA28D-42F3-4237-857F-0CEF5E5A216E}"/>
                </a:ext>
              </a:extLst>
            </p:cNvPr>
            <p:cNvSpPr>
              <a:spLocks noChangeShapeType="1"/>
            </p:cNvSpPr>
            <p:nvPr/>
          </p:nvSpPr>
          <p:spPr bwMode="auto">
            <a:xfrm>
              <a:off x="5878"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34" name="Rectangle 363">
              <a:extLst>
                <a:ext uri="{FF2B5EF4-FFF2-40B4-BE49-F238E27FC236}">
                  <a16:creationId xmlns:a16="http://schemas.microsoft.com/office/drawing/2014/main" id="{CDA3219B-DFE2-4D8A-B128-7866C802307E}"/>
                </a:ext>
              </a:extLst>
            </p:cNvPr>
            <p:cNvSpPr>
              <a:spLocks noChangeArrowheads="1"/>
            </p:cNvSpPr>
            <p:nvPr/>
          </p:nvSpPr>
          <p:spPr bwMode="auto">
            <a:xfrm>
              <a:off x="5823"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18</a:t>
              </a:r>
              <a:endParaRPr lang="nl-NL" altLang="nl-NL" sz="1350"/>
            </a:p>
          </p:txBody>
        </p:sp>
        <p:sp>
          <p:nvSpPr>
            <p:cNvPr id="1035" name="Line 364">
              <a:extLst>
                <a:ext uri="{FF2B5EF4-FFF2-40B4-BE49-F238E27FC236}">
                  <a16:creationId xmlns:a16="http://schemas.microsoft.com/office/drawing/2014/main" id="{A5C423F6-9891-4716-9518-0D55448D8A51}"/>
                </a:ext>
              </a:extLst>
            </p:cNvPr>
            <p:cNvSpPr>
              <a:spLocks noChangeShapeType="1"/>
            </p:cNvSpPr>
            <p:nvPr/>
          </p:nvSpPr>
          <p:spPr bwMode="auto">
            <a:xfrm>
              <a:off x="6378"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36" name="Rectangle 365">
              <a:extLst>
                <a:ext uri="{FF2B5EF4-FFF2-40B4-BE49-F238E27FC236}">
                  <a16:creationId xmlns:a16="http://schemas.microsoft.com/office/drawing/2014/main" id="{0F461F15-358E-4C20-8BAB-05286FD198E2}"/>
                </a:ext>
              </a:extLst>
            </p:cNvPr>
            <p:cNvSpPr>
              <a:spLocks noChangeArrowheads="1"/>
            </p:cNvSpPr>
            <p:nvPr/>
          </p:nvSpPr>
          <p:spPr bwMode="auto">
            <a:xfrm>
              <a:off x="6322"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24</a:t>
              </a:r>
              <a:endParaRPr lang="nl-NL" altLang="nl-NL" sz="1350"/>
            </a:p>
          </p:txBody>
        </p:sp>
        <p:sp>
          <p:nvSpPr>
            <p:cNvPr id="1037" name="Line 366">
              <a:extLst>
                <a:ext uri="{FF2B5EF4-FFF2-40B4-BE49-F238E27FC236}">
                  <a16:creationId xmlns:a16="http://schemas.microsoft.com/office/drawing/2014/main" id="{93A0AA07-AE69-46A0-A07A-B12219A4AC13}"/>
                </a:ext>
              </a:extLst>
            </p:cNvPr>
            <p:cNvSpPr>
              <a:spLocks noChangeShapeType="1"/>
            </p:cNvSpPr>
            <p:nvPr/>
          </p:nvSpPr>
          <p:spPr bwMode="auto">
            <a:xfrm>
              <a:off x="6879"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38" name="Rectangle 367">
              <a:extLst>
                <a:ext uri="{FF2B5EF4-FFF2-40B4-BE49-F238E27FC236}">
                  <a16:creationId xmlns:a16="http://schemas.microsoft.com/office/drawing/2014/main" id="{9854D030-6667-4486-B1E2-784FCA86A399}"/>
                </a:ext>
              </a:extLst>
            </p:cNvPr>
            <p:cNvSpPr>
              <a:spLocks noChangeArrowheads="1"/>
            </p:cNvSpPr>
            <p:nvPr/>
          </p:nvSpPr>
          <p:spPr bwMode="auto">
            <a:xfrm>
              <a:off x="6822"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30</a:t>
              </a:r>
              <a:endParaRPr lang="nl-NL" altLang="nl-NL" sz="1350"/>
            </a:p>
          </p:txBody>
        </p:sp>
        <p:sp>
          <p:nvSpPr>
            <p:cNvPr id="1039" name="Line 368">
              <a:extLst>
                <a:ext uri="{FF2B5EF4-FFF2-40B4-BE49-F238E27FC236}">
                  <a16:creationId xmlns:a16="http://schemas.microsoft.com/office/drawing/2014/main" id="{8CC6F3F7-F04C-4F08-A503-55EEA4430CD5}"/>
                </a:ext>
              </a:extLst>
            </p:cNvPr>
            <p:cNvSpPr>
              <a:spLocks noChangeShapeType="1"/>
            </p:cNvSpPr>
            <p:nvPr/>
          </p:nvSpPr>
          <p:spPr bwMode="auto">
            <a:xfrm>
              <a:off x="7378" y="3320"/>
              <a:ext cx="0" cy="6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nl-NL" sz="1350"/>
            </a:p>
          </p:txBody>
        </p:sp>
        <p:sp>
          <p:nvSpPr>
            <p:cNvPr id="1040" name="Rectangle 369">
              <a:extLst>
                <a:ext uri="{FF2B5EF4-FFF2-40B4-BE49-F238E27FC236}">
                  <a16:creationId xmlns:a16="http://schemas.microsoft.com/office/drawing/2014/main" id="{5461B7D2-EFE7-444F-8D8D-C69A8E787A62}"/>
                </a:ext>
              </a:extLst>
            </p:cNvPr>
            <p:cNvSpPr>
              <a:spLocks noChangeArrowheads="1"/>
            </p:cNvSpPr>
            <p:nvPr/>
          </p:nvSpPr>
          <p:spPr bwMode="auto">
            <a:xfrm>
              <a:off x="7321" y="3403"/>
              <a:ext cx="11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75">
                  <a:solidFill>
                    <a:srgbClr val="000000"/>
                  </a:solidFill>
                </a:rPr>
                <a:t>36</a:t>
              </a:r>
              <a:endParaRPr lang="nl-NL" altLang="nl-NL" sz="1350"/>
            </a:p>
          </p:txBody>
        </p:sp>
        <p:sp>
          <p:nvSpPr>
            <p:cNvPr id="1041" name="Rectangle 370">
              <a:extLst>
                <a:ext uri="{FF2B5EF4-FFF2-40B4-BE49-F238E27FC236}">
                  <a16:creationId xmlns:a16="http://schemas.microsoft.com/office/drawing/2014/main" id="{FA49186A-F018-49D4-82A6-3843BD3DFC38}"/>
                </a:ext>
              </a:extLst>
            </p:cNvPr>
            <p:cNvSpPr>
              <a:spLocks noChangeArrowheads="1"/>
            </p:cNvSpPr>
            <p:nvPr/>
          </p:nvSpPr>
          <p:spPr bwMode="auto">
            <a:xfrm>
              <a:off x="5341" y="3514"/>
              <a:ext cx="3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a:solidFill>
                    <a:srgbClr val="000000"/>
                  </a:solidFill>
                </a:rPr>
                <a:t>Months</a:t>
              </a:r>
              <a:endParaRPr lang="nl-NL" altLang="nl-NL" sz="1350"/>
            </a:p>
          </p:txBody>
        </p:sp>
        <p:sp>
          <p:nvSpPr>
            <p:cNvPr id="1042" name="Rectangle 371">
              <a:extLst>
                <a:ext uri="{FF2B5EF4-FFF2-40B4-BE49-F238E27FC236}">
                  <a16:creationId xmlns:a16="http://schemas.microsoft.com/office/drawing/2014/main" id="{6F6D3BF4-62DB-437C-BBB7-AE4D7176C559}"/>
                </a:ext>
              </a:extLst>
            </p:cNvPr>
            <p:cNvSpPr>
              <a:spLocks noChangeArrowheads="1"/>
            </p:cNvSpPr>
            <p:nvPr/>
          </p:nvSpPr>
          <p:spPr bwMode="auto">
            <a:xfrm>
              <a:off x="5701" y="3514"/>
              <a:ext cx="2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a:solidFill>
                    <a:srgbClr val="000000"/>
                  </a:solidFill>
                </a:rPr>
                <a:t>from</a:t>
              </a:r>
              <a:endParaRPr lang="nl-NL" altLang="nl-NL" sz="1350"/>
            </a:p>
          </p:txBody>
        </p:sp>
        <p:sp>
          <p:nvSpPr>
            <p:cNvPr id="1043" name="Rectangle 372">
              <a:extLst>
                <a:ext uri="{FF2B5EF4-FFF2-40B4-BE49-F238E27FC236}">
                  <a16:creationId xmlns:a16="http://schemas.microsoft.com/office/drawing/2014/main" id="{F4DF376E-3FC7-4502-8385-98572877A3EC}"/>
                </a:ext>
              </a:extLst>
            </p:cNvPr>
            <p:cNvSpPr>
              <a:spLocks noChangeArrowheads="1"/>
            </p:cNvSpPr>
            <p:nvPr/>
          </p:nvSpPr>
          <p:spPr bwMode="auto">
            <a:xfrm>
              <a:off x="5937" y="3514"/>
              <a:ext cx="4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a:solidFill>
                    <a:srgbClr val="000000"/>
                  </a:solidFill>
                </a:rPr>
                <a:t>enrollment</a:t>
              </a:r>
              <a:endParaRPr lang="nl-NL" altLang="nl-NL" sz="1350"/>
            </a:p>
          </p:txBody>
        </p:sp>
      </p:grpSp>
      <p:sp>
        <p:nvSpPr>
          <p:cNvPr id="1249" name="Rectangle 174">
            <a:extLst>
              <a:ext uri="{FF2B5EF4-FFF2-40B4-BE49-F238E27FC236}">
                <a16:creationId xmlns:a16="http://schemas.microsoft.com/office/drawing/2014/main" id="{78F09B50-54B7-4B53-A336-7388D1E41EDF}"/>
              </a:ext>
            </a:extLst>
          </p:cNvPr>
          <p:cNvSpPr>
            <a:spLocks noChangeArrowheads="1"/>
          </p:cNvSpPr>
          <p:nvPr/>
        </p:nvSpPr>
        <p:spPr bwMode="auto">
          <a:xfrm>
            <a:off x="5200650" y="2108598"/>
            <a:ext cx="354925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nl-NL" altLang="nl-NL" sz="1350" b="1" dirty="0">
                <a:solidFill>
                  <a:srgbClr val="000000"/>
                </a:solidFill>
              </a:rPr>
              <a:t>CI of relapse or </a:t>
            </a:r>
            <a:r>
              <a:rPr lang="nl-NL" altLang="nl-NL" sz="1350" b="1" dirty="0" err="1">
                <a:solidFill>
                  <a:srgbClr val="000000"/>
                </a:solidFill>
              </a:rPr>
              <a:t>progression</a:t>
            </a:r>
            <a:r>
              <a:rPr lang="nl-NL" altLang="nl-NL" sz="1350" b="1" dirty="0">
                <a:solidFill>
                  <a:srgbClr val="000000"/>
                </a:solidFill>
              </a:rPr>
              <a:t> </a:t>
            </a:r>
            <a:r>
              <a:rPr lang="nl-NL" altLang="nl-NL" sz="1350" b="1" dirty="0" err="1">
                <a:solidFill>
                  <a:srgbClr val="000000"/>
                </a:solidFill>
              </a:rPr>
              <a:t>to</a:t>
            </a:r>
            <a:r>
              <a:rPr lang="nl-NL" altLang="nl-NL" sz="1350" b="1" dirty="0">
                <a:solidFill>
                  <a:srgbClr val="000000"/>
                </a:solidFill>
              </a:rPr>
              <a:t> AML</a:t>
            </a:r>
            <a:endParaRPr lang="nl-NL" altLang="nl-NL" sz="1350" dirty="0"/>
          </a:p>
        </p:txBody>
      </p:sp>
      <p:sp>
        <p:nvSpPr>
          <p:cNvPr id="1250" name="Rectangle 137">
            <a:extLst>
              <a:ext uri="{FF2B5EF4-FFF2-40B4-BE49-F238E27FC236}">
                <a16:creationId xmlns:a16="http://schemas.microsoft.com/office/drawing/2014/main" id="{35A8C76E-6B3C-4FED-A763-C0CB99B3CDE6}"/>
              </a:ext>
            </a:extLst>
          </p:cNvPr>
          <p:cNvSpPr>
            <a:spLocks noChangeArrowheads="1"/>
          </p:cNvSpPr>
          <p:nvPr/>
        </p:nvSpPr>
        <p:spPr bwMode="auto">
          <a:xfrm>
            <a:off x="8209360" y="3905131"/>
            <a:ext cx="5818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000000"/>
                </a:solidFill>
              </a:rPr>
              <a:t>TP53 </a:t>
            </a:r>
            <a:r>
              <a:rPr lang="nl-NL" altLang="nl-NL" sz="1200" b="1" dirty="0" err="1">
                <a:solidFill>
                  <a:srgbClr val="000000"/>
                </a:solidFill>
              </a:rPr>
              <a:t>wt</a:t>
            </a:r>
            <a:endParaRPr lang="nl-NL" altLang="nl-NL" sz="1200" b="1" dirty="0"/>
          </a:p>
        </p:txBody>
      </p:sp>
      <p:sp>
        <p:nvSpPr>
          <p:cNvPr id="1251" name="Rectangle 139">
            <a:extLst>
              <a:ext uri="{FF2B5EF4-FFF2-40B4-BE49-F238E27FC236}">
                <a16:creationId xmlns:a16="http://schemas.microsoft.com/office/drawing/2014/main" id="{3B273904-5C35-4517-95F3-7B1004D5DC0A}"/>
              </a:ext>
            </a:extLst>
          </p:cNvPr>
          <p:cNvSpPr>
            <a:spLocks noChangeArrowheads="1"/>
          </p:cNvSpPr>
          <p:nvPr/>
        </p:nvSpPr>
        <p:spPr bwMode="auto">
          <a:xfrm>
            <a:off x="7900713" y="3318153"/>
            <a:ext cx="8560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0080FF"/>
                </a:solidFill>
              </a:rPr>
              <a:t>TP53 </a:t>
            </a:r>
            <a:r>
              <a:rPr lang="nl-NL" altLang="nl-NL" sz="1200" b="1" dirty="0">
                <a:solidFill>
                  <a:srgbClr val="0080FF"/>
                </a:solidFill>
              </a:rPr>
              <a:t>single</a:t>
            </a:r>
            <a:endParaRPr lang="nl-NL" altLang="nl-NL" sz="1200" b="1" dirty="0"/>
          </a:p>
        </p:txBody>
      </p:sp>
      <p:sp>
        <p:nvSpPr>
          <p:cNvPr id="1253" name="Rectangle 141">
            <a:extLst>
              <a:ext uri="{FF2B5EF4-FFF2-40B4-BE49-F238E27FC236}">
                <a16:creationId xmlns:a16="http://schemas.microsoft.com/office/drawing/2014/main" id="{580B421B-C6DE-4595-92DD-FE20514037ED}"/>
              </a:ext>
            </a:extLst>
          </p:cNvPr>
          <p:cNvSpPr>
            <a:spLocks noChangeArrowheads="1"/>
          </p:cNvSpPr>
          <p:nvPr/>
        </p:nvSpPr>
        <p:spPr bwMode="auto">
          <a:xfrm>
            <a:off x="8018470" y="2705208"/>
            <a:ext cx="7790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1200" b="1" i="1" dirty="0">
                <a:solidFill>
                  <a:srgbClr val="C10534"/>
                </a:solidFill>
              </a:rPr>
              <a:t>TP53 </a:t>
            </a:r>
            <a:r>
              <a:rPr lang="nl-NL" altLang="nl-NL" sz="1200" b="1" dirty="0" err="1">
                <a:solidFill>
                  <a:srgbClr val="C10534"/>
                </a:solidFill>
              </a:rPr>
              <a:t>multi</a:t>
            </a:r>
            <a:endParaRPr lang="nl-NL" altLang="nl-NL" sz="1200" b="1" dirty="0"/>
          </a:p>
        </p:txBody>
      </p:sp>
      <p:sp>
        <p:nvSpPr>
          <p:cNvPr id="1254" name="Rectangle 170">
            <a:extLst>
              <a:ext uri="{FF2B5EF4-FFF2-40B4-BE49-F238E27FC236}">
                <a16:creationId xmlns:a16="http://schemas.microsoft.com/office/drawing/2014/main" id="{1045E26C-79E3-449B-9D1B-6889312FD191}"/>
              </a:ext>
            </a:extLst>
          </p:cNvPr>
          <p:cNvSpPr>
            <a:spLocks noChangeArrowheads="1"/>
          </p:cNvSpPr>
          <p:nvPr/>
        </p:nvSpPr>
        <p:spPr bwMode="auto">
          <a:xfrm rot="16200000">
            <a:off x="-251406" y="3475701"/>
            <a:ext cx="126957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nl-NL" altLang="nl-NL" sz="900" b="1" dirty="0" err="1">
                <a:solidFill>
                  <a:srgbClr val="000000"/>
                </a:solidFill>
              </a:rPr>
              <a:t>Cumulative</a:t>
            </a:r>
            <a:r>
              <a:rPr lang="nl-NL" altLang="nl-NL" sz="900" b="1" dirty="0">
                <a:solidFill>
                  <a:srgbClr val="000000"/>
                </a:solidFill>
              </a:rPr>
              <a:t> percentage</a:t>
            </a:r>
            <a:endParaRPr lang="nl-NL" altLang="nl-NL" sz="900" b="1" dirty="0"/>
          </a:p>
        </p:txBody>
      </p:sp>
      <p:sp>
        <p:nvSpPr>
          <p:cNvPr id="374" name="TextBox 373">
            <a:extLst>
              <a:ext uri="{FF2B5EF4-FFF2-40B4-BE49-F238E27FC236}">
                <a16:creationId xmlns:a16="http://schemas.microsoft.com/office/drawing/2014/main" id="{9BC34E2F-C27B-CF8C-38B6-000C5115754A}"/>
              </a:ext>
            </a:extLst>
          </p:cNvPr>
          <p:cNvSpPr txBox="1"/>
          <p:nvPr/>
        </p:nvSpPr>
        <p:spPr>
          <a:xfrm>
            <a:off x="6349008" y="6354365"/>
            <a:ext cx="2524024" cy="369332"/>
          </a:xfrm>
          <a:prstGeom prst="rect">
            <a:avLst/>
          </a:prstGeom>
          <a:noFill/>
        </p:spPr>
        <p:txBody>
          <a:bodyPr wrap="none" rtlCol="0">
            <a:spAutoFit/>
          </a:bodyPr>
          <a:lstStyle/>
          <a:p>
            <a:r>
              <a:rPr lang="en-US" dirty="0" err="1"/>
              <a:t>Versluis</a:t>
            </a:r>
            <a:r>
              <a:rPr lang="en-US" dirty="0"/>
              <a:t>, J et al. TCT 2022</a:t>
            </a:r>
          </a:p>
        </p:txBody>
      </p:sp>
    </p:spTree>
    <p:extLst>
      <p:ext uri="{BB962C8B-B14F-4D97-AF65-F5344CB8AC3E}">
        <p14:creationId xmlns:p14="http://schemas.microsoft.com/office/powerpoint/2010/main" val="308191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550"/>
            <a:ext cx="8458200" cy="857250"/>
          </a:xfrm>
        </p:spPr>
        <p:txBody>
          <a:bodyPr>
            <a:normAutofit fontScale="90000"/>
          </a:bodyPr>
          <a:lstStyle/>
          <a:p>
            <a:r>
              <a:rPr lang="en-US" dirty="0"/>
              <a:t>Multivariable analysis – overall survival in </a:t>
            </a:r>
            <a:r>
              <a:rPr lang="en-US" i="1" dirty="0"/>
              <a:t>TP53</a:t>
            </a:r>
          </a:p>
        </p:txBody>
      </p:sp>
      <p:sp>
        <p:nvSpPr>
          <p:cNvPr id="4" name="Slide Number Placeholder 3"/>
          <p:cNvSpPr>
            <a:spLocks noGrp="1"/>
          </p:cNvSpPr>
          <p:nvPr>
            <p:ph type="sldNum" sz="quarter" idx="12"/>
          </p:nvPr>
        </p:nvSpPr>
        <p:spPr/>
        <p:txBody>
          <a:bodyPr/>
          <a:lstStyle/>
          <a:p>
            <a:fld id="{23A446DA-D2FC-491E-A26B-6B2D41D55751}" type="slidenum">
              <a:rPr lang="en-US" smtClean="0"/>
              <a:pPr/>
              <a:t>38</a:t>
            </a:fld>
            <a:endParaRPr lang="en-US" dirty="0"/>
          </a:p>
        </p:txBody>
      </p:sp>
      <p:sp>
        <p:nvSpPr>
          <p:cNvPr id="9" name="Rechthoek 8">
            <a:extLst>
              <a:ext uri="{FF2B5EF4-FFF2-40B4-BE49-F238E27FC236}">
                <a16:creationId xmlns:a16="http://schemas.microsoft.com/office/drawing/2014/main" id="{CC4C8F16-4222-4F1E-889C-A86B65828682}"/>
              </a:ext>
            </a:extLst>
          </p:cNvPr>
          <p:cNvSpPr/>
          <p:nvPr/>
        </p:nvSpPr>
        <p:spPr>
          <a:xfrm>
            <a:off x="742950" y="5275660"/>
            <a:ext cx="1371600" cy="697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0" name="Picture 9">
            <a:extLst>
              <a:ext uri="{FF2B5EF4-FFF2-40B4-BE49-F238E27FC236}">
                <a16:creationId xmlns:a16="http://schemas.microsoft.com/office/drawing/2014/main" id="{CD14EEA3-080B-48CC-8AB6-74054C3A0884}"/>
              </a:ext>
            </a:extLst>
          </p:cNvPr>
          <p:cNvPicPr>
            <a:picLocks noChangeAspect="1"/>
          </p:cNvPicPr>
          <p:nvPr/>
        </p:nvPicPr>
        <p:blipFill>
          <a:blip r:embed="rId3"/>
          <a:stretch>
            <a:fillRect/>
          </a:stretch>
        </p:blipFill>
        <p:spPr>
          <a:xfrm>
            <a:off x="685800" y="2133600"/>
            <a:ext cx="7620000" cy="3810000"/>
          </a:xfrm>
          <a:prstGeom prst="rect">
            <a:avLst/>
          </a:prstGeom>
        </p:spPr>
      </p:pic>
      <p:sp>
        <p:nvSpPr>
          <p:cNvPr id="6" name="TextBox 5">
            <a:extLst>
              <a:ext uri="{FF2B5EF4-FFF2-40B4-BE49-F238E27FC236}">
                <a16:creationId xmlns:a16="http://schemas.microsoft.com/office/drawing/2014/main" id="{6C29E305-34C0-4B69-A18C-B9081237759D}"/>
              </a:ext>
            </a:extLst>
          </p:cNvPr>
          <p:cNvSpPr txBox="1"/>
          <p:nvPr/>
        </p:nvSpPr>
        <p:spPr>
          <a:xfrm>
            <a:off x="6349008" y="6354365"/>
            <a:ext cx="2524024" cy="369332"/>
          </a:xfrm>
          <a:prstGeom prst="rect">
            <a:avLst/>
          </a:prstGeom>
          <a:noFill/>
        </p:spPr>
        <p:txBody>
          <a:bodyPr wrap="none" rtlCol="0">
            <a:spAutoFit/>
          </a:bodyPr>
          <a:lstStyle/>
          <a:p>
            <a:r>
              <a:rPr lang="en-US" dirty="0" err="1"/>
              <a:t>Versluis</a:t>
            </a:r>
            <a:r>
              <a:rPr lang="en-US" dirty="0"/>
              <a:t>, J et al. TCT 2022</a:t>
            </a:r>
          </a:p>
        </p:txBody>
      </p:sp>
    </p:spTree>
    <p:extLst>
      <p:ext uri="{BB962C8B-B14F-4D97-AF65-F5344CB8AC3E}">
        <p14:creationId xmlns:p14="http://schemas.microsoft.com/office/powerpoint/2010/main" val="540435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C52E-8930-4EFC-A214-1E0F84333681}"/>
              </a:ext>
            </a:extLst>
          </p:cNvPr>
          <p:cNvSpPr>
            <a:spLocks noGrp="1"/>
          </p:cNvSpPr>
          <p:nvPr>
            <p:ph type="title"/>
          </p:nvPr>
        </p:nvSpPr>
        <p:spPr/>
        <p:txBody>
          <a:bodyPr/>
          <a:lstStyle/>
          <a:p>
            <a:r>
              <a:rPr lang="en-US" dirty="0"/>
              <a:t>Treo vs. Bu2</a:t>
            </a:r>
          </a:p>
        </p:txBody>
      </p:sp>
      <p:pic>
        <p:nvPicPr>
          <p:cNvPr id="5" name="Content Placeholder 4">
            <a:extLst>
              <a:ext uri="{FF2B5EF4-FFF2-40B4-BE49-F238E27FC236}">
                <a16:creationId xmlns:a16="http://schemas.microsoft.com/office/drawing/2014/main" id="{720ED9BA-4CFB-4631-9F53-8257B7AA6E5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81" t="8525" r="4630" b="13326"/>
          <a:stretch/>
        </p:blipFill>
        <p:spPr>
          <a:xfrm>
            <a:off x="641918" y="1219200"/>
            <a:ext cx="8065477" cy="3276600"/>
          </a:xfrm>
        </p:spPr>
      </p:pic>
      <p:pic>
        <p:nvPicPr>
          <p:cNvPr id="6" name="Content Placeholder 4">
            <a:extLst>
              <a:ext uri="{FF2B5EF4-FFF2-40B4-BE49-F238E27FC236}">
                <a16:creationId xmlns:a16="http://schemas.microsoft.com/office/drawing/2014/main" id="{91CE9110-6872-4F4E-91F0-004E820A4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07" t="8525" r="6481" b="15330"/>
          <a:stretch/>
        </p:blipFill>
        <p:spPr>
          <a:xfrm>
            <a:off x="299206" y="4524653"/>
            <a:ext cx="5638800" cy="2117124"/>
          </a:xfrm>
          <a:prstGeom prst="rect">
            <a:avLst/>
          </a:prstGeom>
        </p:spPr>
      </p:pic>
      <p:sp>
        <p:nvSpPr>
          <p:cNvPr id="7" name="TextBox 6">
            <a:extLst>
              <a:ext uri="{FF2B5EF4-FFF2-40B4-BE49-F238E27FC236}">
                <a16:creationId xmlns:a16="http://schemas.microsoft.com/office/drawing/2014/main" id="{3205E2E5-E086-47CB-B386-45B9430B1195}"/>
              </a:ext>
            </a:extLst>
          </p:cNvPr>
          <p:cNvSpPr txBox="1"/>
          <p:nvPr/>
        </p:nvSpPr>
        <p:spPr>
          <a:xfrm>
            <a:off x="2514600" y="6488668"/>
            <a:ext cx="6330194" cy="369332"/>
          </a:xfrm>
          <a:prstGeom prst="rect">
            <a:avLst/>
          </a:prstGeom>
          <a:noFill/>
        </p:spPr>
        <p:txBody>
          <a:bodyPr wrap="none" rtlCol="0">
            <a:spAutoFit/>
          </a:bodyPr>
          <a:lstStyle/>
          <a:p>
            <a:r>
              <a:rPr lang="en-US" dirty="0" err="1"/>
              <a:t>Beelen</a:t>
            </a:r>
            <a:r>
              <a:rPr lang="en-US" dirty="0"/>
              <a:t> et al. Lancet Hematology 2020;7:E28-E39 and BBMT 2019</a:t>
            </a:r>
          </a:p>
        </p:txBody>
      </p:sp>
      <p:sp>
        <p:nvSpPr>
          <p:cNvPr id="8" name="TextBox 7">
            <a:extLst>
              <a:ext uri="{FF2B5EF4-FFF2-40B4-BE49-F238E27FC236}">
                <a16:creationId xmlns:a16="http://schemas.microsoft.com/office/drawing/2014/main" id="{6AF12F10-09DA-4D89-8BC3-9560AB6BDCEA}"/>
              </a:ext>
            </a:extLst>
          </p:cNvPr>
          <p:cNvSpPr txBox="1"/>
          <p:nvPr/>
        </p:nvSpPr>
        <p:spPr>
          <a:xfrm>
            <a:off x="6248400" y="4953000"/>
            <a:ext cx="2362200" cy="1477328"/>
          </a:xfrm>
          <a:prstGeom prst="rect">
            <a:avLst/>
          </a:prstGeom>
          <a:noFill/>
        </p:spPr>
        <p:txBody>
          <a:bodyPr wrap="square" rtlCol="0">
            <a:spAutoFit/>
          </a:bodyPr>
          <a:lstStyle/>
          <a:p>
            <a:r>
              <a:rPr lang="en-US" dirty="0"/>
              <a:t>AML CR or MDS</a:t>
            </a:r>
          </a:p>
          <a:p>
            <a:r>
              <a:rPr lang="en-US" dirty="0"/>
              <a:t>Age 50-70 or HCT-CI &gt;2</a:t>
            </a:r>
          </a:p>
          <a:p>
            <a:r>
              <a:rPr lang="en-US" dirty="0"/>
              <a:t>KPS &gt;60%</a:t>
            </a:r>
          </a:p>
          <a:p>
            <a:r>
              <a:rPr lang="en-US" dirty="0"/>
              <a:t>MUD or MRD (9/10)</a:t>
            </a:r>
          </a:p>
          <a:p>
            <a:endParaRPr lang="en-US" dirty="0"/>
          </a:p>
        </p:txBody>
      </p:sp>
      <p:sp>
        <p:nvSpPr>
          <p:cNvPr id="9" name="TextBox 8">
            <a:extLst>
              <a:ext uri="{FF2B5EF4-FFF2-40B4-BE49-F238E27FC236}">
                <a16:creationId xmlns:a16="http://schemas.microsoft.com/office/drawing/2014/main" id="{8F756A37-522B-4F1B-8D43-9C2FBC4A1B1E}"/>
              </a:ext>
            </a:extLst>
          </p:cNvPr>
          <p:cNvSpPr txBox="1"/>
          <p:nvPr/>
        </p:nvSpPr>
        <p:spPr>
          <a:xfrm>
            <a:off x="920578" y="3200400"/>
            <a:ext cx="1600200" cy="1477328"/>
          </a:xfrm>
          <a:prstGeom prst="rect">
            <a:avLst/>
          </a:prstGeom>
          <a:noFill/>
        </p:spPr>
        <p:txBody>
          <a:bodyPr wrap="square" rtlCol="0">
            <a:spAutoFit/>
          </a:bodyPr>
          <a:lstStyle/>
          <a:p>
            <a:r>
              <a:rPr lang="en-US" dirty="0"/>
              <a:t>N=570</a:t>
            </a:r>
          </a:p>
          <a:p>
            <a:r>
              <a:rPr lang="en-US" dirty="0"/>
              <a:t>AML n=352</a:t>
            </a:r>
          </a:p>
          <a:p>
            <a:r>
              <a:rPr lang="en-US" dirty="0"/>
              <a:t>MDS n=199</a:t>
            </a:r>
          </a:p>
          <a:p>
            <a:r>
              <a:rPr lang="en-US" dirty="0"/>
              <a:t>No HCT n=19</a:t>
            </a:r>
          </a:p>
          <a:p>
            <a:endParaRPr lang="en-US" dirty="0"/>
          </a:p>
        </p:txBody>
      </p:sp>
    </p:spTree>
    <p:extLst>
      <p:ext uri="{BB962C8B-B14F-4D97-AF65-F5344CB8AC3E}">
        <p14:creationId xmlns:p14="http://schemas.microsoft.com/office/powerpoint/2010/main" val="227287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03398C96-8351-4E3B-9923-E93F175C9F77}"/>
              </a:ext>
            </a:extLst>
          </p:cNvPr>
          <p:cNvPicPr>
            <a:picLocks noChangeAspect="1"/>
          </p:cNvPicPr>
          <p:nvPr/>
        </p:nvPicPr>
        <p:blipFill>
          <a:blip r:embed="rId3">
            <a:extLst>
              <a:ext uri="{28A0092B-C50C-407E-A947-70E740481C1C}">
                <a14:useLocalDpi xmlns:a14="http://schemas.microsoft.com/office/drawing/2010/main" val="0"/>
              </a:ext>
            </a:extLst>
          </a:blip>
          <a:srcRect l="333" t="13089" r="25221" b="8585"/>
          <a:stretch>
            <a:fillRect/>
          </a:stretch>
        </p:blipFill>
        <p:spPr bwMode="auto">
          <a:xfrm>
            <a:off x="152400" y="1027113"/>
            <a:ext cx="680720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5EE49452-BD2D-49B9-898A-BC01468CF4A1}"/>
              </a:ext>
            </a:extLst>
          </p:cNvPr>
          <p:cNvSpPr>
            <a:spLocks noGrp="1" noChangeArrowheads="1"/>
          </p:cNvSpPr>
          <p:nvPr>
            <p:ph type="title"/>
          </p:nvPr>
        </p:nvSpPr>
        <p:spPr>
          <a:xfrm>
            <a:off x="457200" y="76200"/>
            <a:ext cx="8229600" cy="1143000"/>
          </a:xfrm>
        </p:spPr>
        <p:txBody>
          <a:bodyPr/>
          <a:lstStyle/>
          <a:p>
            <a:pPr eaLnBrk="1" hangingPunct="1"/>
            <a:r>
              <a:rPr lang="en-US" altLang="en-US"/>
              <a:t>OS Donor vs. No Donor</a:t>
            </a:r>
          </a:p>
        </p:txBody>
      </p:sp>
      <p:sp>
        <p:nvSpPr>
          <p:cNvPr id="28676" name="TextBox 4">
            <a:extLst>
              <a:ext uri="{FF2B5EF4-FFF2-40B4-BE49-F238E27FC236}">
                <a16:creationId xmlns:a16="http://schemas.microsoft.com/office/drawing/2014/main" id="{5FBAD201-46C9-4745-9D89-C841F3D19FC1}"/>
              </a:ext>
            </a:extLst>
          </p:cNvPr>
          <p:cNvSpPr txBox="1">
            <a:spLocks noChangeArrowheads="1"/>
          </p:cNvSpPr>
          <p:nvPr/>
        </p:nvSpPr>
        <p:spPr bwMode="auto">
          <a:xfrm>
            <a:off x="5207000" y="6397625"/>
            <a:ext cx="401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rgbClr val="000000"/>
                </a:solidFill>
                <a:cs typeface="Arial" panose="020B0604020202020204" pitchFamily="34" charset="0"/>
              </a:rPr>
              <a:t>Robin, M. et al.  </a:t>
            </a:r>
            <a:r>
              <a:rPr lang="en-US" altLang="en-US" sz="1400" i="1" dirty="0">
                <a:solidFill>
                  <a:srgbClr val="000000"/>
                </a:solidFill>
                <a:cs typeface="Arial" panose="020B0604020202020204" pitchFamily="34" charset="0"/>
              </a:rPr>
              <a:t>Leukemia</a:t>
            </a:r>
            <a:r>
              <a:rPr lang="en-US" altLang="en-US" sz="1400" dirty="0">
                <a:solidFill>
                  <a:srgbClr val="000000"/>
                </a:solidFill>
                <a:cs typeface="Arial" panose="020B0604020202020204" pitchFamily="34" charset="0"/>
              </a:rPr>
              <a:t> 2015;29:1496-1501 </a:t>
            </a:r>
          </a:p>
        </p:txBody>
      </p:sp>
      <p:sp>
        <p:nvSpPr>
          <p:cNvPr id="28677" name="TextBox 2">
            <a:extLst>
              <a:ext uri="{FF2B5EF4-FFF2-40B4-BE49-F238E27FC236}">
                <a16:creationId xmlns:a16="http://schemas.microsoft.com/office/drawing/2014/main" id="{DD9184A6-D864-46E3-B4B5-92569F9F5A57}"/>
              </a:ext>
            </a:extLst>
          </p:cNvPr>
          <p:cNvSpPr txBox="1">
            <a:spLocks noChangeArrowheads="1"/>
          </p:cNvSpPr>
          <p:nvPr/>
        </p:nvSpPr>
        <p:spPr bwMode="auto">
          <a:xfrm>
            <a:off x="6705600" y="3429000"/>
            <a:ext cx="25146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u="sng" dirty="0">
                <a:solidFill>
                  <a:srgbClr val="000000"/>
                </a:solidFill>
                <a:cs typeface="Arial" panose="020B0604020202020204" pitchFamily="34" charset="0"/>
              </a:rPr>
              <a:t>31 w/ donor no HCT</a:t>
            </a:r>
          </a:p>
          <a:p>
            <a:pPr eaLnBrk="1" hangingPunct="1">
              <a:spcBef>
                <a:spcPct val="0"/>
              </a:spcBef>
              <a:buFontTx/>
              <a:buNone/>
            </a:pPr>
            <a:r>
              <a:rPr lang="en-US" altLang="en-US" sz="1400" dirty="0">
                <a:solidFill>
                  <a:srgbClr val="000000"/>
                </a:solidFill>
                <a:cs typeface="Arial" panose="020B0604020202020204" pitchFamily="34" charset="0"/>
              </a:rPr>
              <a:t>16 excess BM blasts</a:t>
            </a:r>
          </a:p>
          <a:p>
            <a:pPr eaLnBrk="1" hangingPunct="1">
              <a:spcBef>
                <a:spcPct val="0"/>
              </a:spcBef>
              <a:buFontTx/>
              <a:buNone/>
            </a:pPr>
            <a:r>
              <a:rPr lang="en-US" altLang="en-US" sz="1400" dirty="0">
                <a:solidFill>
                  <a:srgbClr val="000000"/>
                </a:solidFill>
                <a:cs typeface="Arial" panose="020B0604020202020204" pitchFamily="34" charset="0"/>
              </a:rPr>
              <a:t>9 comorbidities</a:t>
            </a:r>
          </a:p>
          <a:p>
            <a:pPr eaLnBrk="1" hangingPunct="1">
              <a:spcBef>
                <a:spcPct val="0"/>
              </a:spcBef>
              <a:buFontTx/>
              <a:buNone/>
            </a:pPr>
            <a:r>
              <a:rPr lang="en-US" altLang="en-US" sz="1400" dirty="0">
                <a:solidFill>
                  <a:srgbClr val="000000"/>
                </a:solidFill>
                <a:cs typeface="Arial" panose="020B0604020202020204" pitchFamily="34" charset="0"/>
              </a:rPr>
              <a:t>4 early death</a:t>
            </a:r>
          </a:p>
          <a:p>
            <a:pPr eaLnBrk="1" hangingPunct="1">
              <a:spcBef>
                <a:spcPct val="0"/>
              </a:spcBef>
              <a:buFontTx/>
              <a:buNone/>
            </a:pPr>
            <a:r>
              <a:rPr lang="en-US" altLang="en-US" sz="1400" dirty="0">
                <a:solidFill>
                  <a:srgbClr val="000000"/>
                </a:solidFill>
                <a:cs typeface="Arial" panose="020B0604020202020204" pitchFamily="34" charset="0"/>
              </a:rPr>
              <a:t>2 other (refusal and social)</a:t>
            </a:r>
          </a:p>
          <a:p>
            <a:pPr eaLnBrk="1" hangingPunct="1">
              <a:spcBef>
                <a:spcPct val="0"/>
              </a:spcBef>
              <a:buFontTx/>
              <a:buNone/>
            </a:pPr>
            <a:endParaRPr lang="en-US" altLang="en-US" sz="1400" u="sng" dirty="0">
              <a:solidFill>
                <a:srgbClr val="000000"/>
              </a:solidFill>
              <a:cs typeface="Arial" panose="020B0604020202020204" pitchFamily="34" charset="0"/>
            </a:endParaRPr>
          </a:p>
          <a:p>
            <a:pPr eaLnBrk="1" hangingPunct="1">
              <a:spcBef>
                <a:spcPct val="0"/>
              </a:spcBef>
              <a:buFontTx/>
              <a:buNone/>
            </a:pPr>
            <a:r>
              <a:rPr lang="en-US" altLang="en-US" sz="1400" u="sng" dirty="0">
                <a:solidFill>
                  <a:srgbClr val="000000"/>
                </a:solidFill>
                <a:cs typeface="Arial" panose="020B0604020202020204" pitchFamily="34" charset="0"/>
              </a:rPr>
              <a:t>11 w/ no donor received HCT</a:t>
            </a:r>
          </a:p>
        </p:txBody>
      </p:sp>
      <p:sp>
        <p:nvSpPr>
          <p:cNvPr id="28678" name="TextBox 8">
            <a:extLst>
              <a:ext uri="{FF2B5EF4-FFF2-40B4-BE49-F238E27FC236}">
                <a16:creationId xmlns:a16="http://schemas.microsoft.com/office/drawing/2014/main" id="{96BBDF86-1719-42BE-8A2D-C917CD3D0145}"/>
              </a:ext>
            </a:extLst>
          </p:cNvPr>
          <p:cNvSpPr txBox="1">
            <a:spLocks noChangeArrowheads="1"/>
          </p:cNvSpPr>
          <p:nvPr/>
        </p:nvSpPr>
        <p:spPr bwMode="auto">
          <a:xfrm>
            <a:off x="4957417" y="1295400"/>
            <a:ext cx="40043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rgbClr val="4BACC6"/>
                </a:solidFill>
                <a:cs typeface="Arial" panose="020B0604020202020204" pitchFamily="34" charset="0"/>
              </a:rPr>
              <a:t>N=50 HMA 88%, IC 24% no RX 8%;med age 61</a:t>
            </a:r>
          </a:p>
          <a:p>
            <a:pPr eaLnBrk="1" hangingPunct="1">
              <a:spcBef>
                <a:spcPct val="0"/>
              </a:spcBef>
              <a:buFontTx/>
              <a:buNone/>
            </a:pPr>
            <a:r>
              <a:rPr lang="en-US" altLang="en-US" sz="1400" dirty="0">
                <a:solidFill>
                  <a:srgbClr val="FFC000"/>
                </a:solidFill>
                <a:cs typeface="Arial" panose="020B0604020202020204" pitchFamily="34" charset="0"/>
              </a:rPr>
              <a:t>N=112 (54 MRD, 58 MUD 10/10);med age 60</a:t>
            </a:r>
          </a:p>
        </p:txBody>
      </p:sp>
      <p:sp>
        <p:nvSpPr>
          <p:cNvPr id="28679" name="TextBox 9">
            <a:extLst>
              <a:ext uri="{FF2B5EF4-FFF2-40B4-BE49-F238E27FC236}">
                <a16:creationId xmlns:a16="http://schemas.microsoft.com/office/drawing/2014/main" id="{319315BE-8277-4CAC-B30C-2C89296AD367}"/>
              </a:ext>
            </a:extLst>
          </p:cNvPr>
          <p:cNvSpPr txBox="1">
            <a:spLocks noChangeArrowheads="1"/>
          </p:cNvSpPr>
          <p:nvPr/>
        </p:nvSpPr>
        <p:spPr bwMode="auto">
          <a:xfrm>
            <a:off x="5562600" y="1905000"/>
            <a:ext cx="3641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solidFill>
                  <a:srgbClr val="000000"/>
                </a:solidFill>
                <a:cs typeface="Arial" panose="020B0604020202020204" pitchFamily="34" charset="0"/>
              </a:rPr>
              <a:t>Eligibility: 50-70 years MDS/AML/CMML </a:t>
            </a:r>
          </a:p>
          <a:p>
            <a:pPr eaLnBrk="1" hangingPunct="1">
              <a:spcBef>
                <a:spcPct val="0"/>
              </a:spcBef>
              <a:buFontTx/>
              <a:buNone/>
            </a:pPr>
            <a:r>
              <a:rPr lang="en-US" altLang="en-US" sz="1400">
                <a:solidFill>
                  <a:srgbClr val="000000"/>
                </a:solidFill>
                <a:cs typeface="Arial" panose="020B0604020202020204" pitchFamily="34" charset="0"/>
              </a:rPr>
              <a:t>Int-2/High or Int-1 with low plts</a:t>
            </a:r>
          </a:p>
          <a:p>
            <a:pPr eaLnBrk="1" hangingPunct="1">
              <a:spcBef>
                <a:spcPct val="0"/>
              </a:spcBef>
              <a:buFontTx/>
              <a:buNone/>
            </a:pPr>
            <a:r>
              <a:rPr lang="en-US" altLang="en-US" sz="1400">
                <a:solidFill>
                  <a:srgbClr val="000000"/>
                </a:solidFill>
                <a:cs typeface="Arial" panose="020B0604020202020204" pitchFamily="34" charset="0"/>
              </a:rPr>
              <a:t>HCT upfront if BM blasts &lt;10%</a:t>
            </a:r>
          </a:p>
          <a:p>
            <a:pPr eaLnBrk="1" hangingPunct="1">
              <a:spcBef>
                <a:spcPct val="0"/>
              </a:spcBef>
              <a:buFontTx/>
              <a:buNone/>
            </a:pPr>
            <a:r>
              <a:rPr lang="en-US" altLang="en-US" sz="1400">
                <a:solidFill>
                  <a:srgbClr val="000000"/>
                </a:solidFill>
                <a:cs typeface="Arial" panose="020B0604020202020204" pitchFamily="34" charset="0"/>
              </a:rPr>
              <a:t>&gt; 10% IC (n=40) or Aza (n=117)</a:t>
            </a:r>
          </a:p>
          <a:p>
            <a:pPr eaLnBrk="1" hangingPunct="1">
              <a:spcBef>
                <a:spcPct val="0"/>
              </a:spcBef>
              <a:buFontTx/>
              <a:buNone/>
            </a:pPr>
            <a:r>
              <a:rPr lang="en-US" altLang="en-US" sz="1400">
                <a:solidFill>
                  <a:srgbClr val="000000"/>
                </a:solidFill>
                <a:cs typeface="Arial" panose="020B0604020202020204" pitchFamily="34" charset="0"/>
              </a:rPr>
              <a:t>RIC HCT Flu/BU2/rATG w/in 6 mos (med 8)</a:t>
            </a:r>
          </a:p>
          <a:p>
            <a:pPr eaLnBrk="1" hangingPunct="1">
              <a:spcBef>
                <a:spcPct val="0"/>
              </a:spcBef>
              <a:buFontTx/>
              <a:buNone/>
            </a:pPr>
            <a:r>
              <a:rPr lang="en-US" altLang="en-US" sz="1400">
                <a:solidFill>
                  <a:srgbClr val="000000"/>
                </a:solidFill>
                <a:cs typeface="Arial" panose="020B0604020202020204" pitchFamily="34" charset="0"/>
              </a:rPr>
              <a:t>PBSC grafts (no cord, no haplo)</a:t>
            </a:r>
          </a:p>
        </p:txBody>
      </p:sp>
      <p:sp>
        <p:nvSpPr>
          <p:cNvPr id="28680" name="TextBox 1">
            <a:extLst>
              <a:ext uri="{FF2B5EF4-FFF2-40B4-BE49-F238E27FC236}">
                <a16:creationId xmlns:a16="http://schemas.microsoft.com/office/drawing/2014/main" id="{1C09403B-3844-4184-A028-B8895E15DD3B}"/>
              </a:ext>
            </a:extLst>
          </p:cNvPr>
          <p:cNvSpPr txBox="1">
            <a:spLocks noChangeArrowheads="1"/>
          </p:cNvSpPr>
          <p:nvPr/>
        </p:nvSpPr>
        <p:spPr bwMode="auto">
          <a:xfrm>
            <a:off x="5105400" y="5267325"/>
            <a:ext cx="357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Marginal Structural Model</a:t>
            </a:r>
            <a:br>
              <a:rPr lang="en-US" altLang="en-US" sz="1400"/>
            </a:br>
            <a:r>
              <a:rPr lang="en-US" altLang="en-US" sz="1400"/>
              <a:t>&gt; 2 years HR 0.024 (0.003-0.22) P=0.0009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8905-511F-41C7-8CEC-E21F6C58F4D5}"/>
              </a:ext>
            </a:extLst>
          </p:cNvPr>
          <p:cNvSpPr>
            <a:spLocks noGrp="1"/>
          </p:cNvSpPr>
          <p:nvPr>
            <p:ph type="title"/>
          </p:nvPr>
        </p:nvSpPr>
        <p:spPr>
          <a:xfrm>
            <a:off x="228600" y="-152400"/>
            <a:ext cx="8229600" cy="1143000"/>
          </a:xfrm>
        </p:spPr>
        <p:txBody>
          <a:bodyPr/>
          <a:lstStyle/>
          <a:p>
            <a:r>
              <a:rPr lang="en-US" dirty="0"/>
              <a:t>Treo vs. Bu2</a:t>
            </a:r>
          </a:p>
        </p:txBody>
      </p:sp>
      <p:pic>
        <p:nvPicPr>
          <p:cNvPr id="25" name="Picture 24">
            <a:extLst>
              <a:ext uri="{FF2B5EF4-FFF2-40B4-BE49-F238E27FC236}">
                <a16:creationId xmlns:a16="http://schemas.microsoft.com/office/drawing/2014/main" id="{24EA90F4-E9CB-4B64-90C6-52A03669C2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80" t="4445" r="5784" b="56666"/>
          <a:stretch/>
        </p:blipFill>
        <p:spPr>
          <a:xfrm>
            <a:off x="1080951" y="914400"/>
            <a:ext cx="6524898" cy="2819400"/>
          </a:xfrm>
          <a:prstGeom prst="rect">
            <a:avLst/>
          </a:prstGeom>
        </p:spPr>
      </p:pic>
      <p:pic>
        <p:nvPicPr>
          <p:cNvPr id="29" name="Picture 28">
            <a:extLst>
              <a:ext uri="{FF2B5EF4-FFF2-40B4-BE49-F238E27FC236}">
                <a16:creationId xmlns:a16="http://schemas.microsoft.com/office/drawing/2014/main" id="{39D83232-BCFB-455E-A0DC-70345A86E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556"/>
          <a:stretch/>
        </p:blipFill>
        <p:spPr>
          <a:xfrm>
            <a:off x="914400" y="3733800"/>
            <a:ext cx="6893506" cy="3048000"/>
          </a:xfrm>
          <a:prstGeom prst="rect">
            <a:avLst/>
          </a:prstGeom>
        </p:spPr>
      </p:pic>
      <p:sp>
        <p:nvSpPr>
          <p:cNvPr id="30" name="TextBox 29">
            <a:extLst>
              <a:ext uri="{FF2B5EF4-FFF2-40B4-BE49-F238E27FC236}">
                <a16:creationId xmlns:a16="http://schemas.microsoft.com/office/drawing/2014/main" id="{57BE1864-D664-4DCE-8A9E-0B71CFDE3101}"/>
              </a:ext>
            </a:extLst>
          </p:cNvPr>
          <p:cNvSpPr txBox="1"/>
          <p:nvPr/>
        </p:nvSpPr>
        <p:spPr>
          <a:xfrm>
            <a:off x="2514600" y="6488668"/>
            <a:ext cx="6330194" cy="369332"/>
          </a:xfrm>
          <a:prstGeom prst="rect">
            <a:avLst/>
          </a:prstGeom>
          <a:noFill/>
        </p:spPr>
        <p:txBody>
          <a:bodyPr wrap="none" rtlCol="0">
            <a:spAutoFit/>
          </a:bodyPr>
          <a:lstStyle/>
          <a:p>
            <a:r>
              <a:rPr lang="en-US" dirty="0" err="1"/>
              <a:t>Beelen</a:t>
            </a:r>
            <a:r>
              <a:rPr lang="en-US" dirty="0"/>
              <a:t> et al. Lancet Hematology 2020;7:E28-E39 and BBMT 2019</a:t>
            </a:r>
          </a:p>
        </p:txBody>
      </p:sp>
      <p:sp>
        <p:nvSpPr>
          <p:cNvPr id="31" name="TextBox 30">
            <a:extLst>
              <a:ext uri="{FF2B5EF4-FFF2-40B4-BE49-F238E27FC236}">
                <a16:creationId xmlns:a16="http://schemas.microsoft.com/office/drawing/2014/main" id="{489786AC-D754-4D8C-8AF9-1BB0388CD2EC}"/>
              </a:ext>
            </a:extLst>
          </p:cNvPr>
          <p:cNvSpPr txBox="1"/>
          <p:nvPr/>
        </p:nvSpPr>
        <p:spPr>
          <a:xfrm>
            <a:off x="122873" y="652790"/>
            <a:ext cx="2000612" cy="523220"/>
          </a:xfrm>
          <a:prstGeom prst="rect">
            <a:avLst/>
          </a:prstGeom>
          <a:noFill/>
        </p:spPr>
        <p:txBody>
          <a:bodyPr wrap="none" rtlCol="0">
            <a:spAutoFit/>
          </a:bodyPr>
          <a:lstStyle/>
          <a:p>
            <a:r>
              <a:rPr lang="en-US" sz="1400" b="1" dirty="0">
                <a:solidFill>
                  <a:schemeClr val="accent1">
                    <a:lumMod val="75000"/>
                  </a:schemeClr>
                </a:solidFill>
                <a:latin typeface="Arial" panose="020B0604020202020204" pitchFamily="34" charset="0"/>
                <a:cs typeface="Arial" panose="020B0604020202020204" pitchFamily="34" charset="0"/>
              </a:rPr>
              <a:t>Treo 30 gm/m2 n=268</a:t>
            </a:r>
          </a:p>
          <a:p>
            <a:r>
              <a:rPr lang="en-US" sz="1400" b="1" dirty="0">
                <a:solidFill>
                  <a:srgbClr val="7030A0"/>
                </a:solidFill>
                <a:latin typeface="Arial" panose="020B0604020202020204" pitchFamily="34" charset="0"/>
                <a:cs typeface="Arial" panose="020B0604020202020204" pitchFamily="34" charset="0"/>
              </a:rPr>
              <a:t>Bu 6.4 mg/kg n=283</a:t>
            </a:r>
          </a:p>
        </p:txBody>
      </p:sp>
    </p:spTree>
    <p:extLst>
      <p:ext uri="{BB962C8B-B14F-4D97-AF65-F5344CB8AC3E}">
        <p14:creationId xmlns:p14="http://schemas.microsoft.com/office/powerpoint/2010/main" val="2039163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98B8C5-1F34-4BF1-BE5E-AFDAB43E7D7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62" t="8525" r="14816" b="13326"/>
          <a:stretch/>
        </p:blipFill>
        <p:spPr>
          <a:xfrm>
            <a:off x="990600" y="1676400"/>
            <a:ext cx="7391400" cy="3695700"/>
          </a:xfrm>
        </p:spPr>
      </p:pic>
      <p:sp>
        <p:nvSpPr>
          <p:cNvPr id="6" name="TextBox 5">
            <a:extLst>
              <a:ext uri="{FF2B5EF4-FFF2-40B4-BE49-F238E27FC236}">
                <a16:creationId xmlns:a16="http://schemas.microsoft.com/office/drawing/2014/main" id="{C5D36CE8-220F-4B92-A353-C6A93FBB4A83}"/>
              </a:ext>
            </a:extLst>
          </p:cNvPr>
          <p:cNvSpPr txBox="1"/>
          <p:nvPr/>
        </p:nvSpPr>
        <p:spPr>
          <a:xfrm>
            <a:off x="5105400" y="6172200"/>
            <a:ext cx="2282100" cy="369332"/>
          </a:xfrm>
          <a:prstGeom prst="rect">
            <a:avLst/>
          </a:prstGeom>
          <a:noFill/>
        </p:spPr>
        <p:txBody>
          <a:bodyPr wrap="none" rtlCol="0">
            <a:spAutoFit/>
          </a:bodyPr>
          <a:lstStyle/>
          <a:p>
            <a:r>
              <a:rPr lang="en-US" dirty="0" err="1"/>
              <a:t>Stelljes</a:t>
            </a:r>
            <a:r>
              <a:rPr lang="en-US" dirty="0"/>
              <a:t> et al. TCT 2022</a:t>
            </a:r>
          </a:p>
        </p:txBody>
      </p:sp>
      <p:sp>
        <p:nvSpPr>
          <p:cNvPr id="9" name="Title 1">
            <a:extLst>
              <a:ext uri="{FF2B5EF4-FFF2-40B4-BE49-F238E27FC236}">
                <a16:creationId xmlns:a16="http://schemas.microsoft.com/office/drawing/2014/main" id="{041E940D-7C18-43A9-AF6C-0083F1ADCC90}"/>
              </a:ext>
            </a:extLst>
          </p:cNvPr>
          <p:cNvSpPr>
            <a:spLocks noGrp="1"/>
          </p:cNvSpPr>
          <p:nvPr>
            <p:ph type="title"/>
          </p:nvPr>
        </p:nvSpPr>
        <p:spPr>
          <a:xfrm>
            <a:off x="457200" y="274638"/>
            <a:ext cx="8229600" cy="1143000"/>
          </a:xfrm>
        </p:spPr>
        <p:txBody>
          <a:bodyPr/>
          <a:lstStyle/>
          <a:p>
            <a:r>
              <a:rPr lang="en-US" dirty="0"/>
              <a:t>Treo vs. Bu2: MDS</a:t>
            </a:r>
          </a:p>
        </p:txBody>
      </p:sp>
    </p:spTree>
    <p:extLst>
      <p:ext uri="{BB962C8B-B14F-4D97-AF65-F5344CB8AC3E}">
        <p14:creationId xmlns:p14="http://schemas.microsoft.com/office/powerpoint/2010/main" val="1264913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315FFB-0B72-49DE-BBF7-C1D3FA23C4F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46" t="8525" r="7407" b="13192"/>
          <a:stretch/>
        </p:blipFill>
        <p:spPr>
          <a:xfrm>
            <a:off x="762000" y="1904999"/>
            <a:ext cx="7970520" cy="3276601"/>
          </a:xfrm>
        </p:spPr>
      </p:pic>
      <p:sp>
        <p:nvSpPr>
          <p:cNvPr id="6" name="TextBox 5">
            <a:extLst>
              <a:ext uri="{FF2B5EF4-FFF2-40B4-BE49-F238E27FC236}">
                <a16:creationId xmlns:a16="http://schemas.microsoft.com/office/drawing/2014/main" id="{93ECDF01-8C52-4201-AD0A-19DF252892F5}"/>
              </a:ext>
            </a:extLst>
          </p:cNvPr>
          <p:cNvSpPr txBox="1"/>
          <p:nvPr/>
        </p:nvSpPr>
        <p:spPr>
          <a:xfrm>
            <a:off x="5105400" y="6172200"/>
            <a:ext cx="2282100" cy="369332"/>
          </a:xfrm>
          <a:prstGeom prst="rect">
            <a:avLst/>
          </a:prstGeom>
          <a:noFill/>
        </p:spPr>
        <p:txBody>
          <a:bodyPr wrap="none" rtlCol="0">
            <a:spAutoFit/>
          </a:bodyPr>
          <a:lstStyle/>
          <a:p>
            <a:r>
              <a:rPr lang="en-US" dirty="0" err="1"/>
              <a:t>Stelljes</a:t>
            </a:r>
            <a:r>
              <a:rPr lang="en-US" dirty="0"/>
              <a:t> et al. TCT 2022</a:t>
            </a:r>
          </a:p>
        </p:txBody>
      </p:sp>
      <p:sp>
        <p:nvSpPr>
          <p:cNvPr id="7" name="Title 1">
            <a:extLst>
              <a:ext uri="{FF2B5EF4-FFF2-40B4-BE49-F238E27FC236}">
                <a16:creationId xmlns:a16="http://schemas.microsoft.com/office/drawing/2014/main" id="{D15FABEC-072F-49E6-9287-AB285DEFAA4A}"/>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Treo vs. Bu2: MDS</a:t>
            </a:r>
            <a:endParaRPr lang="en-US" dirty="0"/>
          </a:p>
        </p:txBody>
      </p:sp>
    </p:spTree>
    <p:extLst>
      <p:ext uri="{BB962C8B-B14F-4D97-AF65-F5344CB8AC3E}">
        <p14:creationId xmlns:p14="http://schemas.microsoft.com/office/powerpoint/2010/main" val="4227402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96706F-5ADF-4797-A029-A2274F1E228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386" t="9872" r="6946" b="15104"/>
          <a:stretch/>
        </p:blipFill>
        <p:spPr>
          <a:xfrm>
            <a:off x="533400" y="1828800"/>
            <a:ext cx="8191500" cy="3276600"/>
          </a:xfrm>
        </p:spPr>
      </p:pic>
      <p:sp>
        <p:nvSpPr>
          <p:cNvPr id="6" name="TextBox 5">
            <a:extLst>
              <a:ext uri="{FF2B5EF4-FFF2-40B4-BE49-F238E27FC236}">
                <a16:creationId xmlns:a16="http://schemas.microsoft.com/office/drawing/2014/main" id="{D9D3B285-3F84-44EC-8699-F5584BF24600}"/>
              </a:ext>
            </a:extLst>
          </p:cNvPr>
          <p:cNvSpPr txBox="1"/>
          <p:nvPr/>
        </p:nvSpPr>
        <p:spPr>
          <a:xfrm>
            <a:off x="5105400" y="6172200"/>
            <a:ext cx="2282100" cy="369332"/>
          </a:xfrm>
          <a:prstGeom prst="rect">
            <a:avLst/>
          </a:prstGeom>
          <a:noFill/>
        </p:spPr>
        <p:txBody>
          <a:bodyPr wrap="none" rtlCol="0">
            <a:spAutoFit/>
          </a:bodyPr>
          <a:lstStyle/>
          <a:p>
            <a:r>
              <a:rPr lang="en-US" dirty="0" err="1"/>
              <a:t>Stelljes</a:t>
            </a:r>
            <a:r>
              <a:rPr lang="en-US" dirty="0"/>
              <a:t> et al. TCT 2022</a:t>
            </a:r>
          </a:p>
        </p:txBody>
      </p:sp>
      <p:sp>
        <p:nvSpPr>
          <p:cNvPr id="9" name="Title 1">
            <a:extLst>
              <a:ext uri="{FF2B5EF4-FFF2-40B4-BE49-F238E27FC236}">
                <a16:creationId xmlns:a16="http://schemas.microsoft.com/office/drawing/2014/main" id="{F4FB05BB-56F3-4311-B027-FEB05ED55308}"/>
              </a:ext>
            </a:extLst>
          </p:cNvPr>
          <p:cNvSpPr>
            <a:spLocks noGrp="1"/>
          </p:cNvSpPr>
          <p:nvPr>
            <p:ph type="title"/>
          </p:nvPr>
        </p:nvSpPr>
        <p:spPr>
          <a:xfrm>
            <a:off x="457200" y="274638"/>
            <a:ext cx="8229600" cy="1143000"/>
          </a:xfrm>
        </p:spPr>
        <p:txBody>
          <a:bodyPr/>
          <a:lstStyle/>
          <a:p>
            <a:r>
              <a:rPr lang="en-US" dirty="0"/>
              <a:t>Treo vs. Bu2: MDS</a:t>
            </a:r>
          </a:p>
        </p:txBody>
      </p:sp>
    </p:spTree>
    <p:extLst>
      <p:ext uri="{BB962C8B-B14F-4D97-AF65-F5344CB8AC3E}">
        <p14:creationId xmlns:p14="http://schemas.microsoft.com/office/powerpoint/2010/main" val="2668246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EAA1-40BF-4426-B45F-C7CF4B069A0C}"/>
              </a:ext>
            </a:extLst>
          </p:cNvPr>
          <p:cNvSpPr>
            <a:spLocks noGrp="1"/>
          </p:cNvSpPr>
          <p:nvPr>
            <p:ph type="title"/>
          </p:nvPr>
        </p:nvSpPr>
        <p:spPr/>
        <p:txBody>
          <a:bodyPr/>
          <a:lstStyle/>
          <a:p>
            <a:r>
              <a:rPr lang="en-US" dirty="0"/>
              <a:t>Treo vs. Bu2: MDS</a:t>
            </a:r>
          </a:p>
        </p:txBody>
      </p:sp>
      <p:pic>
        <p:nvPicPr>
          <p:cNvPr id="5" name="Content Placeholder 4">
            <a:extLst>
              <a:ext uri="{FF2B5EF4-FFF2-40B4-BE49-F238E27FC236}">
                <a16:creationId xmlns:a16="http://schemas.microsoft.com/office/drawing/2014/main" id="{079CB605-18E7-4147-AD35-AE911B9DDE4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80" t="14537" r="6482" b="15331"/>
          <a:stretch/>
        </p:blipFill>
        <p:spPr>
          <a:xfrm>
            <a:off x="376645" y="1904999"/>
            <a:ext cx="8462555" cy="3150951"/>
          </a:xfrm>
        </p:spPr>
      </p:pic>
      <p:sp>
        <p:nvSpPr>
          <p:cNvPr id="6" name="TextBox 5">
            <a:extLst>
              <a:ext uri="{FF2B5EF4-FFF2-40B4-BE49-F238E27FC236}">
                <a16:creationId xmlns:a16="http://schemas.microsoft.com/office/drawing/2014/main" id="{0DA7D846-EE9E-4A40-8EBF-BEAC886C4445}"/>
              </a:ext>
            </a:extLst>
          </p:cNvPr>
          <p:cNvSpPr txBox="1"/>
          <p:nvPr/>
        </p:nvSpPr>
        <p:spPr>
          <a:xfrm>
            <a:off x="5105400" y="6172200"/>
            <a:ext cx="2282100" cy="369332"/>
          </a:xfrm>
          <a:prstGeom prst="rect">
            <a:avLst/>
          </a:prstGeom>
          <a:noFill/>
        </p:spPr>
        <p:txBody>
          <a:bodyPr wrap="none" rtlCol="0">
            <a:spAutoFit/>
          </a:bodyPr>
          <a:lstStyle/>
          <a:p>
            <a:r>
              <a:rPr lang="en-US" dirty="0" err="1"/>
              <a:t>Stelljes</a:t>
            </a:r>
            <a:r>
              <a:rPr lang="en-US" dirty="0"/>
              <a:t> et al. TCT 2022</a:t>
            </a:r>
          </a:p>
        </p:txBody>
      </p:sp>
    </p:spTree>
    <p:extLst>
      <p:ext uri="{BB962C8B-B14F-4D97-AF65-F5344CB8AC3E}">
        <p14:creationId xmlns:p14="http://schemas.microsoft.com/office/powerpoint/2010/main" val="3786342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05" y="942977"/>
            <a:ext cx="8625255" cy="448407"/>
          </a:xfrm>
        </p:spPr>
        <p:txBody>
          <a:bodyPr>
            <a:normAutofit fontScale="90000"/>
          </a:bodyPr>
          <a:lstStyle/>
          <a:p>
            <a:pPr algn="ctr"/>
            <a:r>
              <a:rPr lang="en-US" dirty="0"/>
              <a:t>Use of Radioimmunotherapy for Transplant Conditioning</a:t>
            </a:r>
          </a:p>
        </p:txBody>
      </p:sp>
      <p:sp>
        <p:nvSpPr>
          <p:cNvPr id="3" name="Content Placeholder 2"/>
          <p:cNvSpPr>
            <a:spLocks noGrp="1"/>
          </p:cNvSpPr>
          <p:nvPr>
            <p:ph idx="1"/>
          </p:nvPr>
        </p:nvSpPr>
        <p:spPr>
          <a:xfrm>
            <a:off x="553916" y="1674935"/>
            <a:ext cx="7774598" cy="3678905"/>
          </a:xfrm>
        </p:spPr>
        <p:txBody>
          <a:bodyPr>
            <a:normAutofit fontScale="77500" lnSpcReduction="20000"/>
          </a:bodyPr>
          <a:lstStyle/>
          <a:p>
            <a:pPr>
              <a:spcBef>
                <a:spcPts val="300"/>
              </a:spcBef>
            </a:pPr>
            <a:r>
              <a:rPr lang="en-US" b="1" dirty="0">
                <a:latin typeface="+mj-lt"/>
              </a:rPr>
              <a:t>Reduction of late toxic effects of external </a:t>
            </a:r>
            <a:r>
              <a:rPr lang="el-GR" b="1" dirty="0">
                <a:latin typeface="+mj-lt"/>
              </a:rPr>
              <a:t>γ</a:t>
            </a:r>
            <a:r>
              <a:rPr lang="en-US" b="1" dirty="0">
                <a:latin typeface="+mj-lt"/>
              </a:rPr>
              <a:t>-radiation (TBI)</a:t>
            </a:r>
          </a:p>
          <a:p>
            <a:pPr lvl="1">
              <a:spcBef>
                <a:spcPts val="300"/>
              </a:spcBef>
            </a:pPr>
            <a:r>
              <a:rPr lang="en-US" sz="2100" b="1" dirty="0">
                <a:latin typeface="+mj-lt"/>
              </a:rPr>
              <a:t>Medically infirm patients</a:t>
            </a:r>
          </a:p>
          <a:p>
            <a:pPr lvl="1">
              <a:spcBef>
                <a:spcPts val="300"/>
              </a:spcBef>
            </a:pPr>
            <a:r>
              <a:rPr lang="en-US" sz="2100" b="1" dirty="0">
                <a:latin typeface="+mj-lt"/>
              </a:rPr>
              <a:t>Reduction in secondary cancers</a:t>
            </a:r>
          </a:p>
          <a:p>
            <a:pPr>
              <a:spcBef>
                <a:spcPts val="300"/>
              </a:spcBef>
            </a:pPr>
            <a:r>
              <a:rPr lang="en-US" b="1" dirty="0">
                <a:latin typeface="+mj-lt"/>
              </a:rPr>
              <a:t>Higher doses of radiation without increasing toxicity</a:t>
            </a:r>
          </a:p>
          <a:p>
            <a:pPr lvl="1">
              <a:spcBef>
                <a:spcPts val="300"/>
              </a:spcBef>
            </a:pPr>
            <a:r>
              <a:rPr lang="en-US" sz="2100" b="1" dirty="0">
                <a:latin typeface="+mj-lt"/>
              </a:rPr>
              <a:t>disease control	</a:t>
            </a:r>
          </a:p>
          <a:p>
            <a:pPr lvl="1">
              <a:spcBef>
                <a:spcPts val="300"/>
              </a:spcBef>
            </a:pPr>
            <a:r>
              <a:rPr lang="en-US" sz="2100" b="1" dirty="0">
                <a:latin typeface="+mj-lt"/>
              </a:rPr>
              <a:t>engraftment</a:t>
            </a:r>
          </a:p>
          <a:p>
            <a:pPr>
              <a:spcBef>
                <a:spcPts val="300"/>
              </a:spcBef>
            </a:pPr>
            <a:r>
              <a:rPr lang="en-US" b="1" dirty="0">
                <a:latin typeface="+mj-lt"/>
              </a:rPr>
              <a:t>The antibody targets the radioactive isotope to specific cells:</a:t>
            </a:r>
          </a:p>
          <a:p>
            <a:pPr lvl="1">
              <a:spcBef>
                <a:spcPts val="300"/>
              </a:spcBef>
            </a:pPr>
            <a:r>
              <a:rPr lang="en-US" sz="2100" b="1" dirty="0">
                <a:latin typeface="+mj-lt"/>
              </a:rPr>
              <a:t>malignant cells</a:t>
            </a:r>
          </a:p>
          <a:p>
            <a:pPr lvl="1">
              <a:spcBef>
                <a:spcPts val="300"/>
              </a:spcBef>
            </a:pPr>
            <a:r>
              <a:rPr lang="en-US" sz="2100" b="1" dirty="0">
                <a:latin typeface="+mj-lt"/>
              </a:rPr>
              <a:t>e.g. T-cells</a:t>
            </a:r>
          </a:p>
          <a:p>
            <a:endParaRPr lang="en-US" sz="1867" dirty="0"/>
          </a:p>
        </p:txBody>
      </p:sp>
      <p:grpSp>
        <p:nvGrpSpPr>
          <p:cNvPr id="9" name="Group 8">
            <a:extLst>
              <a:ext uri="{FF2B5EF4-FFF2-40B4-BE49-F238E27FC236}">
                <a16:creationId xmlns:a16="http://schemas.microsoft.com/office/drawing/2014/main" id="{0FB339A9-ACD4-4732-9B9F-2186844C6E88}"/>
              </a:ext>
            </a:extLst>
          </p:cNvPr>
          <p:cNvGrpSpPr/>
          <p:nvPr/>
        </p:nvGrpSpPr>
        <p:grpSpPr>
          <a:xfrm>
            <a:off x="3943350" y="4246683"/>
            <a:ext cx="2020829" cy="1857691"/>
            <a:chOff x="5257800" y="4519243"/>
            <a:chExt cx="2694438" cy="2476921"/>
          </a:xfrm>
        </p:grpSpPr>
        <p:pic>
          <p:nvPicPr>
            <p:cNvPr id="4" name="Picture 3">
              <a:extLst>
                <a:ext uri="{FF2B5EF4-FFF2-40B4-BE49-F238E27FC236}">
                  <a16:creationId xmlns:a16="http://schemas.microsoft.com/office/drawing/2014/main" id="{ECF9A0B9-2C73-469E-AC55-C466DB7AEABC}"/>
                </a:ext>
              </a:extLst>
            </p:cNvPr>
            <p:cNvPicPr>
              <a:picLocks noChangeAspect="1"/>
            </p:cNvPicPr>
            <p:nvPr/>
          </p:nvPicPr>
          <p:blipFill>
            <a:blip r:embed="rId3"/>
            <a:stretch>
              <a:fillRect/>
            </a:stretch>
          </p:blipFill>
          <p:spPr>
            <a:xfrm>
              <a:off x="5257800" y="4916531"/>
              <a:ext cx="2694438" cy="2079633"/>
            </a:xfrm>
            <a:prstGeom prst="rect">
              <a:avLst/>
            </a:prstGeom>
          </p:spPr>
        </p:pic>
        <p:grpSp>
          <p:nvGrpSpPr>
            <p:cNvPr id="5" name="Group 4">
              <a:extLst>
                <a:ext uri="{FF2B5EF4-FFF2-40B4-BE49-F238E27FC236}">
                  <a16:creationId xmlns:a16="http://schemas.microsoft.com/office/drawing/2014/main" id="{6B2C07A1-007F-44FE-861B-D3E24E1BE7E9}"/>
                </a:ext>
              </a:extLst>
            </p:cNvPr>
            <p:cNvGrpSpPr/>
            <p:nvPr/>
          </p:nvGrpSpPr>
          <p:grpSpPr>
            <a:xfrm>
              <a:off x="5407273" y="4519243"/>
              <a:ext cx="653561" cy="887798"/>
              <a:chOff x="10702839" y="5327373"/>
              <a:chExt cx="626767" cy="1034758"/>
            </a:xfrm>
          </p:grpSpPr>
          <p:pic>
            <p:nvPicPr>
              <p:cNvPr id="6" name="Picture 5" descr="Icon&#10;&#10;Description automatically generated">
                <a:extLst>
                  <a:ext uri="{FF2B5EF4-FFF2-40B4-BE49-F238E27FC236}">
                    <a16:creationId xmlns:a16="http://schemas.microsoft.com/office/drawing/2014/main" id="{A485187F-7A78-4722-A877-C25060DD5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2137">
                <a:off x="10629020" y="5697762"/>
                <a:ext cx="738188" cy="590550"/>
              </a:xfrm>
              <a:prstGeom prst="rect">
                <a:avLst/>
              </a:prstGeom>
            </p:spPr>
          </p:pic>
          <p:pic>
            <p:nvPicPr>
              <p:cNvPr id="7" name="Picture 6" descr="Icon&#10;&#10;Description automatically generated">
                <a:extLst>
                  <a:ext uri="{FF2B5EF4-FFF2-40B4-BE49-F238E27FC236}">
                    <a16:creationId xmlns:a16="http://schemas.microsoft.com/office/drawing/2014/main" id="{4C1DC6F4-609A-433B-891C-0C8DF50146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079" y="5327373"/>
                <a:ext cx="565527" cy="565527"/>
              </a:xfrm>
              <a:prstGeom prst="rect">
                <a:avLst/>
              </a:prstGeom>
            </p:spPr>
          </p:pic>
        </p:grpSp>
      </p:grpSp>
    </p:spTree>
    <p:extLst>
      <p:ext uri="{BB962C8B-B14F-4D97-AF65-F5344CB8AC3E}">
        <p14:creationId xmlns:p14="http://schemas.microsoft.com/office/powerpoint/2010/main" val="352829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90" y="1002223"/>
            <a:ext cx="8224838" cy="514350"/>
          </a:xfrm>
        </p:spPr>
        <p:txBody>
          <a:bodyPr/>
          <a:lstStyle/>
          <a:p>
            <a:r>
              <a:rPr lang="en-US" sz="2700" dirty="0"/>
              <a:t>Beta vs Alpha Emitters</a:t>
            </a:r>
          </a:p>
        </p:txBody>
      </p:sp>
      <p:graphicFrame>
        <p:nvGraphicFramePr>
          <p:cNvPr id="4" name="Content Placeholder 3"/>
          <p:cNvGraphicFramePr>
            <a:graphicFrameLocks noGrp="1"/>
          </p:cNvGraphicFramePr>
          <p:nvPr>
            <p:ph idx="4294967295"/>
          </p:nvPr>
        </p:nvGraphicFramePr>
        <p:xfrm>
          <a:off x="458391" y="1837534"/>
          <a:ext cx="6045076" cy="4092918"/>
        </p:xfrm>
        <a:graphic>
          <a:graphicData uri="http://schemas.openxmlformats.org/drawingml/2006/table">
            <a:tbl>
              <a:tblPr firstRow="1" bandRow="1">
                <a:tableStyleId>{073A0DAA-6AF3-43AB-8588-CEC1D06C72B9}</a:tableStyleId>
              </a:tblPr>
              <a:tblGrid>
                <a:gridCol w="1500131">
                  <a:extLst>
                    <a:ext uri="{9D8B030D-6E8A-4147-A177-3AD203B41FA5}">
                      <a16:colId xmlns:a16="http://schemas.microsoft.com/office/drawing/2014/main" val="389415721"/>
                    </a:ext>
                  </a:extLst>
                </a:gridCol>
                <a:gridCol w="1500131">
                  <a:extLst>
                    <a:ext uri="{9D8B030D-6E8A-4147-A177-3AD203B41FA5}">
                      <a16:colId xmlns:a16="http://schemas.microsoft.com/office/drawing/2014/main" val="1588674148"/>
                    </a:ext>
                  </a:extLst>
                </a:gridCol>
                <a:gridCol w="1500131">
                  <a:extLst>
                    <a:ext uri="{9D8B030D-6E8A-4147-A177-3AD203B41FA5}">
                      <a16:colId xmlns:a16="http://schemas.microsoft.com/office/drawing/2014/main" val="3451542293"/>
                    </a:ext>
                  </a:extLst>
                </a:gridCol>
                <a:gridCol w="1544683">
                  <a:extLst>
                    <a:ext uri="{9D8B030D-6E8A-4147-A177-3AD203B41FA5}">
                      <a16:colId xmlns:a16="http://schemas.microsoft.com/office/drawing/2014/main" val="192666805"/>
                    </a:ext>
                  </a:extLst>
                </a:gridCol>
              </a:tblGrid>
              <a:tr h="1094233">
                <a:tc>
                  <a:txBody>
                    <a:bodyPr/>
                    <a:lstStyle/>
                    <a:p>
                      <a:endParaRPr lang="en-US" sz="2100" dirty="0"/>
                    </a:p>
                  </a:txBody>
                  <a:tcPr marL="68580" marR="68580" marT="34290" marB="34290"/>
                </a:tc>
                <a:tc>
                  <a:txBody>
                    <a:bodyPr/>
                    <a:lstStyle/>
                    <a:p>
                      <a:r>
                        <a:rPr lang="en-US" sz="2100" baseline="30000" dirty="0"/>
                        <a:t>131</a:t>
                      </a:r>
                      <a:r>
                        <a:rPr lang="en-US" sz="2100" dirty="0"/>
                        <a:t>Iodine</a:t>
                      </a:r>
                    </a:p>
                    <a:p>
                      <a:r>
                        <a:rPr lang="en-US" sz="2100" dirty="0"/>
                        <a:t>(ß/ɣ)</a:t>
                      </a:r>
                    </a:p>
                  </a:txBody>
                  <a:tcPr marL="68580" marR="68580" marT="34290" marB="34290"/>
                </a:tc>
                <a:tc>
                  <a:txBody>
                    <a:bodyPr/>
                    <a:lstStyle/>
                    <a:p>
                      <a:r>
                        <a:rPr lang="en-US" sz="2100" baseline="30000" dirty="0"/>
                        <a:t>90</a:t>
                      </a:r>
                      <a:r>
                        <a:rPr lang="en-US" sz="2100" dirty="0"/>
                        <a:t> Yttrium</a:t>
                      </a:r>
                    </a:p>
                    <a:p>
                      <a:r>
                        <a:rPr lang="en-US" sz="2100" dirty="0"/>
                        <a:t>(</a:t>
                      </a:r>
                      <a:r>
                        <a:rPr lang="el-GR" sz="2100" dirty="0"/>
                        <a:t>β</a:t>
                      </a:r>
                      <a:r>
                        <a:rPr lang="en-US" sz="2100" dirty="0"/>
                        <a:t>)</a:t>
                      </a:r>
                    </a:p>
                  </a:txBody>
                  <a:tcPr marL="68580" marR="68580" marT="34290" marB="34290"/>
                </a:tc>
                <a:tc>
                  <a:txBody>
                    <a:bodyPr/>
                    <a:lstStyle/>
                    <a:p>
                      <a:r>
                        <a:rPr lang="en-US" sz="2100" baseline="30000" dirty="0"/>
                        <a:t>211</a:t>
                      </a:r>
                      <a:r>
                        <a:rPr lang="en-US" sz="2100" dirty="0"/>
                        <a:t>Astatine</a:t>
                      </a:r>
                    </a:p>
                    <a:p>
                      <a:r>
                        <a:rPr lang="en-US" sz="2100" dirty="0"/>
                        <a:t>(</a:t>
                      </a:r>
                      <a:r>
                        <a:rPr lang="el-GR" sz="2100" dirty="0"/>
                        <a:t>α</a:t>
                      </a:r>
                      <a:r>
                        <a:rPr lang="en-US" sz="2100" dirty="0"/>
                        <a:t>)</a:t>
                      </a:r>
                    </a:p>
                  </a:txBody>
                  <a:tcPr marL="68580" marR="68580" marT="34290" marB="34290"/>
                </a:tc>
                <a:extLst>
                  <a:ext uri="{0D108BD9-81ED-4DB2-BD59-A6C34878D82A}">
                    <a16:rowId xmlns:a16="http://schemas.microsoft.com/office/drawing/2014/main" val="1210203845"/>
                  </a:ext>
                </a:extLst>
              </a:tr>
              <a:tr h="810219">
                <a:tc>
                  <a:txBody>
                    <a:bodyPr/>
                    <a:lstStyle/>
                    <a:p>
                      <a:r>
                        <a:rPr lang="en-US" sz="2100" dirty="0"/>
                        <a:t>Half life</a:t>
                      </a:r>
                      <a:endParaRPr lang="en-US" sz="2100" b="1" dirty="0"/>
                    </a:p>
                  </a:txBody>
                  <a:tcPr marL="68580" marR="68580" marT="34290" marB="34290"/>
                </a:tc>
                <a:tc>
                  <a:txBody>
                    <a:bodyPr/>
                    <a:lstStyle/>
                    <a:p>
                      <a:r>
                        <a:rPr lang="en-US" sz="2100" dirty="0"/>
                        <a:t>8 days</a:t>
                      </a:r>
                      <a:endParaRPr lang="en-US" sz="2100" b="1" dirty="0"/>
                    </a:p>
                  </a:txBody>
                  <a:tcPr marL="68580" marR="68580" marT="34290" marB="34290"/>
                </a:tc>
                <a:tc>
                  <a:txBody>
                    <a:bodyPr/>
                    <a:lstStyle/>
                    <a:p>
                      <a:r>
                        <a:rPr lang="en-US" sz="2100" dirty="0"/>
                        <a:t>2.7 days</a:t>
                      </a:r>
                      <a:endParaRPr lang="en-US" sz="2100" b="1" dirty="0"/>
                    </a:p>
                  </a:txBody>
                  <a:tcPr marL="68580" marR="68580" marT="34290" marB="34290"/>
                </a:tc>
                <a:tc>
                  <a:txBody>
                    <a:bodyPr/>
                    <a:lstStyle/>
                    <a:p>
                      <a:r>
                        <a:rPr lang="en-US" sz="2100" dirty="0"/>
                        <a:t>7.2 hours</a:t>
                      </a:r>
                      <a:endParaRPr lang="en-US" sz="2100" b="1" dirty="0">
                        <a:solidFill>
                          <a:srgbClr val="00B0F0"/>
                        </a:solidFill>
                      </a:endParaRPr>
                    </a:p>
                  </a:txBody>
                  <a:tcPr marL="68580" marR="68580" marT="34290" marB="34290"/>
                </a:tc>
                <a:extLst>
                  <a:ext uri="{0D108BD9-81ED-4DB2-BD59-A6C34878D82A}">
                    <a16:rowId xmlns:a16="http://schemas.microsoft.com/office/drawing/2014/main" val="224383477"/>
                  </a:ext>
                </a:extLst>
              </a:tr>
              <a:tr h="1094233">
                <a:tc>
                  <a:txBody>
                    <a:bodyPr/>
                    <a:lstStyle/>
                    <a:p>
                      <a:r>
                        <a:rPr lang="en-US" sz="2100" dirty="0"/>
                        <a:t>Mean path length</a:t>
                      </a:r>
                      <a:endParaRPr lang="en-US" sz="2100" b="1" dirty="0"/>
                    </a:p>
                  </a:txBody>
                  <a:tcPr marL="68580" marR="68580" marT="34290" marB="34290"/>
                </a:tc>
                <a:tc>
                  <a:txBody>
                    <a:bodyPr/>
                    <a:lstStyle/>
                    <a:p>
                      <a:r>
                        <a:rPr lang="en-US" sz="2100" dirty="0"/>
                        <a:t>0.8 mm</a:t>
                      </a:r>
                      <a:endParaRPr lang="en-US" sz="2100" b="1" dirty="0"/>
                    </a:p>
                  </a:txBody>
                  <a:tcPr marL="68580" marR="68580" marT="34290" marB="34290"/>
                </a:tc>
                <a:tc>
                  <a:txBody>
                    <a:bodyPr/>
                    <a:lstStyle/>
                    <a:p>
                      <a:r>
                        <a:rPr lang="en-US" sz="2100" dirty="0"/>
                        <a:t>2.7 mm</a:t>
                      </a:r>
                      <a:endParaRPr lang="en-US" sz="2100" b="1" dirty="0"/>
                    </a:p>
                  </a:txBody>
                  <a:tcPr marL="68580" marR="68580" marT="34290" marB="34290"/>
                </a:tc>
                <a:tc>
                  <a:txBody>
                    <a:bodyPr/>
                    <a:lstStyle/>
                    <a:p>
                      <a:r>
                        <a:rPr lang="en-US" sz="2100" dirty="0"/>
                        <a:t>60-80 µm</a:t>
                      </a:r>
                      <a:endParaRPr lang="en-US" sz="2100" b="1" dirty="0">
                        <a:solidFill>
                          <a:srgbClr val="00B0F0"/>
                        </a:solidFill>
                      </a:endParaRPr>
                    </a:p>
                  </a:txBody>
                  <a:tcPr marL="68580" marR="68580" marT="34290" marB="34290"/>
                </a:tc>
                <a:extLst>
                  <a:ext uri="{0D108BD9-81ED-4DB2-BD59-A6C34878D82A}">
                    <a16:rowId xmlns:a16="http://schemas.microsoft.com/office/drawing/2014/main" val="1562470478"/>
                  </a:ext>
                </a:extLst>
              </a:tr>
              <a:tr h="1094233">
                <a:tc>
                  <a:txBody>
                    <a:bodyPr/>
                    <a:lstStyle/>
                    <a:p>
                      <a:r>
                        <a:rPr lang="en-US" sz="2100" dirty="0"/>
                        <a:t>Median energy (MeV)</a:t>
                      </a:r>
                      <a:endParaRPr lang="en-US" sz="2100" b="1" dirty="0"/>
                    </a:p>
                  </a:txBody>
                  <a:tcPr marL="68580" marR="68580" marT="34290" marB="34290"/>
                </a:tc>
                <a:tc>
                  <a:txBody>
                    <a:bodyPr/>
                    <a:lstStyle/>
                    <a:p>
                      <a:r>
                        <a:rPr lang="en-US" sz="2100" dirty="0"/>
                        <a:t>0.66</a:t>
                      </a:r>
                      <a:endParaRPr lang="en-US" sz="2100" b="1" dirty="0"/>
                    </a:p>
                  </a:txBody>
                  <a:tcPr marL="68580" marR="68580" marT="34290" marB="34290"/>
                </a:tc>
                <a:tc>
                  <a:txBody>
                    <a:bodyPr/>
                    <a:lstStyle/>
                    <a:p>
                      <a:r>
                        <a:rPr lang="en-US" sz="2100" dirty="0"/>
                        <a:t>2.3</a:t>
                      </a:r>
                      <a:endParaRPr lang="en-US" sz="2100" b="1" dirty="0"/>
                    </a:p>
                  </a:txBody>
                  <a:tcPr marL="68580" marR="68580" marT="34290" marB="34290"/>
                </a:tc>
                <a:tc>
                  <a:txBody>
                    <a:bodyPr/>
                    <a:lstStyle/>
                    <a:p>
                      <a:r>
                        <a:rPr lang="en-US" sz="2100" dirty="0"/>
                        <a:t>6.8</a:t>
                      </a:r>
                      <a:endParaRPr lang="en-US" sz="2100" b="1" dirty="0">
                        <a:solidFill>
                          <a:srgbClr val="00B0F0"/>
                        </a:solidFill>
                      </a:endParaRPr>
                    </a:p>
                  </a:txBody>
                  <a:tcPr marL="68580" marR="68580" marT="34290" marB="34290"/>
                </a:tc>
                <a:extLst>
                  <a:ext uri="{0D108BD9-81ED-4DB2-BD59-A6C34878D82A}">
                    <a16:rowId xmlns:a16="http://schemas.microsoft.com/office/drawing/2014/main" val="1331718227"/>
                  </a:ext>
                </a:extLst>
              </a:tr>
            </a:tbl>
          </a:graphicData>
        </a:graphic>
      </p:graphicFrame>
      <p:sp>
        <p:nvSpPr>
          <p:cNvPr id="5" name="TextBox 4"/>
          <p:cNvSpPr txBox="1"/>
          <p:nvPr/>
        </p:nvSpPr>
        <p:spPr>
          <a:xfrm>
            <a:off x="4801770" y="5725277"/>
            <a:ext cx="231154" cy="300082"/>
          </a:xfrm>
          <a:prstGeom prst="rect">
            <a:avLst/>
          </a:prstGeom>
          <a:noFill/>
        </p:spPr>
        <p:txBody>
          <a:bodyPr wrap="none" rtlCol="0">
            <a:spAutoFit/>
          </a:bodyPr>
          <a:lstStyle/>
          <a:p>
            <a:pPr defTabSz="685800">
              <a:defRPr/>
            </a:pPr>
            <a:r>
              <a:rPr lang="en-US" sz="1350" b="1" i="1" dirty="0">
                <a:solidFill>
                  <a:prstClr val="black">
                    <a:lumMod val="50000"/>
                    <a:lumOff val="50000"/>
                  </a:prstClr>
                </a:solidFill>
                <a:latin typeface="Calibri" panose="020F0502020204030204"/>
              </a:rPr>
              <a:t>.</a:t>
            </a:r>
          </a:p>
        </p:txBody>
      </p:sp>
      <p:grpSp>
        <p:nvGrpSpPr>
          <p:cNvPr id="6" name="Group 5">
            <a:extLst>
              <a:ext uri="{FF2B5EF4-FFF2-40B4-BE49-F238E27FC236}">
                <a16:creationId xmlns:a16="http://schemas.microsoft.com/office/drawing/2014/main" id="{FC9801E0-8E9C-444E-A0A4-31DB3A13AC67}"/>
              </a:ext>
            </a:extLst>
          </p:cNvPr>
          <p:cNvGrpSpPr/>
          <p:nvPr/>
        </p:nvGrpSpPr>
        <p:grpSpPr>
          <a:xfrm>
            <a:off x="6656989" y="1653834"/>
            <a:ext cx="1631732" cy="3795548"/>
            <a:chOff x="4470662" y="1029284"/>
            <a:chExt cx="2579868" cy="5615361"/>
          </a:xfrm>
        </p:grpSpPr>
        <p:sp>
          <p:nvSpPr>
            <p:cNvPr id="7" name="Ellips 56">
              <a:extLst>
                <a:ext uri="{FF2B5EF4-FFF2-40B4-BE49-F238E27FC236}">
                  <a16:creationId xmlns:a16="http://schemas.microsoft.com/office/drawing/2014/main" id="{9DF93982-6B50-494B-9248-4D26A2073550}"/>
                </a:ext>
              </a:extLst>
            </p:cNvPr>
            <p:cNvSpPr/>
            <p:nvPr/>
          </p:nvSpPr>
          <p:spPr bwMode="auto">
            <a:xfrm>
              <a:off x="6031303" y="5625809"/>
              <a:ext cx="958457" cy="961165"/>
            </a:xfrm>
            <a:prstGeom prst="ellipse">
              <a:avLst/>
            </a:prstGeom>
            <a:no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8" name="Ellips 57">
              <a:extLst>
                <a:ext uri="{FF2B5EF4-FFF2-40B4-BE49-F238E27FC236}">
                  <a16:creationId xmlns:a16="http://schemas.microsoft.com/office/drawing/2014/main" id="{B39E53D7-0CE7-4140-9E29-0B785DDB25C7}"/>
                </a:ext>
              </a:extLst>
            </p:cNvPr>
            <p:cNvSpPr/>
            <p:nvPr/>
          </p:nvSpPr>
          <p:spPr bwMode="auto">
            <a:xfrm>
              <a:off x="5970530" y="6081927"/>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9" name="Ellips 58">
              <a:extLst>
                <a:ext uri="{FF2B5EF4-FFF2-40B4-BE49-F238E27FC236}">
                  <a16:creationId xmlns:a16="http://schemas.microsoft.com/office/drawing/2014/main" id="{D5EAA555-12CA-4EBD-A055-26A78C938EE6}"/>
                </a:ext>
              </a:extLst>
            </p:cNvPr>
            <p:cNvSpPr/>
            <p:nvPr/>
          </p:nvSpPr>
          <p:spPr bwMode="auto">
            <a:xfrm>
              <a:off x="6991495" y="6085422"/>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0" name="Ellips 59">
              <a:extLst>
                <a:ext uri="{FF2B5EF4-FFF2-40B4-BE49-F238E27FC236}">
                  <a16:creationId xmlns:a16="http://schemas.microsoft.com/office/drawing/2014/main" id="{07EDE216-E032-4709-A1DA-7C3FF506C277}"/>
                </a:ext>
              </a:extLst>
            </p:cNvPr>
            <p:cNvSpPr/>
            <p:nvPr/>
          </p:nvSpPr>
          <p:spPr bwMode="auto">
            <a:xfrm>
              <a:off x="6487958" y="6592218"/>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1" name="Ellips 60">
              <a:extLst>
                <a:ext uri="{FF2B5EF4-FFF2-40B4-BE49-F238E27FC236}">
                  <a16:creationId xmlns:a16="http://schemas.microsoft.com/office/drawing/2014/main" id="{6B5A9094-B9AB-4976-97EF-654391C99C34}"/>
                </a:ext>
              </a:extLst>
            </p:cNvPr>
            <p:cNvSpPr/>
            <p:nvPr/>
          </p:nvSpPr>
          <p:spPr bwMode="auto">
            <a:xfrm>
              <a:off x="6484485" y="5564645"/>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2" name="Ellips 61">
              <a:extLst>
                <a:ext uri="{FF2B5EF4-FFF2-40B4-BE49-F238E27FC236}">
                  <a16:creationId xmlns:a16="http://schemas.microsoft.com/office/drawing/2014/main" id="{3D4C65A6-15AF-4D1B-B498-A63CEE41E984}"/>
                </a:ext>
              </a:extLst>
            </p:cNvPr>
            <p:cNvSpPr/>
            <p:nvPr/>
          </p:nvSpPr>
          <p:spPr bwMode="auto">
            <a:xfrm>
              <a:off x="6031303" y="5823286"/>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3" name="Ellips 62">
              <a:extLst>
                <a:ext uri="{FF2B5EF4-FFF2-40B4-BE49-F238E27FC236}">
                  <a16:creationId xmlns:a16="http://schemas.microsoft.com/office/drawing/2014/main" id="{8279F59D-BFFE-4264-9C7D-FD9F26560F14}"/>
                </a:ext>
              </a:extLst>
            </p:cNvPr>
            <p:cNvSpPr/>
            <p:nvPr/>
          </p:nvSpPr>
          <p:spPr bwMode="auto">
            <a:xfrm>
              <a:off x="6220563" y="5632800"/>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4" name="Ellips 63">
              <a:extLst>
                <a:ext uri="{FF2B5EF4-FFF2-40B4-BE49-F238E27FC236}">
                  <a16:creationId xmlns:a16="http://schemas.microsoft.com/office/drawing/2014/main" id="{33666DA4-DC82-41A4-BCF9-400DD04EF1A7}"/>
                </a:ext>
              </a:extLst>
            </p:cNvPr>
            <p:cNvSpPr/>
            <p:nvPr/>
          </p:nvSpPr>
          <p:spPr bwMode="auto">
            <a:xfrm>
              <a:off x="6751880" y="5636295"/>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5" name="Ellips 64">
              <a:extLst>
                <a:ext uri="{FF2B5EF4-FFF2-40B4-BE49-F238E27FC236}">
                  <a16:creationId xmlns:a16="http://schemas.microsoft.com/office/drawing/2014/main" id="{A26C10BF-FB82-4F16-8415-C5FE5CD8EB3A}"/>
                </a:ext>
              </a:extLst>
            </p:cNvPr>
            <p:cNvSpPr/>
            <p:nvPr/>
          </p:nvSpPr>
          <p:spPr bwMode="auto">
            <a:xfrm>
              <a:off x="6944614" y="5844257"/>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6" name="Ellips 65">
              <a:extLst>
                <a:ext uri="{FF2B5EF4-FFF2-40B4-BE49-F238E27FC236}">
                  <a16:creationId xmlns:a16="http://schemas.microsoft.com/office/drawing/2014/main" id="{ED0B5E2F-5B93-4BF5-ACE9-0F943FCB98AB}"/>
                </a:ext>
              </a:extLst>
            </p:cNvPr>
            <p:cNvSpPr/>
            <p:nvPr/>
          </p:nvSpPr>
          <p:spPr bwMode="auto">
            <a:xfrm>
              <a:off x="6024358" y="6323092"/>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7" name="Ellips 66">
              <a:extLst>
                <a:ext uri="{FF2B5EF4-FFF2-40B4-BE49-F238E27FC236}">
                  <a16:creationId xmlns:a16="http://schemas.microsoft.com/office/drawing/2014/main" id="{5F4AE9C4-5A0C-452F-BE4C-76A8F86419AC}"/>
                </a:ext>
              </a:extLst>
            </p:cNvPr>
            <p:cNvSpPr/>
            <p:nvPr/>
          </p:nvSpPr>
          <p:spPr bwMode="auto">
            <a:xfrm>
              <a:off x="6213617" y="6527557"/>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8" name="Ellips 67">
              <a:extLst>
                <a:ext uri="{FF2B5EF4-FFF2-40B4-BE49-F238E27FC236}">
                  <a16:creationId xmlns:a16="http://schemas.microsoft.com/office/drawing/2014/main" id="{DEA4BFE2-332F-4E6C-BEC7-75514DB044EE}"/>
                </a:ext>
              </a:extLst>
            </p:cNvPr>
            <p:cNvSpPr/>
            <p:nvPr/>
          </p:nvSpPr>
          <p:spPr bwMode="auto">
            <a:xfrm>
              <a:off x="6724100" y="6534547"/>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19" name="Ellips 68">
              <a:extLst>
                <a:ext uri="{FF2B5EF4-FFF2-40B4-BE49-F238E27FC236}">
                  <a16:creationId xmlns:a16="http://schemas.microsoft.com/office/drawing/2014/main" id="{5B61BA1C-5A01-4788-8088-2FFD0238C503}"/>
                </a:ext>
              </a:extLst>
            </p:cNvPr>
            <p:cNvSpPr/>
            <p:nvPr/>
          </p:nvSpPr>
          <p:spPr bwMode="auto">
            <a:xfrm>
              <a:off x="6923777" y="6337072"/>
              <a:ext cx="59035" cy="52427"/>
            </a:xfrm>
            <a:prstGeom prst="ellipse">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cxnSp>
          <p:nvCxnSpPr>
            <p:cNvPr id="20" name="Rak pil 27">
              <a:extLst>
                <a:ext uri="{FF2B5EF4-FFF2-40B4-BE49-F238E27FC236}">
                  <a16:creationId xmlns:a16="http://schemas.microsoft.com/office/drawing/2014/main" id="{80C0B348-DF06-4A02-85B5-BC9ADA48BCD7}"/>
                </a:ext>
              </a:extLst>
            </p:cNvPr>
            <p:cNvCxnSpPr/>
            <p:nvPr/>
          </p:nvCxnSpPr>
          <p:spPr bwMode="auto">
            <a:xfrm flipH="1" flipV="1">
              <a:off x="6125219" y="1508166"/>
              <a:ext cx="558785" cy="5034715"/>
            </a:xfrm>
            <a:prstGeom prst="straightConnector1">
              <a:avLst/>
            </a:prstGeom>
            <a:solidFill>
              <a:schemeClr val="accent1"/>
            </a:solidFill>
            <a:ln w="28575"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grpSp>
          <p:nvGrpSpPr>
            <p:cNvPr id="21" name="Group 20">
              <a:extLst>
                <a:ext uri="{FF2B5EF4-FFF2-40B4-BE49-F238E27FC236}">
                  <a16:creationId xmlns:a16="http://schemas.microsoft.com/office/drawing/2014/main" id="{1BC3C2A2-8C8E-4DC2-9480-F5141943CD10}"/>
                </a:ext>
              </a:extLst>
            </p:cNvPr>
            <p:cNvGrpSpPr/>
            <p:nvPr/>
          </p:nvGrpSpPr>
          <p:grpSpPr>
            <a:xfrm>
              <a:off x="5970840" y="1712317"/>
              <a:ext cx="701286" cy="4628679"/>
              <a:chOff x="7634278" y="892793"/>
              <a:chExt cx="701286" cy="4628679"/>
            </a:xfrm>
            <a:solidFill>
              <a:schemeClr val="accent2"/>
            </a:solidFill>
          </p:grpSpPr>
          <p:sp>
            <p:nvSpPr>
              <p:cNvPr id="59" name="Explosion 1 78">
                <a:extLst>
                  <a:ext uri="{FF2B5EF4-FFF2-40B4-BE49-F238E27FC236}">
                    <a16:creationId xmlns:a16="http://schemas.microsoft.com/office/drawing/2014/main" id="{527C6FDB-55B2-4267-8D45-B61B9003D92C}"/>
                  </a:ext>
                </a:extLst>
              </p:cNvPr>
              <p:cNvSpPr/>
              <p:nvPr/>
            </p:nvSpPr>
            <p:spPr bwMode="auto">
              <a:xfrm flipH="1">
                <a:off x="8026806" y="5188963"/>
                <a:ext cx="308758" cy="332509"/>
              </a:xfrm>
              <a:prstGeom prst="irregularSeal1">
                <a:avLst/>
              </a:prstGeom>
              <a:grp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60" name="Explosion 1 79">
                <a:extLst>
                  <a:ext uri="{FF2B5EF4-FFF2-40B4-BE49-F238E27FC236}">
                    <a16:creationId xmlns:a16="http://schemas.microsoft.com/office/drawing/2014/main" id="{3BBD1E16-456A-490D-8AB9-CF16AB4F71E0}"/>
                  </a:ext>
                </a:extLst>
              </p:cNvPr>
              <p:cNvSpPr/>
              <p:nvPr/>
            </p:nvSpPr>
            <p:spPr bwMode="auto">
              <a:xfrm flipV="1">
                <a:off x="7971814" y="2909046"/>
                <a:ext cx="308758" cy="332509"/>
              </a:xfrm>
              <a:prstGeom prst="irregularSeal1">
                <a:avLst/>
              </a:prstGeom>
              <a:grp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61" name="Explosion 1 80">
                <a:extLst>
                  <a:ext uri="{FF2B5EF4-FFF2-40B4-BE49-F238E27FC236}">
                    <a16:creationId xmlns:a16="http://schemas.microsoft.com/office/drawing/2014/main" id="{29798782-A0A2-424E-A6E4-0DB17BD43FD1}"/>
                  </a:ext>
                </a:extLst>
              </p:cNvPr>
              <p:cNvSpPr/>
              <p:nvPr/>
            </p:nvSpPr>
            <p:spPr bwMode="auto">
              <a:xfrm>
                <a:off x="7634278" y="892793"/>
                <a:ext cx="308758" cy="332509"/>
              </a:xfrm>
              <a:prstGeom prst="irregularSeal1">
                <a:avLst/>
              </a:prstGeom>
              <a:grp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grpSp>
        <p:sp>
          <p:nvSpPr>
            <p:cNvPr id="22" name="Rektangel 45">
              <a:extLst>
                <a:ext uri="{FF2B5EF4-FFF2-40B4-BE49-F238E27FC236}">
                  <a16:creationId xmlns:a16="http://schemas.microsoft.com/office/drawing/2014/main" id="{39F938F5-8D8B-438F-8C2E-8DFA750DD47D}"/>
                </a:ext>
              </a:extLst>
            </p:cNvPr>
            <p:cNvSpPr/>
            <p:nvPr/>
          </p:nvSpPr>
          <p:spPr>
            <a:xfrm>
              <a:off x="5919282" y="1029284"/>
              <a:ext cx="459241" cy="443959"/>
            </a:xfrm>
            <a:prstGeom prst="rect">
              <a:avLst/>
            </a:prstGeom>
          </p:spPr>
          <p:txBody>
            <a:bodyPr wrap="none">
              <a:spAutoFit/>
            </a:bodyPr>
            <a:lstStyle/>
            <a:p>
              <a:pPr defTabSz="685800">
                <a:defRPr/>
              </a:pPr>
              <a:r>
                <a:rPr lang="el-GR" sz="1350" b="1" dirty="0">
                  <a:solidFill>
                    <a:prstClr val="black"/>
                  </a:solidFill>
                  <a:latin typeface="Arial"/>
                  <a:cs typeface="Arial"/>
                </a:rPr>
                <a:t>β</a:t>
              </a:r>
              <a:endParaRPr lang="sv-SE" sz="1350" b="1" dirty="0">
                <a:solidFill>
                  <a:prstClr val="black"/>
                </a:solidFill>
                <a:latin typeface="Calibri" panose="020F0502020204030204"/>
              </a:endParaRPr>
            </a:p>
          </p:txBody>
        </p:sp>
        <p:grpSp>
          <p:nvGrpSpPr>
            <p:cNvPr id="23" name="Group 22">
              <a:extLst>
                <a:ext uri="{FF2B5EF4-FFF2-40B4-BE49-F238E27FC236}">
                  <a16:creationId xmlns:a16="http://schemas.microsoft.com/office/drawing/2014/main" id="{2B8D01DE-DACE-45FF-A5CD-A26D5D555543}"/>
                </a:ext>
              </a:extLst>
            </p:cNvPr>
            <p:cNvGrpSpPr/>
            <p:nvPr/>
          </p:nvGrpSpPr>
          <p:grpSpPr>
            <a:xfrm>
              <a:off x="4470662" y="4398300"/>
              <a:ext cx="1164315" cy="2246344"/>
              <a:chOff x="5934075" y="3940726"/>
              <a:chExt cx="1164315" cy="2246344"/>
            </a:xfrm>
          </p:grpSpPr>
          <p:grpSp>
            <p:nvGrpSpPr>
              <p:cNvPr id="24" name="Grupp 38">
                <a:extLst>
                  <a:ext uri="{FF2B5EF4-FFF2-40B4-BE49-F238E27FC236}">
                    <a16:creationId xmlns:a16="http://schemas.microsoft.com/office/drawing/2014/main" id="{989C1F13-F379-4D96-B33B-9D2A1D51F8B5}"/>
                  </a:ext>
                </a:extLst>
              </p:cNvPr>
              <p:cNvGrpSpPr/>
              <p:nvPr/>
            </p:nvGrpSpPr>
            <p:grpSpPr>
              <a:xfrm>
                <a:off x="5934075" y="5107068"/>
                <a:ext cx="1080000" cy="1080002"/>
                <a:chOff x="365261" y="4359016"/>
                <a:chExt cx="987432" cy="981082"/>
              </a:xfrm>
              <a:noFill/>
            </p:grpSpPr>
            <p:sp>
              <p:nvSpPr>
                <p:cNvPr id="46" name="Ellips 11">
                  <a:extLst>
                    <a:ext uri="{FF2B5EF4-FFF2-40B4-BE49-F238E27FC236}">
                      <a16:creationId xmlns:a16="http://schemas.microsoft.com/office/drawing/2014/main" id="{A2F35806-DC70-441A-9CF1-D478EAF9A709}"/>
                    </a:ext>
                  </a:extLst>
                </p:cNvPr>
                <p:cNvSpPr/>
                <p:nvPr/>
              </p:nvSpPr>
              <p:spPr bwMode="auto">
                <a:xfrm>
                  <a:off x="420825" y="4414581"/>
                  <a:ext cx="876307" cy="873130"/>
                </a:xfrm>
                <a:prstGeom prst="ellipse">
                  <a:avLst/>
                </a:prstGeom>
                <a:grp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47" name="Ellips 12">
                  <a:extLst>
                    <a:ext uri="{FF2B5EF4-FFF2-40B4-BE49-F238E27FC236}">
                      <a16:creationId xmlns:a16="http://schemas.microsoft.com/office/drawing/2014/main" id="{C3553915-184A-4C51-879A-C85987302F78}"/>
                    </a:ext>
                  </a:extLst>
                </p:cNvPr>
                <p:cNvSpPr/>
                <p:nvPr/>
              </p:nvSpPr>
              <p:spPr bwMode="auto">
                <a:xfrm>
                  <a:off x="365261" y="4828922"/>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48" name="Ellips 13">
                  <a:extLst>
                    <a:ext uri="{FF2B5EF4-FFF2-40B4-BE49-F238E27FC236}">
                      <a16:creationId xmlns:a16="http://schemas.microsoft.com/office/drawing/2014/main" id="{D86C9F49-8FF1-497E-9F52-0BA8DEC0C082}"/>
                    </a:ext>
                  </a:extLst>
                </p:cNvPr>
                <p:cNvSpPr/>
                <p:nvPr/>
              </p:nvSpPr>
              <p:spPr bwMode="auto">
                <a:xfrm>
                  <a:off x="1298718" y="4832096"/>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49" name="Ellips 14">
                  <a:extLst>
                    <a:ext uri="{FF2B5EF4-FFF2-40B4-BE49-F238E27FC236}">
                      <a16:creationId xmlns:a16="http://schemas.microsoft.com/office/drawing/2014/main" id="{435B5C61-0860-458D-B499-1AD6EE265220}"/>
                    </a:ext>
                  </a:extLst>
                </p:cNvPr>
                <p:cNvSpPr/>
                <p:nvPr/>
              </p:nvSpPr>
              <p:spPr bwMode="auto">
                <a:xfrm>
                  <a:off x="838339" y="5292473"/>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0" name="Ellips 15">
                  <a:extLst>
                    <a:ext uri="{FF2B5EF4-FFF2-40B4-BE49-F238E27FC236}">
                      <a16:creationId xmlns:a16="http://schemas.microsoft.com/office/drawing/2014/main" id="{C085A386-5FB2-4869-86DE-373F3D2D24DE}"/>
                    </a:ext>
                  </a:extLst>
                </p:cNvPr>
                <p:cNvSpPr/>
                <p:nvPr/>
              </p:nvSpPr>
              <p:spPr bwMode="auto">
                <a:xfrm>
                  <a:off x="835164" y="4359016"/>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1" name="Ellips 16">
                  <a:extLst>
                    <a:ext uri="{FF2B5EF4-FFF2-40B4-BE49-F238E27FC236}">
                      <a16:creationId xmlns:a16="http://schemas.microsoft.com/office/drawing/2014/main" id="{E31151BC-E68B-40BA-8202-35AFA9497414}"/>
                    </a:ext>
                  </a:extLst>
                </p:cNvPr>
                <p:cNvSpPr/>
                <p:nvPr/>
              </p:nvSpPr>
              <p:spPr bwMode="auto">
                <a:xfrm>
                  <a:off x="420825" y="4593967"/>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2" name="Ellips 17">
                  <a:extLst>
                    <a:ext uri="{FF2B5EF4-FFF2-40B4-BE49-F238E27FC236}">
                      <a16:creationId xmlns:a16="http://schemas.microsoft.com/office/drawing/2014/main" id="{85E4C2C1-7085-4077-A58D-54E32570F53E}"/>
                    </a:ext>
                  </a:extLst>
                </p:cNvPr>
                <p:cNvSpPr/>
                <p:nvPr/>
              </p:nvSpPr>
              <p:spPr bwMode="auto">
                <a:xfrm>
                  <a:off x="593863" y="4420928"/>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3" name="Ellips 18">
                  <a:extLst>
                    <a:ext uri="{FF2B5EF4-FFF2-40B4-BE49-F238E27FC236}">
                      <a16:creationId xmlns:a16="http://schemas.microsoft.com/office/drawing/2014/main" id="{4005D824-DFC5-4F7D-BA7B-9A569FF7B00F}"/>
                    </a:ext>
                  </a:extLst>
                </p:cNvPr>
                <p:cNvSpPr/>
                <p:nvPr/>
              </p:nvSpPr>
              <p:spPr bwMode="auto">
                <a:xfrm>
                  <a:off x="1079640" y="4424101"/>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4" name="Ellips 19">
                  <a:extLst>
                    <a:ext uri="{FF2B5EF4-FFF2-40B4-BE49-F238E27FC236}">
                      <a16:creationId xmlns:a16="http://schemas.microsoft.com/office/drawing/2014/main" id="{0398F3BF-ED3F-4A15-826B-F4AEF421E740}"/>
                    </a:ext>
                  </a:extLst>
                </p:cNvPr>
                <p:cNvSpPr/>
                <p:nvPr/>
              </p:nvSpPr>
              <p:spPr bwMode="auto">
                <a:xfrm>
                  <a:off x="1255854" y="4613019"/>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5" name="Ellips 20">
                  <a:extLst>
                    <a:ext uri="{FF2B5EF4-FFF2-40B4-BE49-F238E27FC236}">
                      <a16:creationId xmlns:a16="http://schemas.microsoft.com/office/drawing/2014/main" id="{CFE0D9C5-E8BF-4F25-9B65-E6D4D8EBB4AA}"/>
                    </a:ext>
                  </a:extLst>
                </p:cNvPr>
                <p:cNvSpPr/>
                <p:nvPr/>
              </p:nvSpPr>
              <p:spPr bwMode="auto">
                <a:xfrm>
                  <a:off x="414476" y="5047994"/>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6" name="Ellips 21">
                  <a:extLst>
                    <a:ext uri="{FF2B5EF4-FFF2-40B4-BE49-F238E27FC236}">
                      <a16:creationId xmlns:a16="http://schemas.microsoft.com/office/drawing/2014/main" id="{EAACBD5E-0026-46EA-85AA-FBB2084E4707}"/>
                    </a:ext>
                  </a:extLst>
                </p:cNvPr>
                <p:cNvSpPr/>
                <p:nvPr/>
              </p:nvSpPr>
              <p:spPr bwMode="auto">
                <a:xfrm>
                  <a:off x="587513" y="5233732"/>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7" name="Ellips 22">
                  <a:extLst>
                    <a:ext uri="{FF2B5EF4-FFF2-40B4-BE49-F238E27FC236}">
                      <a16:creationId xmlns:a16="http://schemas.microsoft.com/office/drawing/2014/main" id="{C577FCE2-340F-4572-9D1F-3236BCEE0CA9}"/>
                    </a:ext>
                  </a:extLst>
                </p:cNvPr>
                <p:cNvSpPr/>
                <p:nvPr/>
              </p:nvSpPr>
              <p:spPr bwMode="auto">
                <a:xfrm>
                  <a:off x="1054240" y="5240075"/>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sp>
              <p:nvSpPr>
                <p:cNvPr id="58" name="Ellips 23">
                  <a:extLst>
                    <a:ext uri="{FF2B5EF4-FFF2-40B4-BE49-F238E27FC236}">
                      <a16:creationId xmlns:a16="http://schemas.microsoft.com/office/drawing/2014/main" id="{0229708D-0886-4B52-B2F0-0696AEC5E256}"/>
                    </a:ext>
                  </a:extLst>
                </p:cNvPr>
                <p:cNvSpPr/>
                <p:nvPr/>
              </p:nvSpPr>
              <p:spPr bwMode="auto">
                <a:xfrm>
                  <a:off x="1236798" y="5060670"/>
                  <a:ext cx="53975" cy="47625"/>
                </a:xfrm>
                <a:prstGeom prst="ellipse">
                  <a:avLst/>
                </a:prstGeom>
                <a:grp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defRPr/>
                  </a:pPr>
                  <a:endParaRPr lang="sv-SE" sz="1350">
                    <a:solidFill>
                      <a:prstClr val="black"/>
                    </a:solidFill>
                    <a:latin typeface="Calibri" panose="020F0502020204030204"/>
                  </a:endParaRPr>
                </a:p>
              </p:txBody>
            </p:sp>
          </p:grpSp>
          <p:cxnSp>
            <p:nvCxnSpPr>
              <p:cNvPr id="25" name="Rak pil 5">
                <a:extLst>
                  <a:ext uri="{FF2B5EF4-FFF2-40B4-BE49-F238E27FC236}">
                    <a16:creationId xmlns:a16="http://schemas.microsoft.com/office/drawing/2014/main" id="{AD642BA5-A14A-457F-AC25-110DBE0EAD2F}"/>
                  </a:ext>
                </a:extLst>
              </p:cNvPr>
              <p:cNvCxnSpPr/>
              <p:nvPr/>
            </p:nvCxnSpPr>
            <p:spPr bwMode="auto">
              <a:xfrm flipV="1">
                <a:off x="6223942" y="4403700"/>
                <a:ext cx="542299" cy="1702126"/>
              </a:xfrm>
              <a:prstGeom prst="straightConnector1">
                <a:avLst/>
              </a:prstGeom>
              <a:solidFill>
                <a:schemeClr val="accent1"/>
              </a:solidFill>
              <a:ln w="28575" cap="flat" cmpd="sng" algn="ctr">
                <a:solidFill>
                  <a:schemeClr val="tx1"/>
                </a:solidFill>
                <a:prstDash val="solid"/>
                <a:round/>
                <a:headEnd type="none" w="med" len="med"/>
                <a:tailEnd type="arrow"/>
              </a:ln>
              <a:effectLst>
                <a:outerShdw blurRad="50800" dist="38100" dir="5400000" algn="t" rotWithShape="0">
                  <a:prstClr val="black">
                    <a:alpha val="40000"/>
                  </a:prstClr>
                </a:outerShdw>
              </a:effectLst>
            </p:spPr>
          </p:cxnSp>
          <p:sp>
            <p:nvSpPr>
              <p:cNvPr id="26" name="textruta 24">
                <a:extLst>
                  <a:ext uri="{FF2B5EF4-FFF2-40B4-BE49-F238E27FC236}">
                    <a16:creationId xmlns:a16="http://schemas.microsoft.com/office/drawing/2014/main" id="{4FBC8AEF-3A36-4E9D-83BE-2E3450666B4C}"/>
                  </a:ext>
                </a:extLst>
              </p:cNvPr>
              <p:cNvSpPr txBox="1"/>
              <p:nvPr/>
            </p:nvSpPr>
            <p:spPr>
              <a:xfrm>
                <a:off x="6639149" y="3940726"/>
                <a:ext cx="459241" cy="443959"/>
              </a:xfrm>
              <a:prstGeom prst="rect">
                <a:avLst/>
              </a:prstGeom>
              <a:noFill/>
            </p:spPr>
            <p:txBody>
              <a:bodyPr wrap="none" rtlCol="0">
                <a:spAutoFit/>
              </a:bodyPr>
              <a:lstStyle/>
              <a:p>
                <a:pPr defTabSz="685800">
                  <a:defRPr/>
                </a:pPr>
                <a:r>
                  <a:rPr lang="el-GR" sz="1350" b="1" dirty="0">
                    <a:solidFill>
                      <a:prstClr val="black"/>
                    </a:solidFill>
                    <a:latin typeface="Arial"/>
                    <a:cs typeface="Arial"/>
                  </a:rPr>
                  <a:t>α</a:t>
                </a:r>
                <a:endParaRPr lang="sv-SE" sz="1350" b="1" dirty="0">
                  <a:solidFill>
                    <a:prstClr val="black"/>
                  </a:solidFill>
                  <a:latin typeface="Calibri" panose="020F0502020204030204"/>
                </a:endParaRPr>
              </a:p>
            </p:txBody>
          </p:sp>
          <p:grpSp>
            <p:nvGrpSpPr>
              <p:cNvPr id="27" name="Group 26">
                <a:extLst>
                  <a:ext uri="{FF2B5EF4-FFF2-40B4-BE49-F238E27FC236}">
                    <a16:creationId xmlns:a16="http://schemas.microsoft.com/office/drawing/2014/main" id="{6FA07804-5737-4108-AC60-6955E26550D8}"/>
                  </a:ext>
                </a:extLst>
              </p:cNvPr>
              <p:cNvGrpSpPr/>
              <p:nvPr/>
            </p:nvGrpSpPr>
            <p:grpSpPr>
              <a:xfrm>
                <a:off x="6065394" y="4651103"/>
                <a:ext cx="725142" cy="1367641"/>
                <a:chOff x="6532119" y="4289153"/>
                <a:chExt cx="725142" cy="1367641"/>
              </a:xfrm>
            </p:grpSpPr>
            <p:sp>
              <p:nvSpPr>
                <p:cNvPr id="37" name="Explosion 1 96">
                  <a:extLst>
                    <a:ext uri="{FF2B5EF4-FFF2-40B4-BE49-F238E27FC236}">
                      <a16:creationId xmlns:a16="http://schemas.microsoft.com/office/drawing/2014/main" id="{9A2F820F-7B27-4708-A163-422F3345206D}"/>
                    </a:ext>
                  </a:extLst>
                </p:cNvPr>
                <p:cNvSpPr/>
                <p:nvPr/>
              </p:nvSpPr>
              <p:spPr bwMode="auto">
                <a:xfrm>
                  <a:off x="6532119" y="5324285"/>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8" name="Explosion 1 97">
                  <a:extLst>
                    <a:ext uri="{FF2B5EF4-FFF2-40B4-BE49-F238E27FC236}">
                      <a16:creationId xmlns:a16="http://schemas.microsoft.com/office/drawing/2014/main" id="{8B9CD500-8147-429B-9E08-B6CB6D78D877}"/>
                    </a:ext>
                  </a:extLst>
                </p:cNvPr>
                <p:cNvSpPr/>
                <p:nvPr/>
              </p:nvSpPr>
              <p:spPr bwMode="auto">
                <a:xfrm>
                  <a:off x="6922234" y="4289153"/>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9" name="Explosion 1 98">
                  <a:extLst>
                    <a:ext uri="{FF2B5EF4-FFF2-40B4-BE49-F238E27FC236}">
                      <a16:creationId xmlns:a16="http://schemas.microsoft.com/office/drawing/2014/main" id="{862D0E0E-AB68-470B-A645-1DFACBAD44EA}"/>
                    </a:ext>
                  </a:extLst>
                </p:cNvPr>
                <p:cNvSpPr/>
                <p:nvPr/>
              </p:nvSpPr>
              <p:spPr bwMode="auto">
                <a:xfrm>
                  <a:off x="6696597" y="5132300"/>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0" name="Explosion 1 99">
                  <a:extLst>
                    <a:ext uri="{FF2B5EF4-FFF2-40B4-BE49-F238E27FC236}">
                      <a16:creationId xmlns:a16="http://schemas.microsoft.com/office/drawing/2014/main" id="{C155A42C-CE30-4C0B-81E7-A7D8FCAB09E6}"/>
                    </a:ext>
                  </a:extLst>
                </p:cNvPr>
                <p:cNvSpPr/>
                <p:nvPr/>
              </p:nvSpPr>
              <p:spPr bwMode="auto">
                <a:xfrm>
                  <a:off x="6732224" y="4847291"/>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1" name="Explosion 1 100">
                  <a:extLst>
                    <a:ext uri="{FF2B5EF4-FFF2-40B4-BE49-F238E27FC236}">
                      <a16:creationId xmlns:a16="http://schemas.microsoft.com/office/drawing/2014/main" id="{FC81F249-EF35-4A05-9CF0-4F880C9AA6BB}"/>
                    </a:ext>
                  </a:extLst>
                </p:cNvPr>
                <p:cNvSpPr/>
                <p:nvPr/>
              </p:nvSpPr>
              <p:spPr bwMode="auto">
                <a:xfrm>
                  <a:off x="6922227" y="4586033"/>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2" name="Explosion 1 101">
                  <a:extLst>
                    <a:ext uri="{FF2B5EF4-FFF2-40B4-BE49-F238E27FC236}">
                      <a16:creationId xmlns:a16="http://schemas.microsoft.com/office/drawing/2014/main" id="{57FFE488-1F66-4F74-9649-646A138DBBB6}"/>
                    </a:ext>
                  </a:extLst>
                </p:cNvPr>
                <p:cNvSpPr/>
                <p:nvPr/>
              </p:nvSpPr>
              <p:spPr bwMode="auto">
                <a:xfrm>
                  <a:off x="6806614" y="4722667"/>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3" name="Explosion 1 107">
                  <a:extLst>
                    <a:ext uri="{FF2B5EF4-FFF2-40B4-BE49-F238E27FC236}">
                      <a16:creationId xmlns:a16="http://schemas.microsoft.com/office/drawing/2014/main" id="{C9D4C267-31A5-46D1-B33A-A7A50CEBA52B}"/>
                    </a:ext>
                  </a:extLst>
                </p:cNvPr>
                <p:cNvSpPr/>
                <p:nvPr/>
              </p:nvSpPr>
              <p:spPr bwMode="auto">
                <a:xfrm>
                  <a:off x="6743551" y="5022212"/>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4" name="Explosion 1 108">
                  <a:extLst>
                    <a:ext uri="{FF2B5EF4-FFF2-40B4-BE49-F238E27FC236}">
                      <a16:creationId xmlns:a16="http://schemas.microsoft.com/office/drawing/2014/main" id="{64903A57-ACC4-417C-9B38-E05F70078B23}"/>
                    </a:ext>
                  </a:extLst>
                </p:cNvPr>
                <p:cNvSpPr/>
                <p:nvPr/>
              </p:nvSpPr>
              <p:spPr bwMode="auto">
                <a:xfrm>
                  <a:off x="6633193" y="5321757"/>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45" name="Explosion 1 109">
                  <a:extLst>
                    <a:ext uri="{FF2B5EF4-FFF2-40B4-BE49-F238E27FC236}">
                      <a16:creationId xmlns:a16="http://schemas.microsoft.com/office/drawing/2014/main" id="{AA02027D-887A-4462-8970-6CDE23D5FA3A}"/>
                    </a:ext>
                  </a:extLst>
                </p:cNvPr>
                <p:cNvSpPr/>
                <p:nvPr/>
              </p:nvSpPr>
              <p:spPr bwMode="auto">
                <a:xfrm>
                  <a:off x="6948503" y="4454653"/>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grpSp>
          <p:sp>
            <p:nvSpPr>
              <p:cNvPr id="28" name="Explosion 1 87">
                <a:extLst>
                  <a:ext uri="{FF2B5EF4-FFF2-40B4-BE49-F238E27FC236}">
                    <a16:creationId xmlns:a16="http://schemas.microsoft.com/office/drawing/2014/main" id="{C7A3B56B-37CA-4679-9E9D-4666C612E3AA}"/>
                  </a:ext>
                </a:extLst>
              </p:cNvPr>
              <p:cNvSpPr/>
              <p:nvPr/>
            </p:nvSpPr>
            <p:spPr bwMode="auto">
              <a:xfrm flipV="1">
                <a:off x="6386669" y="4956891"/>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29" name="Explosion 1 88">
                <a:extLst>
                  <a:ext uri="{FF2B5EF4-FFF2-40B4-BE49-F238E27FC236}">
                    <a16:creationId xmlns:a16="http://schemas.microsoft.com/office/drawing/2014/main" id="{90202D4F-57AB-4E04-B96E-DFF14047D90E}"/>
                  </a:ext>
                </a:extLst>
              </p:cNvPr>
              <p:cNvSpPr/>
              <p:nvPr/>
            </p:nvSpPr>
            <p:spPr bwMode="auto">
              <a:xfrm flipH="1">
                <a:off x="6515717" y="4558828"/>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0" name="Explosion 1 89">
                <a:extLst>
                  <a:ext uri="{FF2B5EF4-FFF2-40B4-BE49-F238E27FC236}">
                    <a16:creationId xmlns:a16="http://schemas.microsoft.com/office/drawing/2014/main" id="{CCA2FF31-550F-48F3-B408-50ABC34F23A3}"/>
                  </a:ext>
                </a:extLst>
              </p:cNvPr>
              <p:cNvSpPr/>
              <p:nvPr/>
            </p:nvSpPr>
            <p:spPr bwMode="auto">
              <a:xfrm>
                <a:off x="6308959" y="5263737"/>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1" name="Explosion 1 90">
                <a:extLst>
                  <a:ext uri="{FF2B5EF4-FFF2-40B4-BE49-F238E27FC236}">
                    <a16:creationId xmlns:a16="http://schemas.microsoft.com/office/drawing/2014/main" id="{31E14C14-7274-49FD-931D-111145360EC3}"/>
                  </a:ext>
                </a:extLst>
              </p:cNvPr>
              <p:cNvSpPr/>
              <p:nvPr/>
            </p:nvSpPr>
            <p:spPr bwMode="auto">
              <a:xfrm>
                <a:off x="6158250" y="5502623"/>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2" name="Explosion 1 91">
                <a:extLst>
                  <a:ext uri="{FF2B5EF4-FFF2-40B4-BE49-F238E27FC236}">
                    <a16:creationId xmlns:a16="http://schemas.microsoft.com/office/drawing/2014/main" id="{A8087CF1-A2D5-4D14-9C76-D74E70A57508}"/>
                  </a:ext>
                </a:extLst>
              </p:cNvPr>
              <p:cNvSpPr/>
              <p:nvPr/>
            </p:nvSpPr>
            <p:spPr bwMode="auto">
              <a:xfrm flipV="1">
                <a:off x="6158868" y="5759420"/>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3" name="Explosion 1 92">
                <a:extLst>
                  <a:ext uri="{FF2B5EF4-FFF2-40B4-BE49-F238E27FC236}">
                    <a16:creationId xmlns:a16="http://schemas.microsoft.com/office/drawing/2014/main" id="{01DFD8C2-136A-4BA8-8414-E92286F21D40}"/>
                  </a:ext>
                </a:extLst>
              </p:cNvPr>
              <p:cNvSpPr/>
              <p:nvPr/>
            </p:nvSpPr>
            <p:spPr bwMode="auto">
              <a:xfrm flipH="1">
                <a:off x="6205270" y="5358499"/>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4" name="Explosion 1 93">
                <a:extLst>
                  <a:ext uri="{FF2B5EF4-FFF2-40B4-BE49-F238E27FC236}">
                    <a16:creationId xmlns:a16="http://schemas.microsoft.com/office/drawing/2014/main" id="{F76C327C-A34D-44F5-8026-CD5E6CE1B675}"/>
                  </a:ext>
                </a:extLst>
              </p:cNvPr>
              <p:cNvSpPr/>
              <p:nvPr/>
            </p:nvSpPr>
            <p:spPr bwMode="auto">
              <a:xfrm>
                <a:off x="6377140" y="5130825"/>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5" name="Explosion 1 94">
                <a:extLst>
                  <a:ext uri="{FF2B5EF4-FFF2-40B4-BE49-F238E27FC236}">
                    <a16:creationId xmlns:a16="http://schemas.microsoft.com/office/drawing/2014/main" id="{2E6570EB-D082-4A0D-8A67-ABB8D893426B}"/>
                  </a:ext>
                </a:extLst>
              </p:cNvPr>
              <p:cNvSpPr/>
              <p:nvPr/>
            </p:nvSpPr>
            <p:spPr bwMode="auto">
              <a:xfrm>
                <a:off x="6538630" y="4721537"/>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sp>
            <p:nvSpPr>
              <p:cNvPr id="36" name="Explosion 1 95">
                <a:extLst>
                  <a:ext uri="{FF2B5EF4-FFF2-40B4-BE49-F238E27FC236}">
                    <a16:creationId xmlns:a16="http://schemas.microsoft.com/office/drawing/2014/main" id="{757D41F6-0E8D-406B-9ACD-6E8CB8D631FB}"/>
                  </a:ext>
                </a:extLst>
              </p:cNvPr>
              <p:cNvSpPr/>
              <p:nvPr/>
            </p:nvSpPr>
            <p:spPr bwMode="auto">
              <a:xfrm>
                <a:off x="6406190" y="4749580"/>
                <a:ext cx="308758" cy="332509"/>
              </a:xfrm>
              <a:prstGeom prst="irregularSeal1">
                <a:avLst/>
              </a:prstGeom>
              <a:solidFill>
                <a:schemeClr val="accent2"/>
              </a:solidFill>
              <a:ln w="9525" cap="flat" cmpd="sng" algn="ctr">
                <a:solidFill>
                  <a:schemeClr val="tx2"/>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sv-SE">
                  <a:solidFill>
                    <a:prstClr val="black"/>
                  </a:solidFill>
                  <a:latin typeface="Arial" charset="0"/>
                  <a:ea typeface="ヒラギノ角ゴ Pro W3" pitchFamily="48" charset="-128"/>
                </a:endParaRPr>
              </a:p>
            </p:txBody>
          </p:sp>
        </p:grpSp>
      </p:grpSp>
      <p:sp>
        <p:nvSpPr>
          <p:cNvPr id="62" name="Rectangle 61">
            <a:extLst>
              <a:ext uri="{FF2B5EF4-FFF2-40B4-BE49-F238E27FC236}">
                <a16:creationId xmlns:a16="http://schemas.microsoft.com/office/drawing/2014/main" id="{2AD6EEE5-7CCA-4ECF-8AFB-AF38A529F0B5}"/>
              </a:ext>
            </a:extLst>
          </p:cNvPr>
          <p:cNvSpPr/>
          <p:nvPr/>
        </p:nvSpPr>
        <p:spPr>
          <a:xfrm>
            <a:off x="4985955" y="2908056"/>
            <a:ext cx="1517510" cy="30223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C00000"/>
              </a:solidFill>
              <a:latin typeface="Calibri" panose="020F0502020204030204"/>
            </a:endParaRPr>
          </a:p>
        </p:txBody>
      </p:sp>
    </p:spTree>
    <p:extLst>
      <p:ext uri="{BB962C8B-B14F-4D97-AF65-F5344CB8AC3E}">
        <p14:creationId xmlns:p14="http://schemas.microsoft.com/office/powerpoint/2010/main" val="36137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2"/>
                                        </p:tgtEl>
                                      </p:cBhvr>
                                    </p:animEffect>
                                    <p:animScale>
                                      <p:cBhvr>
                                        <p:cTn id="7" dur="250" autoRev="1" fill="hold"/>
                                        <p:tgtEl>
                                          <p:spTgt spid="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80"/>
          <p:cNvCxnSpPr/>
          <p:nvPr/>
        </p:nvCxnSpPr>
        <p:spPr>
          <a:xfrm>
            <a:off x="2940242" y="3298841"/>
            <a:ext cx="0" cy="1511764"/>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356905"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747305"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856323"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362014"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198233"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913723"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764124" y="3197239"/>
            <a:ext cx="0" cy="1645920"/>
          </a:xfrm>
          <a:prstGeom prst="line">
            <a:avLst/>
          </a:prstGeom>
          <a:ln w="19050">
            <a:solidFill>
              <a:schemeClr val="bg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a:off x="2764722" y="4670428"/>
            <a:ext cx="4594264" cy="152400"/>
          </a:xfrm>
          <a:custGeom>
            <a:avLst/>
            <a:gdLst>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5989320 w 7067550"/>
              <a:gd name="connsiteY4" fmla="*/ 7620 h 333375"/>
              <a:gd name="connsiteX5" fmla="*/ 0 w 7067550"/>
              <a:gd name="connsiteY5" fmla="*/ 0 h 333375"/>
              <a:gd name="connsiteX0" fmla="*/ 0 w 7078980"/>
              <a:gd name="connsiteY0" fmla="*/ 19050 h 325755"/>
              <a:gd name="connsiteX1" fmla="*/ 11430 w 7078980"/>
              <a:gd name="connsiteY1" fmla="*/ 32575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9050 h 325755"/>
              <a:gd name="connsiteX0" fmla="*/ 3810 w 7082790"/>
              <a:gd name="connsiteY0" fmla="*/ 19050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9050 h 325755"/>
              <a:gd name="connsiteX0" fmla="*/ 3810 w 7082790"/>
              <a:gd name="connsiteY0" fmla="*/ 13335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3335 h 325755"/>
              <a:gd name="connsiteX0" fmla="*/ 0 w 7078980"/>
              <a:gd name="connsiteY0" fmla="*/ 13335 h 325755"/>
              <a:gd name="connsiteX1" fmla="*/ 0 w 7078980"/>
              <a:gd name="connsiteY1" fmla="*/ 32194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3335 h 325755"/>
              <a:gd name="connsiteX0" fmla="*/ 0 w 6884670"/>
              <a:gd name="connsiteY0" fmla="*/ 13335 h 321945"/>
              <a:gd name="connsiteX1" fmla="*/ 0 w 6884670"/>
              <a:gd name="connsiteY1" fmla="*/ 321945 h 321945"/>
              <a:gd name="connsiteX2" fmla="*/ 5993130 w 6884670"/>
              <a:gd name="connsiteY2" fmla="*/ 306705 h 321945"/>
              <a:gd name="connsiteX3" fmla="*/ 6884670 w 6884670"/>
              <a:gd name="connsiteY3" fmla="*/ 316230 h 321945"/>
              <a:gd name="connsiteX4" fmla="*/ 6000750 w 6884670"/>
              <a:gd name="connsiteY4" fmla="*/ 0 h 321945"/>
              <a:gd name="connsiteX5" fmla="*/ 0 w 6884670"/>
              <a:gd name="connsiteY5" fmla="*/ 13335 h 321945"/>
              <a:gd name="connsiteX0" fmla="*/ 0 w 6894195"/>
              <a:gd name="connsiteY0" fmla="*/ 13335 h 321945"/>
              <a:gd name="connsiteX1" fmla="*/ 0 w 6894195"/>
              <a:gd name="connsiteY1" fmla="*/ 321945 h 321945"/>
              <a:gd name="connsiteX2" fmla="*/ 5993130 w 6894195"/>
              <a:gd name="connsiteY2" fmla="*/ 306705 h 321945"/>
              <a:gd name="connsiteX3" fmla="*/ 6894195 w 6894195"/>
              <a:gd name="connsiteY3" fmla="*/ 318135 h 321945"/>
              <a:gd name="connsiteX4" fmla="*/ 6000750 w 6894195"/>
              <a:gd name="connsiteY4" fmla="*/ 0 h 321945"/>
              <a:gd name="connsiteX5" fmla="*/ 0 w 6894195"/>
              <a:gd name="connsiteY5" fmla="*/ 13335 h 321945"/>
              <a:gd name="connsiteX0" fmla="*/ 0 w 6894195"/>
              <a:gd name="connsiteY0" fmla="*/ 11430 h 320040"/>
              <a:gd name="connsiteX1" fmla="*/ 0 w 6894195"/>
              <a:gd name="connsiteY1" fmla="*/ 320040 h 320040"/>
              <a:gd name="connsiteX2" fmla="*/ 5993130 w 6894195"/>
              <a:gd name="connsiteY2" fmla="*/ 304800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8975" h="320040">
                <a:moveTo>
                  <a:pt x="4780" y="11430"/>
                </a:moveTo>
                <a:cubicBezTo>
                  <a:pt x="-5977" y="297180"/>
                  <a:pt x="4780" y="217170"/>
                  <a:pt x="4780" y="320040"/>
                </a:cubicBezTo>
                <a:lnTo>
                  <a:pt x="5986480" y="314325"/>
                </a:lnTo>
                <a:lnTo>
                  <a:pt x="6898975" y="316230"/>
                </a:lnTo>
                <a:lnTo>
                  <a:pt x="5996005" y="0"/>
                </a:lnTo>
                <a:lnTo>
                  <a:pt x="4780" y="1143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79" name="Freeform 78"/>
          <p:cNvSpPr/>
          <p:nvPr/>
        </p:nvSpPr>
        <p:spPr>
          <a:xfrm>
            <a:off x="2764126" y="4528788"/>
            <a:ext cx="3994265" cy="152400"/>
          </a:xfrm>
          <a:custGeom>
            <a:avLst/>
            <a:gdLst>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5989320 w 7067550"/>
              <a:gd name="connsiteY4" fmla="*/ 7620 h 333375"/>
              <a:gd name="connsiteX5" fmla="*/ 0 w 7067550"/>
              <a:gd name="connsiteY5" fmla="*/ 0 h 333375"/>
              <a:gd name="connsiteX0" fmla="*/ 0 w 7078980"/>
              <a:gd name="connsiteY0" fmla="*/ 19050 h 325755"/>
              <a:gd name="connsiteX1" fmla="*/ 11430 w 7078980"/>
              <a:gd name="connsiteY1" fmla="*/ 32575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9050 h 325755"/>
              <a:gd name="connsiteX0" fmla="*/ 3810 w 7082790"/>
              <a:gd name="connsiteY0" fmla="*/ 19050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9050 h 325755"/>
              <a:gd name="connsiteX0" fmla="*/ 3810 w 7082790"/>
              <a:gd name="connsiteY0" fmla="*/ 13335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3335 h 325755"/>
              <a:gd name="connsiteX0" fmla="*/ 0 w 7078980"/>
              <a:gd name="connsiteY0" fmla="*/ 13335 h 325755"/>
              <a:gd name="connsiteX1" fmla="*/ 0 w 7078980"/>
              <a:gd name="connsiteY1" fmla="*/ 32194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3335 h 325755"/>
              <a:gd name="connsiteX0" fmla="*/ 0 w 6884670"/>
              <a:gd name="connsiteY0" fmla="*/ 13335 h 321945"/>
              <a:gd name="connsiteX1" fmla="*/ 0 w 6884670"/>
              <a:gd name="connsiteY1" fmla="*/ 321945 h 321945"/>
              <a:gd name="connsiteX2" fmla="*/ 5993130 w 6884670"/>
              <a:gd name="connsiteY2" fmla="*/ 306705 h 321945"/>
              <a:gd name="connsiteX3" fmla="*/ 6884670 w 6884670"/>
              <a:gd name="connsiteY3" fmla="*/ 316230 h 321945"/>
              <a:gd name="connsiteX4" fmla="*/ 6000750 w 6884670"/>
              <a:gd name="connsiteY4" fmla="*/ 0 h 321945"/>
              <a:gd name="connsiteX5" fmla="*/ 0 w 6884670"/>
              <a:gd name="connsiteY5" fmla="*/ 13335 h 321945"/>
              <a:gd name="connsiteX0" fmla="*/ 0 w 6894195"/>
              <a:gd name="connsiteY0" fmla="*/ 13335 h 321945"/>
              <a:gd name="connsiteX1" fmla="*/ 0 w 6894195"/>
              <a:gd name="connsiteY1" fmla="*/ 321945 h 321945"/>
              <a:gd name="connsiteX2" fmla="*/ 5993130 w 6894195"/>
              <a:gd name="connsiteY2" fmla="*/ 306705 h 321945"/>
              <a:gd name="connsiteX3" fmla="*/ 6894195 w 6894195"/>
              <a:gd name="connsiteY3" fmla="*/ 318135 h 321945"/>
              <a:gd name="connsiteX4" fmla="*/ 6000750 w 6894195"/>
              <a:gd name="connsiteY4" fmla="*/ 0 h 321945"/>
              <a:gd name="connsiteX5" fmla="*/ 0 w 6894195"/>
              <a:gd name="connsiteY5" fmla="*/ 13335 h 321945"/>
              <a:gd name="connsiteX0" fmla="*/ 0 w 6894195"/>
              <a:gd name="connsiteY0" fmla="*/ 11430 h 320040"/>
              <a:gd name="connsiteX1" fmla="*/ 0 w 6894195"/>
              <a:gd name="connsiteY1" fmla="*/ 320040 h 320040"/>
              <a:gd name="connsiteX2" fmla="*/ 5993130 w 6894195"/>
              <a:gd name="connsiteY2" fmla="*/ 304800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7601239"/>
              <a:gd name="connsiteY0" fmla="*/ 11430 h 320040"/>
              <a:gd name="connsiteX1" fmla="*/ 4780 w 7601239"/>
              <a:gd name="connsiteY1" fmla="*/ 320040 h 320040"/>
              <a:gd name="connsiteX2" fmla="*/ 5986480 w 7601239"/>
              <a:gd name="connsiteY2" fmla="*/ 314325 h 320040"/>
              <a:gd name="connsiteX3" fmla="*/ 7601239 w 7601239"/>
              <a:gd name="connsiteY3" fmla="*/ 272590 h 320040"/>
              <a:gd name="connsiteX4" fmla="*/ 5996005 w 7601239"/>
              <a:gd name="connsiteY4" fmla="*/ 0 h 320040"/>
              <a:gd name="connsiteX5" fmla="*/ 4780 w 7601239"/>
              <a:gd name="connsiteY5" fmla="*/ 11430 h 320040"/>
              <a:gd name="connsiteX0" fmla="*/ 4780 w 7607717"/>
              <a:gd name="connsiteY0" fmla="*/ 11430 h 320040"/>
              <a:gd name="connsiteX1" fmla="*/ 4780 w 7607717"/>
              <a:gd name="connsiteY1" fmla="*/ 320040 h 320040"/>
              <a:gd name="connsiteX2" fmla="*/ 5986480 w 7607717"/>
              <a:gd name="connsiteY2" fmla="*/ 314325 h 320040"/>
              <a:gd name="connsiteX3" fmla="*/ 7607717 w 7607717"/>
              <a:gd name="connsiteY3" fmla="*/ 286814 h 320040"/>
              <a:gd name="connsiteX4" fmla="*/ 5996005 w 7607717"/>
              <a:gd name="connsiteY4" fmla="*/ 0 h 320040"/>
              <a:gd name="connsiteX5" fmla="*/ 4780 w 7607717"/>
              <a:gd name="connsiteY5" fmla="*/ 11430 h 320040"/>
              <a:gd name="connsiteX0" fmla="*/ 4780 w 7640107"/>
              <a:gd name="connsiteY0" fmla="*/ 11430 h 320040"/>
              <a:gd name="connsiteX1" fmla="*/ 4780 w 7640107"/>
              <a:gd name="connsiteY1" fmla="*/ 320040 h 320040"/>
              <a:gd name="connsiteX2" fmla="*/ 5986480 w 7640107"/>
              <a:gd name="connsiteY2" fmla="*/ 314325 h 320040"/>
              <a:gd name="connsiteX3" fmla="*/ 7640107 w 7640107"/>
              <a:gd name="connsiteY3" fmla="*/ 286814 h 320040"/>
              <a:gd name="connsiteX4" fmla="*/ 5996005 w 7640107"/>
              <a:gd name="connsiteY4" fmla="*/ 0 h 320040"/>
              <a:gd name="connsiteX5" fmla="*/ 4780 w 7640107"/>
              <a:gd name="connsiteY5" fmla="*/ 1143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0107" h="320040">
                <a:moveTo>
                  <a:pt x="4780" y="11430"/>
                </a:moveTo>
                <a:cubicBezTo>
                  <a:pt x="-5977" y="297180"/>
                  <a:pt x="4780" y="217170"/>
                  <a:pt x="4780" y="320040"/>
                </a:cubicBezTo>
                <a:lnTo>
                  <a:pt x="5986480" y="314325"/>
                </a:lnTo>
                <a:lnTo>
                  <a:pt x="7640107" y="286814"/>
                </a:lnTo>
                <a:lnTo>
                  <a:pt x="5996005" y="0"/>
                </a:lnTo>
                <a:lnTo>
                  <a:pt x="4780" y="11430"/>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133" name="Freeform 132"/>
          <p:cNvSpPr/>
          <p:nvPr/>
        </p:nvSpPr>
        <p:spPr>
          <a:xfrm>
            <a:off x="2761587" y="3999274"/>
            <a:ext cx="4593013" cy="143893"/>
          </a:xfrm>
          <a:custGeom>
            <a:avLst/>
            <a:gdLst>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6000750 w 7067550"/>
              <a:gd name="connsiteY4" fmla="*/ 19050 h 333375"/>
              <a:gd name="connsiteX5" fmla="*/ 0 w 7067550"/>
              <a:gd name="connsiteY5" fmla="*/ 0 h 333375"/>
              <a:gd name="connsiteX0" fmla="*/ 0 w 7067550"/>
              <a:gd name="connsiteY0" fmla="*/ 0 h 333375"/>
              <a:gd name="connsiteX1" fmla="*/ 0 w 7067550"/>
              <a:gd name="connsiteY1" fmla="*/ 333375 h 333375"/>
              <a:gd name="connsiteX2" fmla="*/ 5981700 w 7067550"/>
              <a:gd name="connsiteY2" fmla="*/ 314325 h 333375"/>
              <a:gd name="connsiteX3" fmla="*/ 7067550 w 7067550"/>
              <a:gd name="connsiteY3" fmla="*/ 333375 h 333375"/>
              <a:gd name="connsiteX4" fmla="*/ 5989320 w 7067550"/>
              <a:gd name="connsiteY4" fmla="*/ 7620 h 333375"/>
              <a:gd name="connsiteX5" fmla="*/ 0 w 7067550"/>
              <a:gd name="connsiteY5" fmla="*/ 0 h 333375"/>
              <a:gd name="connsiteX0" fmla="*/ 0 w 7078980"/>
              <a:gd name="connsiteY0" fmla="*/ 19050 h 325755"/>
              <a:gd name="connsiteX1" fmla="*/ 11430 w 7078980"/>
              <a:gd name="connsiteY1" fmla="*/ 32575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9050 h 325755"/>
              <a:gd name="connsiteX0" fmla="*/ 3810 w 7082790"/>
              <a:gd name="connsiteY0" fmla="*/ 19050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9050 h 325755"/>
              <a:gd name="connsiteX0" fmla="*/ 3810 w 7082790"/>
              <a:gd name="connsiteY0" fmla="*/ 13335 h 325755"/>
              <a:gd name="connsiteX1" fmla="*/ 0 w 7082790"/>
              <a:gd name="connsiteY1" fmla="*/ 325755 h 325755"/>
              <a:gd name="connsiteX2" fmla="*/ 5996940 w 7082790"/>
              <a:gd name="connsiteY2" fmla="*/ 306705 h 325755"/>
              <a:gd name="connsiteX3" fmla="*/ 7082790 w 7082790"/>
              <a:gd name="connsiteY3" fmla="*/ 325755 h 325755"/>
              <a:gd name="connsiteX4" fmla="*/ 6004560 w 7082790"/>
              <a:gd name="connsiteY4" fmla="*/ 0 h 325755"/>
              <a:gd name="connsiteX5" fmla="*/ 3810 w 7082790"/>
              <a:gd name="connsiteY5" fmla="*/ 13335 h 325755"/>
              <a:gd name="connsiteX0" fmla="*/ 0 w 7078980"/>
              <a:gd name="connsiteY0" fmla="*/ 13335 h 325755"/>
              <a:gd name="connsiteX1" fmla="*/ 0 w 7078980"/>
              <a:gd name="connsiteY1" fmla="*/ 321945 h 325755"/>
              <a:gd name="connsiteX2" fmla="*/ 5993130 w 7078980"/>
              <a:gd name="connsiteY2" fmla="*/ 306705 h 325755"/>
              <a:gd name="connsiteX3" fmla="*/ 7078980 w 7078980"/>
              <a:gd name="connsiteY3" fmla="*/ 325755 h 325755"/>
              <a:gd name="connsiteX4" fmla="*/ 6000750 w 7078980"/>
              <a:gd name="connsiteY4" fmla="*/ 0 h 325755"/>
              <a:gd name="connsiteX5" fmla="*/ 0 w 7078980"/>
              <a:gd name="connsiteY5" fmla="*/ 13335 h 325755"/>
              <a:gd name="connsiteX0" fmla="*/ 0 w 6884670"/>
              <a:gd name="connsiteY0" fmla="*/ 13335 h 321945"/>
              <a:gd name="connsiteX1" fmla="*/ 0 w 6884670"/>
              <a:gd name="connsiteY1" fmla="*/ 321945 h 321945"/>
              <a:gd name="connsiteX2" fmla="*/ 5993130 w 6884670"/>
              <a:gd name="connsiteY2" fmla="*/ 306705 h 321945"/>
              <a:gd name="connsiteX3" fmla="*/ 6884670 w 6884670"/>
              <a:gd name="connsiteY3" fmla="*/ 316230 h 321945"/>
              <a:gd name="connsiteX4" fmla="*/ 6000750 w 6884670"/>
              <a:gd name="connsiteY4" fmla="*/ 0 h 321945"/>
              <a:gd name="connsiteX5" fmla="*/ 0 w 6884670"/>
              <a:gd name="connsiteY5" fmla="*/ 13335 h 321945"/>
              <a:gd name="connsiteX0" fmla="*/ 0 w 6894195"/>
              <a:gd name="connsiteY0" fmla="*/ 13335 h 321945"/>
              <a:gd name="connsiteX1" fmla="*/ 0 w 6894195"/>
              <a:gd name="connsiteY1" fmla="*/ 321945 h 321945"/>
              <a:gd name="connsiteX2" fmla="*/ 5993130 w 6894195"/>
              <a:gd name="connsiteY2" fmla="*/ 306705 h 321945"/>
              <a:gd name="connsiteX3" fmla="*/ 6894195 w 6894195"/>
              <a:gd name="connsiteY3" fmla="*/ 318135 h 321945"/>
              <a:gd name="connsiteX4" fmla="*/ 6000750 w 6894195"/>
              <a:gd name="connsiteY4" fmla="*/ 0 h 321945"/>
              <a:gd name="connsiteX5" fmla="*/ 0 w 6894195"/>
              <a:gd name="connsiteY5" fmla="*/ 13335 h 321945"/>
              <a:gd name="connsiteX0" fmla="*/ 0 w 6894195"/>
              <a:gd name="connsiteY0" fmla="*/ 11430 h 320040"/>
              <a:gd name="connsiteX1" fmla="*/ 0 w 6894195"/>
              <a:gd name="connsiteY1" fmla="*/ 320040 h 320040"/>
              <a:gd name="connsiteX2" fmla="*/ 5993130 w 6894195"/>
              <a:gd name="connsiteY2" fmla="*/ 304800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95035 w 6894195"/>
              <a:gd name="connsiteY2" fmla="*/ 31051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0 w 6894195"/>
              <a:gd name="connsiteY0" fmla="*/ 11430 h 320040"/>
              <a:gd name="connsiteX1" fmla="*/ 0 w 6894195"/>
              <a:gd name="connsiteY1" fmla="*/ 320040 h 320040"/>
              <a:gd name="connsiteX2" fmla="*/ 5981700 w 6894195"/>
              <a:gd name="connsiteY2" fmla="*/ 314325 h 320040"/>
              <a:gd name="connsiteX3" fmla="*/ 6894195 w 6894195"/>
              <a:gd name="connsiteY3" fmla="*/ 316230 h 320040"/>
              <a:gd name="connsiteX4" fmla="*/ 5991225 w 6894195"/>
              <a:gd name="connsiteY4" fmla="*/ 0 h 320040"/>
              <a:gd name="connsiteX5" fmla="*/ 0 w 689419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6898975"/>
              <a:gd name="connsiteY0" fmla="*/ 11430 h 320040"/>
              <a:gd name="connsiteX1" fmla="*/ 4780 w 6898975"/>
              <a:gd name="connsiteY1" fmla="*/ 320040 h 320040"/>
              <a:gd name="connsiteX2" fmla="*/ 5986480 w 6898975"/>
              <a:gd name="connsiteY2" fmla="*/ 314325 h 320040"/>
              <a:gd name="connsiteX3" fmla="*/ 6898975 w 6898975"/>
              <a:gd name="connsiteY3" fmla="*/ 316230 h 320040"/>
              <a:gd name="connsiteX4" fmla="*/ 5996005 w 6898975"/>
              <a:gd name="connsiteY4" fmla="*/ 0 h 320040"/>
              <a:gd name="connsiteX5" fmla="*/ 4780 w 6898975"/>
              <a:gd name="connsiteY5" fmla="*/ 11430 h 320040"/>
              <a:gd name="connsiteX0" fmla="*/ 4780 w 7601239"/>
              <a:gd name="connsiteY0" fmla="*/ 11430 h 320040"/>
              <a:gd name="connsiteX1" fmla="*/ 4780 w 7601239"/>
              <a:gd name="connsiteY1" fmla="*/ 320040 h 320040"/>
              <a:gd name="connsiteX2" fmla="*/ 5986480 w 7601239"/>
              <a:gd name="connsiteY2" fmla="*/ 314325 h 320040"/>
              <a:gd name="connsiteX3" fmla="*/ 7601239 w 7601239"/>
              <a:gd name="connsiteY3" fmla="*/ 272590 h 320040"/>
              <a:gd name="connsiteX4" fmla="*/ 5996005 w 7601239"/>
              <a:gd name="connsiteY4" fmla="*/ 0 h 320040"/>
              <a:gd name="connsiteX5" fmla="*/ 4780 w 7601239"/>
              <a:gd name="connsiteY5" fmla="*/ 11430 h 320040"/>
              <a:gd name="connsiteX0" fmla="*/ 4780 w 7607717"/>
              <a:gd name="connsiteY0" fmla="*/ 11430 h 320040"/>
              <a:gd name="connsiteX1" fmla="*/ 4780 w 7607717"/>
              <a:gd name="connsiteY1" fmla="*/ 320040 h 320040"/>
              <a:gd name="connsiteX2" fmla="*/ 5986480 w 7607717"/>
              <a:gd name="connsiteY2" fmla="*/ 314325 h 320040"/>
              <a:gd name="connsiteX3" fmla="*/ 7607717 w 7607717"/>
              <a:gd name="connsiteY3" fmla="*/ 286814 h 320040"/>
              <a:gd name="connsiteX4" fmla="*/ 5996005 w 7607717"/>
              <a:gd name="connsiteY4" fmla="*/ 0 h 320040"/>
              <a:gd name="connsiteX5" fmla="*/ 4780 w 7607717"/>
              <a:gd name="connsiteY5" fmla="*/ 11430 h 320040"/>
              <a:gd name="connsiteX0" fmla="*/ 4780 w 7640107"/>
              <a:gd name="connsiteY0" fmla="*/ 11430 h 320040"/>
              <a:gd name="connsiteX1" fmla="*/ 4780 w 7640107"/>
              <a:gd name="connsiteY1" fmla="*/ 320040 h 320040"/>
              <a:gd name="connsiteX2" fmla="*/ 5986480 w 7640107"/>
              <a:gd name="connsiteY2" fmla="*/ 314325 h 320040"/>
              <a:gd name="connsiteX3" fmla="*/ 7640107 w 7640107"/>
              <a:gd name="connsiteY3" fmla="*/ 286814 h 320040"/>
              <a:gd name="connsiteX4" fmla="*/ 5996005 w 7640107"/>
              <a:gd name="connsiteY4" fmla="*/ 0 h 320040"/>
              <a:gd name="connsiteX5" fmla="*/ 4780 w 7640107"/>
              <a:gd name="connsiteY5" fmla="*/ 1143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0107" h="320040">
                <a:moveTo>
                  <a:pt x="4780" y="11430"/>
                </a:moveTo>
                <a:cubicBezTo>
                  <a:pt x="-5977" y="297180"/>
                  <a:pt x="4780" y="217170"/>
                  <a:pt x="4780" y="320040"/>
                </a:cubicBezTo>
                <a:lnTo>
                  <a:pt x="5986480" y="314325"/>
                </a:lnTo>
                <a:lnTo>
                  <a:pt x="7640107" y="286814"/>
                </a:lnTo>
                <a:lnTo>
                  <a:pt x="5996005" y="0"/>
                </a:lnTo>
                <a:lnTo>
                  <a:pt x="4780" y="11430"/>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2" name="Title 1"/>
          <p:cNvSpPr>
            <a:spLocks noGrp="1"/>
          </p:cNvSpPr>
          <p:nvPr>
            <p:ph type="title"/>
          </p:nvPr>
        </p:nvSpPr>
        <p:spPr/>
        <p:txBody>
          <a:bodyPr/>
          <a:lstStyle/>
          <a:p>
            <a:r>
              <a:rPr lang="en-US" sz="2700" dirty="0"/>
              <a:t>Treatment Schema </a:t>
            </a:r>
            <a:r>
              <a:rPr lang="en-US" dirty="0"/>
              <a:t>(FH#9595)</a:t>
            </a:r>
            <a:r>
              <a:rPr lang="en-US" dirty="0">
                <a:cs typeface="Arial" panose="020B0604020202020204" pitchFamily="34" charset="0"/>
              </a:rPr>
              <a:t> </a:t>
            </a:r>
            <a:endParaRPr lang="en-US" sz="2700" dirty="0"/>
          </a:p>
        </p:txBody>
      </p:sp>
      <p:cxnSp>
        <p:nvCxnSpPr>
          <p:cNvPr id="5" name="Straight Connector 4"/>
          <p:cNvCxnSpPr/>
          <p:nvPr/>
        </p:nvCxnSpPr>
        <p:spPr>
          <a:xfrm>
            <a:off x="2267267" y="3222531"/>
            <a:ext cx="5262234"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84014" y="3027444"/>
            <a:ext cx="0" cy="355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61814" y="3027444"/>
            <a:ext cx="0" cy="355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39614" y="3027444"/>
            <a:ext cx="0" cy="3556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54014" y="3217559"/>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62014" y="3044841"/>
            <a:ext cx="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16014" y="3217559"/>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27214" y="3217559"/>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27040" y="3044841"/>
            <a:ext cx="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49614" y="3044841"/>
            <a:ext cx="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59214" y="3217559"/>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437546" y="3383005"/>
            <a:ext cx="320922"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-4</a:t>
            </a:r>
          </a:p>
        </p:txBody>
      </p:sp>
      <p:sp>
        <p:nvSpPr>
          <p:cNvPr id="30" name="TextBox 29"/>
          <p:cNvSpPr txBox="1"/>
          <p:nvPr/>
        </p:nvSpPr>
        <p:spPr>
          <a:xfrm>
            <a:off x="2625807" y="3377789"/>
            <a:ext cx="320922"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-3</a:t>
            </a:r>
          </a:p>
        </p:txBody>
      </p:sp>
      <p:sp>
        <p:nvSpPr>
          <p:cNvPr id="31" name="TextBox 30"/>
          <p:cNvSpPr txBox="1"/>
          <p:nvPr/>
        </p:nvSpPr>
        <p:spPr>
          <a:xfrm>
            <a:off x="2798744" y="3383005"/>
            <a:ext cx="320922"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-2</a:t>
            </a:r>
          </a:p>
        </p:txBody>
      </p:sp>
      <p:sp>
        <p:nvSpPr>
          <p:cNvPr id="33" name="TextBox 32"/>
          <p:cNvSpPr txBox="1"/>
          <p:nvPr/>
        </p:nvSpPr>
        <p:spPr>
          <a:xfrm>
            <a:off x="3704246" y="3379426"/>
            <a:ext cx="35458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30</a:t>
            </a:r>
          </a:p>
        </p:txBody>
      </p:sp>
      <p:sp>
        <p:nvSpPr>
          <p:cNvPr id="34" name="TextBox 33"/>
          <p:cNvSpPr txBox="1"/>
          <p:nvPr/>
        </p:nvSpPr>
        <p:spPr>
          <a:xfrm>
            <a:off x="4205830" y="3387847"/>
            <a:ext cx="35458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40</a:t>
            </a:r>
          </a:p>
        </p:txBody>
      </p:sp>
      <p:sp>
        <p:nvSpPr>
          <p:cNvPr id="35" name="TextBox 34"/>
          <p:cNvSpPr txBox="1"/>
          <p:nvPr/>
        </p:nvSpPr>
        <p:spPr>
          <a:xfrm>
            <a:off x="4463614" y="3389355"/>
            <a:ext cx="35458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56</a:t>
            </a:r>
          </a:p>
        </p:txBody>
      </p:sp>
      <p:sp>
        <p:nvSpPr>
          <p:cNvPr id="36" name="TextBox 35"/>
          <p:cNvSpPr txBox="1"/>
          <p:nvPr/>
        </p:nvSpPr>
        <p:spPr>
          <a:xfrm>
            <a:off x="5185517" y="3389355"/>
            <a:ext cx="35458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84</a:t>
            </a:r>
          </a:p>
        </p:txBody>
      </p:sp>
      <p:sp>
        <p:nvSpPr>
          <p:cNvPr id="38" name="TextBox 37"/>
          <p:cNvSpPr txBox="1"/>
          <p:nvPr/>
        </p:nvSpPr>
        <p:spPr>
          <a:xfrm>
            <a:off x="6569815" y="3389355"/>
            <a:ext cx="43954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150</a:t>
            </a:r>
          </a:p>
        </p:txBody>
      </p:sp>
      <p:sp>
        <p:nvSpPr>
          <p:cNvPr id="39" name="TextBox 38"/>
          <p:cNvSpPr txBox="1"/>
          <p:nvPr/>
        </p:nvSpPr>
        <p:spPr>
          <a:xfrm>
            <a:off x="7182824" y="3389355"/>
            <a:ext cx="43954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180</a:t>
            </a:r>
          </a:p>
        </p:txBody>
      </p:sp>
      <p:sp>
        <p:nvSpPr>
          <p:cNvPr id="42" name="TextBox 41"/>
          <p:cNvSpPr txBox="1"/>
          <p:nvPr/>
        </p:nvSpPr>
        <p:spPr>
          <a:xfrm>
            <a:off x="1501135" y="3405777"/>
            <a:ext cx="534121"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FFFFFF"/>
                </a:solidFill>
                <a:latin typeface="Arial"/>
                <a:ea typeface="ヒラギノ角ゴ Pro W3" charset="-128"/>
              </a:rPr>
              <a:t>Days</a:t>
            </a:r>
          </a:p>
        </p:txBody>
      </p:sp>
      <p:sp>
        <p:nvSpPr>
          <p:cNvPr id="43" name="TextBox 42"/>
          <p:cNvSpPr txBox="1"/>
          <p:nvPr/>
        </p:nvSpPr>
        <p:spPr>
          <a:xfrm>
            <a:off x="2256125" y="3793102"/>
            <a:ext cx="53572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MMF</a:t>
            </a:r>
          </a:p>
        </p:txBody>
      </p:sp>
      <p:sp>
        <p:nvSpPr>
          <p:cNvPr id="44" name="TextBox 43"/>
          <p:cNvSpPr txBox="1"/>
          <p:nvPr/>
        </p:nvSpPr>
        <p:spPr>
          <a:xfrm>
            <a:off x="2256125" y="3970432"/>
            <a:ext cx="500458"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FF00FF"/>
                </a:solidFill>
                <a:latin typeface="Arial"/>
                <a:ea typeface="ヒラギノ角ゴ Pro W3" charset="-128"/>
              </a:rPr>
              <a:t>CSP</a:t>
            </a:r>
          </a:p>
        </p:txBody>
      </p:sp>
      <p:sp>
        <p:nvSpPr>
          <p:cNvPr id="45" name="TextBox 44"/>
          <p:cNvSpPr txBox="1"/>
          <p:nvPr/>
        </p:nvSpPr>
        <p:spPr>
          <a:xfrm>
            <a:off x="2256125" y="4314839"/>
            <a:ext cx="53572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MMF</a:t>
            </a:r>
          </a:p>
        </p:txBody>
      </p:sp>
      <p:sp>
        <p:nvSpPr>
          <p:cNvPr id="46" name="TextBox 45"/>
          <p:cNvSpPr txBox="1"/>
          <p:nvPr/>
        </p:nvSpPr>
        <p:spPr>
          <a:xfrm>
            <a:off x="2256125" y="4474108"/>
            <a:ext cx="500458"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FF00FF"/>
                </a:solidFill>
                <a:latin typeface="Arial"/>
                <a:ea typeface="ヒラギノ角ゴ Pro W3" charset="-128"/>
              </a:rPr>
              <a:t>CSP</a:t>
            </a:r>
          </a:p>
        </p:txBody>
      </p:sp>
      <p:sp>
        <p:nvSpPr>
          <p:cNvPr id="47" name="TextBox 46"/>
          <p:cNvSpPr txBox="1"/>
          <p:nvPr/>
        </p:nvSpPr>
        <p:spPr>
          <a:xfrm>
            <a:off x="2256124" y="4633377"/>
            <a:ext cx="441146"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996600"/>
                </a:solidFill>
                <a:latin typeface="Arial"/>
                <a:ea typeface="ヒラギノ角ゴ Pro W3" charset="-128"/>
              </a:rPr>
              <a:t>SIR</a:t>
            </a:r>
          </a:p>
        </p:txBody>
      </p:sp>
      <p:sp>
        <p:nvSpPr>
          <p:cNvPr id="80" name="Rectangle 79"/>
          <p:cNvSpPr/>
          <p:nvPr/>
        </p:nvSpPr>
        <p:spPr>
          <a:xfrm>
            <a:off x="3194104" y="4372804"/>
            <a:ext cx="1158240" cy="1524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94" name="TextBox 93"/>
          <p:cNvSpPr txBox="1"/>
          <p:nvPr/>
        </p:nvSpPr>
        <p:spPr>
          <a:xfrm>
            <a:off x="2681354" y="2257616"/>
            <a:ext cx="1033763" cy="430887"/>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eaLnBrk="1" hangingPunct="1">
              <a:buFontTx/>
              <a:buNone/>
              <a:defRPr sz="1800">
                <a:solidFill>
                  <a:srgbClr val="FFFFFF"/>
                </a:solidFill>
              </a:defRPr>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defTabSz="609608" fontAlgn="base">
              <a:spcBef>
                <a:spcPct val="0"/>
              </a:spcBef>
              <a:spcAft>
                <a:spcPct val="0"/>
              </a:spcAft>
              <a:defRPr/>
            </a:pPr>
            <a:r>
              <a:rPr lang="en-US" altLang="en-US" sz="1334" dirty="0">
                <a:solidFill>
                  <a:srgbClr val="7030A0"/>
                </a:solidFill>
                <a:latin typeface="Arial"/>
                <a:ea typeface="ヒラギノ角ゴ Pro W3" charset="-128"/>
              </a:rPr>
              <a:t>2-3 Gy TBI</a:t>
            </a:r>
          </a:p>
          <a:p>
            <a:pPr defTabSz="609608" fontAlgn="base">
              <a:spcBef>
                <a:spcPct val="0"/>
              </a:spcBef>
              <a:spcAft>
                <a:spcPct val="0"/>
              </a:spcAft>
              <a:defRPr/>
            </a:pPr>
            <a:r>
              <a:rPr lang="en-US" altLang="en-US" sz="1334" dirty="0">
                <a:solidFill>
                  <a:srgbClr val="C00000"/>
                </a:solidFill>
                <a:latin typeface="Arial"/>
                <a:ea typeface="ヒラギノ角ゴ Pro W3" charset="-128"/>
              </a:rPr>
              <a:t>PBSC HCT</a:t>
            </a:r>
          </a:p>
        </p:txBody>
      </p:sp>
      <p:sp>
        <p:nvSpPr>
          <p:cNvPr id="95" name="TextBox 94"/>
          <p:cNvSpPr txBox="1"/>
          <p:nvPr/>
        </p:nvSpPr>
        <p:spPr>
          <a:xfrm>
            <a:off x="3633907" y="2800949"/>
            <a:ext cx="482824" cy="258532"/>
          </a:xfrm>
          <a:prstGeom prst="rect">
            <a:avLst/>
          </a:prstGeom>
          <a:noFill/>
        </p:spPr>
        <p:txBody>
          <a:bodyPr wrap="none" rtlCol="0">
            <a:spAutoFit/>
          </a:bodyPr>
          <a:lstStyle/>
          <a:p>
            <a:pPr defTabSz="609608" fontAlgn="base">
              <a:lnSpc>
                <a:spcPct val="90000"/>
              </a:lnSpc>
              <a:spcBef>
                <a:spcPct val="0"/>
              </a:spcBef>
              <a:spcAft>
                <a:spcPct val="0"/>
              </a:spcAft>
              <a:defRPr/>
            </a:pPr>
            <a:r>
              <a:rPr lang="en-US" sz="1200" dirty="0">
                <a:solidFill>
                  <a:srgbClr val="1C3B61"/>
                </a:solidFill>
                <a:latin typeface="Arial"/>
                <a:ea typeface="ヒラギノ角ゴ Pro W3" charset="-128"/>
              </a:rPr>
              <a:t>Eval</a:t>
            </a:r>
          </a:p>
        </p:txBody>
      </p:sp>
      <p:sp>
        <p:nvSpPr>
          <p:cNvPr id="96" name="TextBox 95"/>
          <p:cNvSpPr txBox="1"/>
          <p:nvPr/>
        </p:nvSpPr>
        <p:spPr>
          <a:xfrm>
            <a:off x="4395906" y="2790839"/>
            <a:ext cx="482824" cy="258532"/>
          </a:xfrm>
          <a:prstGeom prst="rect">
            <a:avLst/>
          </a:prstGeom>
          <a:noFill/>
        </p:spPr>
        <p:txBody>
          <a:bodyPr wrap="none" rtlCol="0">
            <a:spAutoFit/>
          </a:bodyPr>
          <a:lstStyle/>
          <a:p>
            <a:pPr defTabSz="609608" fontAlgn="base">
              <a:lnSpc>
                <a:spcPct val="90000"/>
              </a:lnSpc>
              <a:spcBef>
                <a:spcPct val="0"/>
              </a:spcBef>
              <a:spcAft>
                <a:spcPct val="0"/>
              </a:spcAft>
              <a:defRPr/>
            </a:pPr>
            <a:r>
              <a:rPr lang="en-US" sz="1200" dirty="0">
                <a:solidFill>
                  <a:srgbClr val="1C3B61"/>
                </a:solidFill>
                <a:latin typeface="Arial"/>
                <a:ea typeface="ヒラギノ角ゴ Pro W3" charset="-128"/>
              </a:rPr>
              <a:t>Eval</a:t>
            </a:r>
          </a:p>
        </p:txBody>
      </p:sp>
      <p:sp>
        <p:nvSpPr>
          <p:cNvPr id="97" name="TextBox 96"/>
          <p:cNvSpPr txBox="1"/>
          <p:nvPr/>
        </p:nvSpPr>
        <p:spPr>
          <a:xfrm>
            <a:off x="5113592" y="2790839"/>
            <a:ext cx="482824" cy="258532"/>
          </a:xfrm>
          <a:prstGeom prst="rect">
            <a:avLst/>
          </a:prstGeom>
          <a:noFill/>
        </p:spPr>
        <p:txBody>
          <a:bodyPr wrap="none" rtlCol="0">
            <a:spAutoFit/>
          </a:bodyPr>
          <a:lstStyle/>
          <a:p>
            <a:pPr defTabSz="609608" fontAlgn="base">
              <a:lnSpc>
                <a:spcPct val="90000"/>
              </a:lnSpc>
              <a:spcBef>
                <a:spcPct val="0"/>
              </a:spcBef>
              <a:spcAft>
                <a:spcPct val="0"/>
              </a:spcAft>
              <a:defRPr/>
            </a:pPr>
            <a:r>
              <a:rPr lang="en-US" sz="1200" dirty="0">
                <a:solidFill>
                  <a:srgbClr val="1C3B61"/>
                </a:solidFill>
                <a:latin typeface="Arial"/>
                <a:ea typeface="ヒラギノ角ゴ Pro W3" charset="-128"/>
              </a:rPr>
              <a:t>Eval</a:t>
            </a:r>
          </a:p>
        </p:txBody>
      </p:sp>
      <p:sp>
        <p:nvSpPr>
          <p:cNvPr id="98" name="TextBox 97"/>
          <p:cNvSpPr txBox="1"/>
          <p:nvPr/>
        </p:nvSpPr>
        <p:spPr>
          <a:xfrm>
            <a:off x="7145591" y="2790839"/>
            <a:ext cx="482824" cy="258532"/>
          </a:xfrm>
          <a:prstGeom prst="rect">
            <a:avLst/>
          </a:prstGeom>
          <a:noFill/>
        </p:spPr>
        <p:txBody>
          <a:bodyPr wrap="none" rtlCol="0">
            <a:spAutoFit/>
          </a:bodyPr>
          <a:lstStyle/>
          <a:p>
            <a:pPr defTabSz="609608" fontAlgn="base">
              <a:lnSpc>
                <a:spcPct val="90000"/>
              </a:lnSpc>
              <a:spcBef>
                <a:spcPct val="0"/>
              </a:spcBef>
              <a:spcAft>
                <a:spcPct val="0"/>
              </a:spcAft>
              <a:defRPr/>
            </a:pPr>
            <a:r>
              <a:rPr lang="en-US" sz="1200" dirty="0">
                <a:solidFill>
                  <a:srgbClr val="1C3B61"/>
                </a:solidFill>
                <a:latin typeface="Arial"/>
                <a:ea typeface="ヒラギノ角ゴ Pro W3" charset="-128"/>
              </a:rPr>
              <a:t>Eval</a:t>
            </a:r>
          </a:p>
        </p:txBody>
      </p:sp>
      <p:sp>
        <p:nvSpPr>
          <p:cNvPr id="101" name="Rectangle 100"/>
          <p:cNvSpPr/>
          <p:nvPr/>
        </p:nvSpPr>
        <p:spPr>
          <a:xfrm>
            <a:off x="2743128" y="4626567"/>
            <a:ext cx="4211409" cy="276999"/>
          </a:xfrm>
          <a:prstGeom prst="rect">
            <a:avLst/>
          </a:prstGeom>
        </p:spPr>
        <p:txBody>
          <a:bodyPr wrap="none">
            <a:spAutoFit/>
          </a:bodyPr>
          <a:lstStyle/>
          <a:p>
            <a:pPr defTabSz="609608" fontAlgn="base">
              <a:spcBef>
                <a:spcPct val="0"/>
              </a:spcBef>
              <a:spcAft>
                <a:spcPct val="0"/>
              </a:spcAft>
              <a:defRPr/>
            </a:pPr>
            <a:r>
              <a:rPr lang="en-US" sz="1200" dirty="0">
                <a:solidFill>
                  <a:srgbClr val="000000"/>
                </a:solidFill>
                <a:latin typeface="Arial"/>
                <a:ea typeface="ヒラギノ角ゴ Pro W3" charset="-128"/>
              </a:rPr>
              <a:t>QD--------------------------------------------------------------------------</a:t>
            </a:r>
            <a:endParaRPr lang="en-US" sz="1200" dirty="0">
              <a:solidFill>
                <a:srgbClr val="FFFFFF"/>
              </a:solidFill>
              <a:latin typeface="Arial"/>
              <a:ea typeface="ヒラギノ角ゴ Pro W3" charset="-128"/>
            </a:endParaRPr>
          </a:p>
        </p:txBody>
      </p:sp>
      <p:sp>
        <p:nvSpPr>
          <p:cNvPr id="102" name="TextBox 101"/>
          <p:cNvSpPr txBox="1"/>
          <p:nvPr/>
        </p:nvSpPr>
        <p:spPr>
          <a:xfrm>
            <a:off x="1807848" y="2599792"/>
            <a:ext cx="992579" cy="461665"/>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Fludarabine</a:t>
            </a:r>
          </a:p>
          <a:p>
            <a:pPr defTabSz="609608" fontAlgn="base">
              <a:spcBef>
                <a:spcPct val="0"/>
              </a:spcBef>
              <a:spcAft>
                <a:spcPct val="0"/>
              </a:spcAft>
              <a:defRPr/>
            </a:pPr>
            <a:r>
              <a:rPr lang="en-US" sz="1200" dirty="0">
                <a:solidFill>
                  <a:srgbClr val="1C3B61"/>
                </a:solidFill>
                <a:latin typeface="Arial"/>
                <a:ea typeface="ヒラギノ角ゴ Pro W3" charset="-128"/>
              </a:rPr>
              <a:t>90 mg/m</a:t>
            </a:r>
            <a:r>
              <a:rPr lang="en-US" sz="1200" baseline="30000" dirty="0">
                <a:solidFill>
                  <a:srgbClr val="1C3B61"/>
                </a:solidFill>
                <a:latin typeface="Arial"/>
                <a:ea typeface="ヒラギノ角ゴ Pro W3" charset="-128"/>
              </a:rPr>
              <a:t>2</a:t>
            </a:r>
          </a:p>
        </p:txBody>
      </p:sp>
      <p:sp>
        <p:nvSpPr>
          <p:cNvPr id="103" name="Left Brace 102"/>
          <p:cNvSpPr/>
          <p:nvPr/>
        </p:nvSpPr>
        <p:spPr>
          <a:xfrm rot="5400000">
            <a:off x="2687924" y="2722261"/>
            <a:ext cx="152400" cy="406400"/>
          </a:xfrm>
          <a:prstGeom prst="leftBrace">
            <a:avLst>
              <a:gd name="adj1" fmla="val 15833"/>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116" name="Rectangle 115"/>
          <p:cNvSpPr/>
          <p:nvPr/>
        </p:nvSpPr>
        <p:spPr>
          <a:xfrm>
            <a:off x="2754106" y="3922484"/>
            <a:ext cx="3365024" cy="276999"/>
          </a:xfrm>
          <a:prstGeom prst="rect">
            <a:avLst/>
          </a:prstGeom>
        </p:spPr>
        <p:txBody>
          <a:bodyPr wrap="none" anchor="ctr">
            <a:spAutoFit/>
          </a:bodyPr>
          <a:lstStyle/>
          <a:p>
            <a:pPr defTabSz="609608" fontAlgn="base">
              <a:spcBef>
                <a:spcPct val="0"/>
              </a:spcBef>
              <a:spcAft>
                <a:spcPct val="0"/>
              </a:spcAft>
              <a:defRPr/>
            </a:pPr>
            <a:r>
              <a:rPr lang="en-US" sz="1200" dirty="0">
                <a:solidFill>
                  <a:srgbClr val="000000"/>
                </a:solidFill>
                <a:latin typeface="Arial"/>
                <a:ea typeface="ヒラギノ角ゴ Pro W3" charset="-128"/>
              </a:rPr>
              <a:t>BID---------------------------------------------------------</a:t>
            </a:r>
            <a:endParaRPr lang="en-US" sz="1200" dirty="0">
              <a:solidFill>
                <a:srgbClr val="FFFFFF"/>
              </a:solidFill>
              <a:latin typeface="Arial"/>
              <a:ea typeface="ヒラギノ角ゴ Pro W3" charset="-128"/>
            </a:endParaRPr>
          </a:p>
        </p:txBody>
      </p:sp>
      <p:sp>
        <p:nvSpPr>
          <p:cNvPr id="4" name="Rectangle 3"/>
          <p:cNvSpPr/>
          <p:nvPr/>
        </p:nvSpPr>
        <p:spPr>
          <a:xfrm>
            <a:off x="2731583" y="4482674"/>
            <a:ext cx="3365024" cy="276999"/>
          </a:xfrm>
          <a:prstGeom prst="rect">
            <a:avLst/>
          </a:prstGeom>
        </p:spPr>
        <p:txBody>
          <a:bodyPr wrap="none">
            <a:spAutoFit/>
          </a:bodyPr>
          <a:lstStyle/>
          <a:p>
            <a:pPr defTabSz="609608" fontAlgn="base">
              <a:spcBef>
                <a:spcPct val="0"/>
              </a:spcBef>
              <a:spcAft>
                <a:spcPct val="0"/>
              </a:spcAft>
              <a:defRPr/>
            </a:pPr>
            <a:r>
              <a:rPr lang="en-US" sz="1200" dirty="0">
                <a:solidFill>
                  <a:srgbClr val="000000"/>
                </a:solidFill>
                <a:latin typeface="Arial"/>
                <a:ea typeface="ヒラギノ角ゴ Pro W3" charset="-128"/>
              </a:rPr>
              <a:t>BID---------------------------------------------------------</a:t>
            </a:r>
            <a:endParaRPr lang="en-US" sz="1200" dirty="0">
              <a:solidFill>
                <a:srgbClr val="FFFFFF"/>
              </a:solidFill>
              <a:latin typeface="Arial"/>
              <a:ea typeface="ヒラギノ角ゴ Pro W3" charset="-128"/>
            </a:endParaRPr>
          </a:p>
        </p:txBody>
      </p:sp>
      <p:grpSp>
        <p:nvGrpSpPr>
          <p:cNvPr id="17" name="Group 16">
            <a:extLst>
              <a:ext uri="{FF2B5EF4-FFF2-40B4-BE49-F238E27FC236}">
                <a16:creationId xmlns:a16="http://schemas.microsoft.com/office/drawing/2014/main" id="{C4425494-D175-4C6B-A492-9E531B47BC4A}"/>
              </a:ext>
            </a:extLst>
          </p:cNvPr>
          <p:cNvGrpSpPr/>
          <p:nvPr/>
        </p:nvGrpSpPr>
        <p:grpSpPr>
          <a:xfrm>
            <a:off x="6294724" y="3044839"/>
            <a:ext cx="155972" cy="304800"/>
            <a:chOff x="8392964" y="2916785"/>
            <a:chExt cx="207963" cy="406400"/>
          </a:xfrm>
        </p:grpSpPr>
        <p:sp>
          <p:nvSpPr>
            <p:cNvPr id="119" name="Parallelogram 118"/>
            <p:cNvSpPr/>
            <p:nvPr/>
          </p:nvSpPr>
          <p:spPr>
            <a:xfrm>
              <a:off x="8392964" y="2916785"/>
              <a:ext cx="203200" cy="406400"/>
            </a:xfrm>
            <a:prstGeom prst="parallelogram">
              <a:avLst>
                <a:gd name="adj" fmla="val 4666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cxnSp>
          <p:nvCxnSpPr>
            <p:cNvPr id="120" name="Straight Connector 119"/>
            <p:cNvCxnSpPr/>
            <p:nvPr/>
          </p:nvCxnSpPr>
          <p:spPr>
            <a:xfrm flipV="1">
              <a:off x="8392964" y="2916785"/>
              <a:ext cx="99168" cy="40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8501759" y="2916785"/>
              <a:ext cx="99168" cy="40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2" name="Parallelogram 131"/>
          <p:cNvSpPr/>
          <p:nvPr/>
        </p:nvSpPr>
        <p:spPr>
          <a:xfrm>
            <a:off x="6320123" y="4467239"/>
            <a:ext cx="152400" cy="426720"/>
          </a:xfrm>
          <a:prstGeom prst="parallelogram">
            <a:avLst>
              <a:gd name="adj" fmla="val 4666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32" name="TextBox 31"/>
          <p:cNvSpPr txBox="1"/>
          <p:nvPr/>
        </p:nvSpPr>
        <p:spPr>
          <a:xfrm>
            <a:off x="3090935" y="3383005"/>
            <a:ext cx="269626"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0</a:t>
            </a:r>
          </a:p>
        </p:txBody>
      </p:sp>
      <p:cxnSp>
        <p:nvCxnSpPr>
          <p:cNvPr id="21" name="Straight Connector 20"/>
          <p:cNvCxnSpPr/>
          <p:nvPr/>
        </p:nvCxnSpPr>
        <p:spPr>
          <a:xfrm>
            <a:off x="3193614" y="3027444"/>
            <a:ext cx="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67619" y="3395704"/>
            <a:ext cx="354584"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96</a:t>
            </a:r>
          </a:p>
        </p:txBody>
      </p:sp>
      <p:sp>
        <p:nvSpPr>
          <p:cNvPr id="14" name="Down Arrow 13"/>
          <p:cNvSpPr/>
          <p:nvPr/>
        </p:nvSpPr>
        <p:spPr>
          <a:xfrm>
            <a:off x="3779348" y="2994039"/>
            <a:ext cx="152400"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135" name="Down Arrow 134"/>
          <p:cNvSpPr/>
          <p:nvPr/>
        </p:nvSpPr>
        <p:spPr>
          <a:xfrm>
            <a:off x="4542123" y="2994039"/>
            <a:ext cx="152400"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136" name="Down Arrow 135"/>
          <p:cNvSpPr/>
          <p:nvPr/>
        </p:nvSpPr>
        <p:spPr>
          <a:xfrm>
            <a:off x="5253323" y="2994039"/>
            <a:ext cx="152400"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137" name="Down Arrow 136"/>
          <p:cNvSpPr/>
          <p:nvPr/>
        </p:nvSpPr>
        <p:spPr>
          <a:xfrm>
            <a:off x="7285323" y="2994039"/>
            <a:ext cx="152400"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84" name="Arrow: Down 83"/>
          <p:cNvSpPr/>
          <p:nvPr/>
        </p:nvSpPr>
        <p:spPr>
          <a:xfrm>
            <a:off x="3132426" y="2688505"/>
            <a:ext cx="122767" cy="512696"/>
          </a:xfrm>
          <a:prstGeom prst="downArrow">
            <a:avLst>
              <a:gd name="adj1" fmla="val 49999"/>
              <a:gd name="adj2" fmla="val 7586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83" name="Rectangle 82"/>
          <p:cNvSpPr/>
          <p:nvPr/>
        </p:nvSpPr>
        <p:spPr>
          <a:xfrm>
            <a:off x="3198935" y="3846873"/>
            <a:ext cx="585807" cy="1524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grpSp>
        <p:nvGrpSpPr>
          <p:cNvPr id="15" name="Group 14">
            <a:extLst>
              <a:ext uri="{FF2B5EF4-FFF2-40B4-BE49-F238E27FC236}">
                <a16:creationId xmlns:a16="http://schemas.microsoft.com/office/drawing/2014/main" id="{86E653B6-FCE9-4379-8279-A0439C099B91}"/>
              </a:ext>
            </a:extLst>
          </p:cNvPr>
          <p:cNvGrpSpPr/>
          <p:nvPr/>
        </p:nvGrpSpPr>
        <p:grpSpPr>
          <a:xfrm>
            <a:off x="3135801" y="3802665"/>
            <a:ext cx="1394785" cy="981620"/>
            <a:chOff x="4152929" y="3927217"/>
            <a:chExt cx="1859713" cy="1308826"/>
          </a:xfrm>
        </p:grpSpPr>
        <p:sp>
          <p:nvSpPr>
            <p:cNvPr id="100" name="TextBox 99"/>
            <p:cNvSpPr txBox="1"/>
            <p:nvPr/>
          </p:nvSpPr>
          <p:spPr>
            <a:xfrm>
              <a:off x="4168868" y="4620490"/>
              <a:ext cx="1843774" cy="615553"/>
            </a:xfrm>
            <a:prstGeom prst="rect">
              <a:avLst/>
            </a:prstGeom>
            <a:noFill/>
          </p:spPr>
          <p:txBody>
            <a:bodyPr wrap="square" rtlCol="0">
              <a:spAutoFit/>
            </a:bodyPr>
            <a:lstStyle/>
            <a:p>
              <a:pPr defTabSz="609608" fontAlgn="base">
                <a:spcBef>
                  <a:spcPct val="0"/>
                </a:spcBef>
                <a:spcAft>
                  <a:spcPct val="0"/>
                </a:spcAft>
                <a:defRPr/>
              </a:pPr>
              <a:r>
                <a:rPr lang="en-US" sz="1200" b="1" dirty="0">
                  <a:solidFill>
                    <a:srgbClr val="FFFFFF"/>
                  </a:solidFill>
                  <a:latin typeface="Arial"/>
                  <a:ea typeface="ヒラギノ角ゴ Pro W3" charset="-128"/>
                </a:rPr>
                <a:t>TID---------BID-----</a:t>
              </a:r>
            </a:p>
          </p:txBody>
        </p:sp>
        <p:sp>
          <p:nvSpPr>
            <p:cNvPr id="88" name="TextBox 87"/>
            <p:cNvSpPr txBox="1"/>
            <p:nvPr/>
          </p:nvSpPr>
          <p:spPr>
            <a:xfrm>
              <a:off x="4152929" y="3927217"/>
              <a:ext cx="997389" cy="615553"/>
            </a:xfrm>
            <a:prstGeom prst="rect">
              <a:avLst/>
            </a:prstGeom>
            <a:noFill/>
          </p:spPr>
          <p:txBody>
            <a:bodyPr wrap="square" rtlCol="0">
              <a:spAutoFit/>
            </a:bodyPr>
            <a:lstStyle/>
            <a:p>
              <a:pPr defTabSz="609608" fontAlgn="base">
                <a:spcBef>
                  <a:spcPct val="0"/>
                </a:spcBef>
                <a:spcAft>
                  <a:spcPct val="0"/>
                </a:spcAft>
                <a:defRPr/>
              </a:pPr>
              <a:r>
                <a:rPr lang="en-US" sz="1200" b="1" dirty="0">
                  <a:solidFill>
                    <a:srgbClr val="FFFFFF"/>
                  </a:solidFill>
                  <a:latin typeface="Arial"/>
                  <a:ea typeface="ヒラギノ角ゴ Pro W3" charset="-128"/>
                </a:rPr>
                <a:t> BID------</a:t>
              </a:r>
            </a:p>
          </p:txBody>
        </p:sp>
      </p:grpSp>
      <p:sp>
        <p:nvSpPr>
          <p:cNvPr id="93" name="Parallelogram 92"/>
          <p:cNvSpPr/>
          <p:nvPr/>
        </p:nvSpPr>
        <p:spPr>
          <a:xfrm>
            <a:off x="6296217" y="3869590"/>
            <a:ext cx="152400" cy="426720"/>
          </a:xfrm>
          <a:prstGeom prst="parallelogram">
            <a:avLst>
              <a:gd name="adj" fmla="val 4666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08" fontAlgn="base">
              <a:spcBef>
                <a:spcPct val="0"/>
              </a:spcBef>
              <a:spcAft>
                <a:spcPct val="0"/>
              </a:spcAft>
              <a:defRPr/>
            </a:pPr>
            <a:endParaRPr lang="en-US" sz="1200" dirty="0">
              <a:solidFill>
                <a:srgbClr val="FFFFFF"/>
              </a:solidFill>
              <a:latin typeface="Arial"/>
            </a:endParaRPr>
          </a:p>
        </p:txBody>
      </p:sp>
      <p:sp>
        <p:nvSpPr>
          <p:cNvPr id="99" name="TextBox 98"/>
          <p:cNvSpPr txBox="1"/>
          <p:nvPr/>
        </p:nvSpPr>
        <p:spPr>
          <a:xfrm>
            <a:off x="2120793" y="3388978"/>
            <a:ext cx="320922" cy="276999"/>
          </a:xfrm>
          <a:prstGeom prst="rect">
            <a:avLst/>
          </a:prstGeom>
          <a:noFill/>
        </p:spPr>
        <p:txBody>
          <a:bodyPr wrap="none" rtlCol="0">
            <a:spAutoFit/>
          </a:bodyPr>
          <a:lstStyle/>
          <a:p>
            <a:pPr defTabSz="609608" fontAlgn="base">
              <a:spcBef>
                <a:spcPct val="0"/>
              </a:spcBef>
              <a:spcAft>
                <a:spcPct val="0"/>
              </a:spcAft>
              <a:defRPr/>
            </a:pPr>
            <a:r>
              <a:rPr lang="en-US" sz="1200" dirty="0">
                <a:solidFill>
                  <a:srgbClr val="1C3B61"/>
                </a:solidFill>
                <a:latin typeface="Arial"/>
                <a:ea typeface="ヒラギノ角ゴ Pro W3" charset="-128"/>
              </a:rPr>
              <a:t>-7</a:t>
            </a:r>
          </a:p>
        </p:txBody>
      </p:sp>
      <p:cxnSp>
        <p:nvCxnSpPr>
          <p:cNvPr id="104" name="Straight Connector 103"/>
          <p:cNvCxnSpPr/>
          <p:nvPr/>
        </p:nvCxnSpPr>
        <p:spPr>
          <a:xfrm>
            <a:off x="2267266" y="3051348"/>
            <a:ext cx="0" cy="35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47038" y="3011797"/>
            <a:ext cx="882125" cy="646331"/>
          </a:xfrm>
          <a:prstGeom prst="rect">
            <a:avLst/>
          </a:prstGeom>
          <a:solidFill>
            <a:srgbClr val="FFFF00"/>
          </a:solidFill>
          <a:ln w="19050">
            <a:solidFill>
              <a:srgbClr val="FFFF00"/>
            </a:solidFill>
          </a:ln>
        </p:spPr>
        <p:txBody>
          <a:bodyPr wrap="square" rtlCol="0">
            <a:spAutoFit/>
          </a:bodyPr>
          <a:lstStyle/>
          <a:p>
            <a:pPr defTabSz="609608" eaLnBrk="0" fontAlgn="base" hangingPunct="0">
              <a:spcBef>
                <a:spcPct val="0"/>
              </a:spcBef>
              <a:spcAft>
                <a:spcPct val="0"/>
              </a:spcAft>
              <a:defRPr/>
            </a:pPr>
            <a:r>
              <a:rPr lang="en-US" sz="1200" baseline="30000" dirty="0">
                <a:solidFill>
                  <a:srgbClr val="000000"/>
                </a:solidFill>
                <a:latin typeface="Arial"/>
                <a:ea typeface="ヒラギノ角ゴ Pro W3" charset="-128"/>
              </a:rPr>
              <a:t>211</a:t>
            </a:r>
            <a:r>
              <a:rPr lang="en-US" sz="1200" dirty="0">
                <a:solidFill>
                  <a:srgbClr val="000000"/>
                </a:solidFill>
                <a:latin typeface="Arial"/>
                <a:ea typeface="ヒラギノ角ゴ Pro W3" charset="-128"/>
              </a:rPr>
              <a:t>At-anti</a:t>
            </a:r>
          </a:p>
          <a:p>
            <a:pPr defTabSz="609608" eaLnBrk="0" fontAlgn="base" hangingPunct="0">
              <a:spcBef>
                <a:spcPct val="0"/>
              </a:spcBef>
              <a:spcAft>
                <a:spcPct val="0"/>
              </a:spcAft>
              <a:defRPr/>
            </a:pPr>
            <a:r>
              <a:rPr lang="en-US" sz="1200" dirty="0">
                <a:solidFill>
                  <a:srgbClr val="000000"/>
                </a:solidFill>
                <a:latin typeface="Arial"/>
                <a:ea typeface="ヒラギノ角ゴ Pro W3" charset="-128"/>
              </a:rPr>
              <a:t>CD45 MAb</a:t>
            </a:r>
          </a:p>
        </p:txBody>
      </p:sp>
      <p:cxnSp>
        <p:nvCxnSpPr>
          <p:cNvPr id="16" name="Straight Arrow Connector 15"/>
          <p:cNvCxnSpPr/>
          <p:nvPr/>
        </p:nvCxnSpPr>
        <p:spPr>
          <a:xfrm rot="10800000" flipH="1" flipV="1">
            <a:off x="2129162" y="3214302"/>
            <a:ext cx="126963" cy="663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84"/>
          <p:cNvSpPr>
            <a:spLocks/>
          </p:cNvSpPr>
          <p:nvPr/>
        </p:nvSpPr>
        <p:spPr bwMode="auto">
          <a:xfrm>
            <a:off x="2155127" y="3807939"/>
            <a:ext cx="136627" cy="398599"/>
          </a:xfrm>
          <a:custGeom>
            <a:avLst/>
            <a:gdLst>
              <a:gd name="T0" fmla="*/ 208777 w 271"/>
              <a:gd name="T1" fmla="*/ 0 h 1316"/>
              <a:gd name="T2" fmla="*/ 0 w 271"/>
              <a:gd name="T3" fmla="*/ 0 h 1316"/>
              <a:gd name="T4" fmla="*/ 0 w 271"/>
              <a:gd name="T5" fmla="*/ 1044575 h 1316"/>
              <a:gd name="T6" fmla="*/ 214313 w 271"/>
              <a:gd name="T7" fmla="*/ 1042988 h 13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1" h="1316">
                <a:moveTo>
                  <a:pt x="264" y="0"/>
                </a:moveTo>
                <a:lnTo>
                  <a:pt x="0" y="0"/>
                </a:lnTo>
                <a:lnTo>
                  <a:pt x="0" y="1316"/>
                </a:lnTo>
                <a:lnTo>
                  <a:pt x="271" y="1314"/>
                </a:lnTo>
              </a:path>
            </a:pathLst>
          </a:custGeom>
          <a:noFill/>
          <a:ln w="269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09608" fontAlgn="base">
              <a:spcBef>
                <a:spcPct val="0"/>
              </a:spcBef>
              <a:spcAft>
                <a:spcPct val="0"/>
              </a:spcAft>
              <a:defRPr/>
            </a:pPr>
            <a:endParaRPr lang="en-US" sz="800" dirty="0">
              <a:solidFill>
                <a:srgbClr val="FFFF00"/>
              </a:solidFill>
              <a:latin typeface="Arial"/>
              <a:ea typeface="ヒラギノ角ゴ Pro W3" charset="-128"/>
            </a:endParaRPr>
          </a:p>
        </p:txBody>
      </p:sp>
      <p:grpSp>
        <p:nvGrpSpPr>
          <p:cNvPr id="10" name="Group 9"/>
          <p:cNvGrpSpPr/>
          <p:nvPr/>
        </p:nvGrpSpPr>
        <p:grpSpPr>
          <a:xfrm>
            <a:off x="1969979" y="3764118"/>
            <a:ext cx="340511" cy="1168665"/>
            <a:chOff x="1240469" y="3091925"/>
            <a:chExt cx="510767" cy="1752998"/>
          </a:xfrm>
        </p:grpSpPr>
        <p:sp>
          <p:nvSpPr>
            <p:cNvPr id="90" name="Rectangle 67"/>
            <p:cNvSpPr>
              <a:spLocks noChangeArrowheads="1"/>
            </p:cNvSpPr>
            <p:nvPr/>
          </p:nvSpPr>
          <p:spPr bwMode="auto">
            <a:xfrm rot="16200000">
              <a:off x="1011367" y="3321027"/>
              <a:ext cx="704521"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608">
                <a:defRPr/>
              </a:pPr>
              <a:r>
                <a:rPr lang="en-US" sz="1067" kern="0" dirty="0">
                  <a:solidFill>
                    <a:srgbClr val="1C3B61"/>
                  </a:solidFill>
                  <a:latin typeface="Arial"/>
                  <a:ea typeface="ヒラギノ角ゴ Pro W3" charset="-128"/>
                </a:rPr>
                <a:t>Related</a:t>
              </a:r>
              <a:endParaRPr lang="en-US" sz="700" kern="0" dirty="0">
                <a:solidFill>
                  <a:srgbClr val="1C3B61"/>
                </a:solidFill>
                <a:latin typeface="Arial"/>
                <a:ea typeface="ヒラギノ角ゴ Pro W3" charset="-128"/>
              </a:endParaRPr>
            </a:p>
          </p:txBody>
        </p:sp>
        <p:sp>
          <p:nvSpPr>
            <p:cNvPr id="91" name="Rectangle 80"/>
            <p:cNvSpPr>
              <a:spLocks noChangeArrowheads="1"/>
            </p:cNvSpPr>
            <p:nvPr/>
          </p:nvSpPr>
          <p:spPr bwMode="auto">
            <a:xfrm rot="16200000">
              <a:off x="921944" y="4279335"/>
              <a:ext cx="88485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608">
                <a:defRPr/>
              </a:pPr>
              <a:r>
                <a:rPr lang="en-US" sz="1067" kern="0" dirty="0">
                  <a:solidFill>
                    <a:srgbClr val="1C3B61"/>
                  </a:solidFill>
                  <a:latin typeface="Arial"/>
                  <a:ea typeface="ヒラギノ角ゴ Pro W3" charset="-128"/>
                </a:rPr>
                <a:t>Unrelated</a:t>
              </a:r>
              <a:endParaRPr lang="en-US" sz="700" kern="0" dirty="0">
                <a:solidFill>
                  <a:srgbClr val="1C3B61"/>
                </a:solidFill>
                <a:latin typeface="Arial"/>
                <a:ea typeface="ヒラギノ角ゴ Pro W3" charset="-128"/>
              </a:endParaRPr>
            </a:p>
          </p:txBody>
        </p:sp>
        <p:sp>
          <p:nvSpPr>
            <p:cNvPr id="105" name="Freeform 84"/>
            <p:cNvSpPr>
              <a:spLocks/>
            </p:cNvSpPr>
            <p:nvPr/>
          </p:nvSpPr>
          <p:spPr bwMode="auto">
            <a:xfrm>
              <a:off x="1533911" y="3929677"/>
              <a:ext cx="217325" cy="786145"/>
            </a:xfrm>
            <a:custGeom>
              <a:avLst/>
              <a:gdLst>
                <a:gd name="T0" fmla="*/ 208777 w 271"/>
                <a:gd name="T1" fmla="*/ 0 h 1316"/>
                <a:gd name="T2" fmla="*/ 0 w 271"/>
                <a:gd name="T3" fmla="*/ 0 h 1316"/>
                <a:gd name="T4" fmla="*/ 0 w 271"/>
                <a:gd name="T5" fmla="*/ 1044575 h 1316"/>
                <a:gd name="T6" fmla="*/ 214313 w 271"/>
                <a:gd name="T7" fmla="*/ 1042988 h 13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1" h="1316">
                  <a:moveTo>
                    <a:pt x="264" y="0"/>
                  </a:moveTo>
                  <a:lnTo>
                    <a:pt x="0" y="0"/>
                  </a:lnTo>
                  <a:lnTo>
                    <a:pt x="0" y="1316"/>
                  </a:lnTo>
                  <a:lnTo>
                    <a:pt x="271" y="1314"/>
                  </a:lnTo>
                </a:path>
              </a:pathLst>
            </a:custGeom>
            <a:noFill/>
            <a:ln w="269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09608" fontAlgn="base">
                <a:spcBef>
                  <a:spcPct val="0"/>
                </a:spcBef>
                <a:spcAft>
                  <a:spcPct val="0"/>
                </a:spcAft>
                <a:defRPr/>
              </a:pPr>
              <a:endParaRPr lang="en-US" sz="800" dirty="0">
                <a:solidFill>
                  <a:srgbClr val="FFFF00"/>
                </a:solidFill>
                <a:latin typeface="Arial"/>
                <a:ea typeface="ヒラギノ角ゴ Pro W3" charset="-128"/>
              </a:endParaRPr>
            </a:p>
          </p:txBody>
        </p:sp>
      </p:grpSp>
      <p:grpSp>
        <p:nvGrpSpPr>
          <p:cNvPr id="9" name="Group 8"/>
          <p:cNvGrpSpPr/>
          <p:nvPr/>
        </p:nvGrpSpPr>
        <p:grpSpPr>
          <a:xfrm>
            <a:off x="1354809" y="3811200"/>
            <a:ext cx="461665" cy="1095143"/>
            <a:chOff x="317709" y="3162549"/>
            <a:chExt cx="692498" cy="1642715"/>
          </a:xfrm>
        </p:grpSpPr>
        <p:sp>
          <p:nvSpPr>
            <p:cNvPr id="87" name="Text Box 5"/>
            <p:cNvSpPr txBox="1">
              <a:spLocks noChangeArrowheads="1"/>
            </p:cNvSpPr>
            <p:nvPr/>
          </p:nvSpPr>
          <p:spPr bwMode="auto">
            <a:xfrm rot="16200000">
              <a:off x="-157400" y="3637658"/>
              <a:ext cx="1642715" cy="69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rgbClr val="F8F8F8"/>
                  </a:solidFill>
                  <a:latin typeface="Arial" charset="0"/>
                </a:defRPr>
              </a:lvl1pPr>
              <a:lvl2pPr marL="742950" indent="-285750">
                <a:defRPr sz="1600">
                  <a:solidFill>
                    <a:srgbClr val="F8F8F8"/>
                  </a:solidFill>
                  <a:latin typeface="Arial" charset="0"/>
                </a:defRPr>
              </a:lvl2pPr>
              <a:lvl3pPr marL="1143000" indent="-228600">
                <a:defRPr sz="1600">
                  <a:solidFill>
                    <a:srgbClr val="F8F8F8"/>
                  </a:solidFill>
                  <a:latin typeface="Arial" charset="0"/>
                </a:defRPr>
              </a:lvl3pPr>
              <a:lvl4pPr marL="1600200" indent="-228600">
                <a:defRPr sz="1600">
                  <a:solidFill>
                    <a:srgbClr val="F8F8F8"/>
                  </a:solidFill>
                  <a:latin typeface="Arial" charset="0"/>
                </a:defRPr>
              </a:lvl4pPr>
              <a:lvl5pPr marL="2057400" indent="-228600">
                <a:defRPr sz="1600">
                  <a:solidFill>
                    <a:srgbClr val="F8F8F8"/>
                  </a:solidFill>
                  <a:latin typeface="Arial" charset="0"/>
                </a:defRPr>
              </a:lvl5pPr>
              <a:lvl6pPr marL="2514600" indent="-228600" eaLnBrk="0" fontAlgn="base" hangingPunct="0">
                <a:spcBef>
                  <a:spcPct val="0"/>
                </a:spcBef>
                <a:spcAft>
                  <a:spcPct val="0"/>
                </a:spcAft>
                <a:defRPr sz="1600">
                  <a:solidFill>
                    <a:srgbClr val="F8F8F8"/>
                  </a:solidFill>
                  <a:latin typeface="Arial" charset="0"/>
                </a:defRPr>
              </a:lvl6pPr>
              <a:lvl7pPr marL="2971800" indent="-228600" eaLnBrk="0" fontAlgn="base" hangingPunct="0">
                <a:spcBef>
                  <a:spcPct val="0"/>
                </a:spcBef>
                <a:spcAft>
                  <a:spcPct val="0"/>
                </a:spcAft>
                <a:defRPr sz="1600">
                  <a:solidFill>
                    <a:srgbClr val="F8F8F8"/>
                  </a:solidFill>
                  <a:latin typeface="Arial" charset="0"/>
                </a:defRPr>
              </a:lvl7pPr>
              <a:lvl8pPr marL="3429000" indent="-228600" eaLnBrk="0" fontAlgn="base" hangingPunct="0">
                <a:spcBef>
                  <a:spcPct val="0"/>
                </a:spcBef>
                <a:spcAft>
                  <a:spcPct val="0"/>
                </a:spcAft>
                <a:defRPr sz="1600">
                  <a:solidFill>
                    <a:srgbClr val="F8F8F8"/>
                  </a:solidFill>
                  <a:latin typeface="Arial" charset="0"/>
                </a:defRPr>
              </a:lvl8pPr>
              <a:lvl9pPr marL="3886200" indent="-228600" eaLnBrk="0" fontAlgn="base" hangingPunct="0">
                <a:spcBef>
                  <a:spcPct val="0"/>
                </a:spcBef>
                <a:spcAft>
                  <a:spcPct val="0"/>
                </a:spcAft>
                <a:defRPr sz="1600">
                  <a:solidFill>
                    <a:srgbClr val="F8F8F8"/>
                  </a:solidFill>
                  <a:latin typeface="Arial" charset="0"/>
                </a:defRPr>
              </a:lvl9pPr>
            </a:lstStyle>
            <a:p>
              <a:pPr defTabSz="609608">
                <a:defRPr/>
              </a:pPr>
              <a:r>
                <a:rPr lang="en-US" sz="1200" kern="0" dirty="0">
                  <a:solidFill>
                    <a:srgbClr val="1C3B61"/>
                  </a:solidFill>
                  <a:latin typeface="Arial"/>
                  <a:ea typeface="ヒラギノ角ゴ Pro W3" charset="-128"/>
                </a:rPr>
                <a:t>HLA-matched</a:t>
              </a:r>
              <a:endParaRPr lang="en-US" sz="1067" kern="0" dirty="0">
                <a:solidFill>
                  <a:srgbClr val="1C3B61"/>
                </a:solidFill>
                <a:latin typeface="Arial"/>
                <a:ea typeface="ヒラギノ角ゴ Pro W3" charset="-128"/>
              </a:endParaRPr>
            </a:p>
          </p:txBody>
        </p:sp>
        <p:sp>
          <p:nvSpPr>
            <p:cNvPr id="106" name="Line 6"/>
            <p:cNvSpPr>
              <a:spLocks noChangeShapeType="1"/>
            </p:cNvSpPr>
            <p:nvPr/>
          </p:nvSpPr>
          <p:spPr bwMode="auto">
            <a:xfrm flipH="1">
              <a:off x="854274" y="3276769"/>
              <a:ext cx="1275" cy="141952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09608" fontAlgn="base">
                <a:spcBef>
                  <a:spcPct val="0"/>
                </a:spcBef>
                <a:spcAft>
                  <a:spcPct val="0"/>
                </a:spcAft>
                <a:defRPr/>
              </a:pPr>
              <a:endParaRPr lang="en-US" sz="800" dirty="0">
                <a:solidFill>
                  <a:srgbClr val="FFFF00"/>
                </a:solidFill>
                <a:latin typeface="Arial"/>
                <a:ea typeface="ヒラギノ角ゴ Pro W3" charset="-128"/>
              </a:endParaRPr>
            </a:p>
          </p:txBody>
        </p:sp>
      </p:grpSp>
      <p:sp>
        <p:nvSpPr>
          <p:cNvPr id="3" name="Rectangle 2">
            <a:extLst>
              <a:ext uri="{FF2B5EF4-FFF2-40B4-BE49-F238E27FC236}">
                <a16:creationId xmlns:a16="http://schemas.microsoft.com/office/drawing/2014/main" id="{EA9AC9C8-4A66-40E3-BF7B-434E77C5D355}"/>
              </a:ext>
            </a:extLst>
          </p:cNvPr>
          <p:cNvSpPr/>
          <p:nvPr/>
        </p:nvSpPr>
        <p:spPr>
          <a:xfrm>
            <a:off x="6964395" y="5548535"/>
            <a:ext cx="1685077" cy="369332"/>
          </a:xfrm>
          <a:prstGeom prst="rect">
            <a:avLst/>
          </a:prstGeom>
        </p:spPr>
        <p:txBody>
          <a:bodyPr wrap="none">
            <a:spAutoFit/>
          </a:bodyPr>
          <a:lstStyle/>
          <a:p>
            <a:pPr defTabSz="685800" eaLnBrk="0" fontAlgn="base" hangingPunct="0">
              <a:spcBef>
                <a:spcPct val="0"/>
              </a:spcBef>
              <a:spcAft>
                <a:spcPct val="0"/>
              </a:spcAft>
              <a:defRPr/>
            </a:pPr>
            <a:r>
              <a:rPr lang="en-US" dirty="0">
                <a:solidFill>
                  <a:srgbClr val="000000"/>
                </a:solidFill>
                <a:latin typeface="Arial"/>
                <a:ea typeface="ヒラギノ角ゴ Pro W3" pitchFamily="2" charset="-128"/>
              </a:rPr>
              <a:t>NCT03128034</a:t>
            </a:r>
          </a:p>
        </p:txBody>
      </p:sp>
      <p:grpSp>
        <p:nvGrpSpPr>
          <p:cNvPr id="82" name="Group 81">
            <a:extLst>
              <a:ext uri="{FF2B5EF4-FFF2-40B4-BE49-F238E27FC236}">
                <a16:creationId xmlns:a16="http://schemas.microsoft.com/office/drawing/2014/main" id="{61105B2E-1CCF-4088-A409-7DE1730FFA66}"/>
              </a:ext>
            </a:extLst>
          </p:cNvPr>
          <p:cNvGrpSpPr/>
          <p:nvPr/>
        </p:nvGrpSpPr>
        <p:grpSpPr>
          <a:xfrm>
            <a:off x="1412403" y="2484113"/>
            <a:ext cx="317130" cy="514350"/>
            <a:chOff x="10702839" y="5327373"/>
            <a:chExt cx="626767" cy="1034759"/>
          </a:xfrm>
        </p:grpSpPr>
        <p:pic>
          <p:nvPicPr>
            <p:cNvPr id="85" name="Picture 84" descr="Icon&#10;&#10;Description automatically generated">
              <a:extLst>
                <a:ext uri="{FF2B5EF4-FFF2-40B4-BE49-F238E27FC236}">
                  <a16:creationId xmlns:a16="http://schemas.microsoft.com/office/drawing/2014/main" id="{2D4F3604-21A3-4026-8794-47F1380E6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2137">
              <a:off x="10629020" y="5697763"/>
              <a:ext cx="738188" cy="590550"/>
            </a:xfrm>
            <a:prstGeom prst="rect">
              <a:avLst/>
            </a:prstGeom>
          </p:spPr>
        </p:pic>
        <p:pic>
          <p:nvPicPr>
            <p:cNvPr id="86" name="Picture 85" descr="Icon&#10;&#10;Description automatically generated">
              <a:extLst>
                <a:ext uri="{FF2B5EF4-FFF2-40B4-BE49-F238E27FC236}">
                  <a16:creationId xmlns:a16="http://schemas.microsoft.com/office/drawing/2014/main" id="{94062110-615E-41FC-A3AD-A0F132680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079" y="5327373"/>
              <a:ext cx="565527" cy="565527"/>
            </a:xfrm>
            <a:prstGeom prst="rect">
              <a:avLst/>
            </a:prstGeom>
          </p:spPr>
        </p:pic>
      </p:grpSp>
      <p:cxnSp>
        <p:nvCxnSpPr>
          <p:cNvPr id="89" name="Straight Arrow Connector 88">
            <a:extLst>
              <a:ext uri="{FF2B5EF4-FFF2-40B4-BE49-F238E27FC236}">
                <a16:creationId xmlns:a16="http://schemas.microsoft.com/office/drawing/2014/main" id="{DEE84448-F287-4513-B650-D505F5B6247B}"/>
              </a:ext>
            </a:extLst>
          </p:cNvPr>
          <p:cNvCxnSpPr/>
          <p:nvPr/>
        </p:nvCxnSpPr>
        <p:spPr>
          <a:xfrm rot="10800000" flipH="1" flipV="1">
            <a:off x="2133734" y="3212016"/>
            <a:ext cx="126963" cy="663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550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5A6E61-85D2-44A3-A84F-648BF1C1DDCC}"/>
              </a:ext>
            </a:extLst>
          </p:cNvPr>
          <p:cNvGraphicFramePr>
            <a:graphicFrameLocks noGrp="1"/>
          </p:cNvGraphicFramePr>
          <p:nvPr/>
        </p:nvGraphicFramePr>
        <p:xfrm>
          <a:off x="685800" y="1905000"/>
          <a:ext cx="5500897" cy="4525139"/>
        </p:xfrm>
        <a:graphic>
          <a:graphicData uri="http://schemas.openxmlformats.org/drawingml/2006/table">
            <a:tbl>
              <a:tblPr firstRow="1" bandRow="1">
                <a:tableStyleId>{2D5ABB26-0587-4C30-8999-92F81FD0307C}</a:tableStyleId>
              </a:tblPr>
              <a:tblGrid>
                <a:gridCol w="2725634">
                  <a:extLst>
                    <a:ext uri="{9D8B030D-6E8A-4147-A177-3AD203B41FA5}">
                      <a16:colId xmlns:a16="http://schemas.microsoft.com/office/drawing/2014/main" val="4270966749"/>
                    </a:ext>
                  </a:extLst>
                </a:gridCol>
                <a:gridCol w="550718">
                  <a:extLst>
                    <a:ext uri="{9D8B030D-6E8A-4147-A177-3AD203B41FA5}">
                      <a16:colId xmlns:a16="http://schemas.microsoft.com/office/drawing/2014/main" val="2547695101"/>
                    </a:ext>
                  </a:extLst>
                </a:gridCol>
                <a:gridCol w="2224545">
                  <a:extLst>
                    <a:ext uri="{9D8B030D-6E8A-4147-A177-3AD203B41FA5}">
                      <a16:colId xmlns:a16="http://schemas.microsoft.com/office/drawing/2014/main" val="3844689109"/>
                    </a:ext>
                  </a:extLst>
                </a:gridCol>
              </a:tblGrid>
              <a:tr h="457200">
                <a:tc>
                  <a:txBody>
                    <a:bodyPr/>
                    <a:lstStyle/>
                    <a:p>
                      <a:pPr marL="0" marR="0" algn="ctr">
                        <a:lnSpc>
                          <a:spcPct val="107000"/>
                        </a:lnSpc>
                        <a:spcBef>
                          <a:spcPts val="0"/>
                        </a:spcBef>
                        <a:spcAft>
                          <a:spcPts val="0"/>
                        </a:spcAft>
                        <a:tabLst>
                          <a:tab pos="152400" algn="l"/>
                          <a:tab pos="419100" algn="l"/>
                        </a:tabLst>
                      </a:pPr>
                      <a:r>
                        <a:rPr lang="en-US" sz="1700" b="1" dirty="0">
                          <a:solidFill>
                            <a:schemeClr val="accent5"/>
                          </a:solidFill>
                          <a:effectLst/>
                          <a:latin typeface="Arial" panose="020B0604020202020204" pitchFamily="34" charset="0"/>
                          <a:cs typeface="Arial" panose="020B0604020202020204" pitchFamily="34" charset="0"/>
                        </a:rPr>
                        <a:t>Diagnosis at Transplant</a:t>
                      </a:r>
                      <a:endParaRPr lang="en-US" sz="1700" b="1" dirty="0">
                        <a:solidFill>
                          <a:schemeClr val="accent5"/>
                        </a:solidFill>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75000"/>
                      </a:schemeClr>
                    </a:solidFill>
                  </a:tcPr>
                </a:tc>
                <a:tc>
                  <a:txBody>
                    <a:bodyPr/>
                    <a:lstStyle/>
                    <a:p>
                      <a:pPr marL="0" marR="0" algn="ctr">
                        <a:lnSpc>
                          <a:spcPct val="107000"/>
                        </a:lnSpc>
                        <a:spcBef>
                          <a:spcPts val="0"/>
                        </a:spcBef>
                        <a:spcAft>
                          <a:spcPts val="0"/>
                        </a:spcAft>
                      </a:pPr>
                      <a:r>
                        <a:rPr lang="en-US" sz="1700" b="1" dirty="0">
                          <a:solidFill>
                            <a:schemeClr val="accent5"/>
                          </a:solidFill>
                          <a:effectLst/>
                          <a:latin typeface="Arial" panose="020B0604020202020204" pitchFamily="34" charset="0"/>
                          <a:cs typeface="Arial" panose="020B0604020202020204" pitchFamily="34" charset="0"/>
                        </a:rPr>
                        <a:t>N</a:t>
                      </a:r>
                    </a:p>
                    <a:p>
                      <a:pPr marL="0" marR="0" algn="ctr">
                        <a:lnSpc>
                          <a:spcPct val="107000"/>
                        </a:lnSpc>
                        <a:spcBef>
                          <a:spcPts val="0"/>
                        </a:spcBef>
                        <a:spcAft>
                          <a:spcPts val="0"/>
                        </a:spcAft>
                      </a:pPr>
                      <a:r>
                        <a:rPr lang="en-US" sz="1700" b="1" dirty="0">
                          <a:solidFill>
                            <a:srgbClr val="FFFF00"/>
                          </a:solidFill>
                          <a:effectLst/>
                          <a:latin typeface="Arial" panose="020B0604020202020204" pitchFamily="34" charset="0"/>
                          <a:cs typeface="Arial" panose="020B0604020202020204" pitchFamily="34" charset="0"/>
                        </a:rPr>
                        <a:t>20</a:t>
                      </a:r>
                      <a:endParaRPr lang="en-US" sz="1700" b="1" dirty="0">
                        <a:solidFill>
                          <a:srgbClr val="FFFF00"/>
                        </a:solidFill>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75000"/>
                      </a:schemeClr>
                    </a:solidFill>
                  </a:tcPr>
                </a:tc>
                <a:tc>
                  <a:txBody>
                    <a:bodyPr/>
                    <a:lstStyle/>
                    <a:p>
                      <a:pPr marL="0" marR="0" algn="ctr">
                        <a:lnSpc>
                          <a:spcPct val="107000"/>
                        </a:lnSpc>
                        <a:spcBef>
                          <a:spcPts val="0"/>
                        </a:spcBef>
                        <a:spcAft>
                          <a:spcPts val="0"/>
                        </a:spcAft>
                      </a:pPr>
                      <a:r>
                        <a:rPr lang="en-US" sz="1700" b="1" dirty="0">
                          <a:solidFill>
                            <a:schemeClr val="accent5"/>
                          </a:solidFill>
                          <a:effectLst/>
                          <a:latin typeface="Arial" panose="020B0604020202020204" pitchFamily="34" charset="0"/>
                          <a:cs typeface="Arial" panose="020B0604020202020204" pitchFamily="34" charset="0"/>
                        </a:rPr>
                        <a:t>Pre-transplant</a:t>
                      </a:r>
                    </a:p>
                    <a:p>
                      <a:pPr marL="0" marR="0" algn="ctr">
                        <a:lnSpc>
                          <a:spcPct val="107000"/>
                        </a:lnSpc>
                        <a:spcBef>
                          <a:spcPts val="0"/>
                        </a:spcBef>
                        <a:spcAft>
                          <a:spcPts val="0"/>
                        </a:spcAft>
                      </a:pPr>
                      <a:r>
                        <a:rPr lang="en-US" sz="1700" b="1" dirty="0">
                          <a:solidFill>
                            <a:schemeClr val="accent5"/>
                          </a:solidFill>
                          <a:effectLst/>
                          <a:latin typeface="Arial" panose="020B0604020202020204" pitchFamily="34" charset="0"/>
                          <a:cs typeface="Arial" panose="020B0604020202020204" pitchFamily="34" charset="0"/>
                        </a:rPr>
                        <a:t>BM blasts (%)</a:t>
                      </a:r>
                      <a:endParaRPr lang="en-US" sz="1700" b="1" dirty="0">
                        <a:solidFill>
                          <a:schemeClr val="accent5"/>
                        </a:solidFill>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3065113415"/>
                  </a:ext>
                </a:extLst>
              </a:tr>
              <a:tr h="335138">
                <a:tc>
                  <a:txBody>
                    <a:bodyPr/>
                    <a:lstStyle/>
                    <a:p>
                      <a:pPr marL="0" marR="0">
                        <a:lnSpc>
                          <a:spcPct val="107000"/>
                        </a:lnSpc>
                        <a:spcBef>
                          <a:spcPts val="0"/>
                        </a:spcBef>
                        <a:spcAft>
                          <a:spcPts val="0"/>
                        </a:spcAft>
                        <a:tabLst>
                          <a:tab pos="152400" algn="l"/>
                          <a:tab pos="419100" algn="l"/>
                        </a:tabLst>
                      </a:pPr>
                      <a:endParaRPr lang="en-US" sz="5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tabLst>
                          <a:tab pos="152400" algn="l"/>
                          <a:tab pos="419100" algn="l"/>
                        </a:tabLst>
                      </a:pPr>
                      <a:r>
                        <a:rPr lang="en-US" sz="1700" b="1" dirty="0">
                          <a:effectLst/>
                          <a:latin typeface="Arial" panose="020B0604020202020204" pitchFamily="34" charset="0"/>
                          <a:cs typeface="Arial" panose="020B0604020202020204" pitchFamily="34" charset="0"/>
                        </a:rPr>
                        <a:t>AML (</a:t>
                      </a:r>
                      <a:r>
                        <a:rPr lang="en-US" sz="1700" b="1" i="1" dirty="0">
                          <a:effectLst/>
                          <a:latin typeface="Arial" panose="020B0604020202020204" pitchFamily="34" charset="0"/>
                          <a:cs typeface="Arial" panose="020B0604020202020204" pitchFamily="34" charset="0"/>
                        </a:rPr>
                        <a:t>n</a:t>
                      </a:r>
                      <a:r>
                        <a:rPr lang="en-US" sz="1700" b="1" dirty="0">
                          <a:effectLst/>
                          <a:latin typeface="Arial" panose="020B0604020202020204" pitchFamily="34" charset="0"/>
                          <a:cs typeface="Arial" panose="020B0604020202020204" pitchFamily="34" charset="0"/>
                        </a:rPr>
                        <a:t>=14)</a:t>
                      </a:r>
                      <a:endParaRPr lang="en-US" sz="1700" b="1"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01421682"/>
                  </a:ext>
                </a:extLst>
              </a:tr>
              <a:tr h="257407">
                <a:tc>
                  <a:txBody>
                    <a:bodyPr/>
                    <a:lstStyle/>
                    <a:p>
                      <a:pPr marL="457200" marR="0" lvl="1" indent="-342900">
                        <a:lnSpc>
                          <a:spcPct val="107000"/>
                        </a:lnSpc>
                        <a:spcBef>
                          <a:spcPts val="0"/>
                        </a:spcBef>
                        <a:spcAft>
                          <a:spcPts val="0"/>
                        </a:spcAft>
                        <a:buFont typeface="Symbol" panose="05050102010706020507" pitchFamily="18" charset="2"/>
                        <a:buChar char=""/>
                        <a:tabLst>
                          <a:tab pos="152400" algn="l"/>
                          <a:tab pos="266700" algn="l"/>
                        </a:tabLst>
                      </a:pPr>
                      <a:r>
                        <a:rPr lang="en-US" sz="1700" dirty="0">
                          <a:effectLst/>
                          <a:latin typeface="Arial" panose="020B0604020202020204" pitchFamily="34" charset="0"/>
                          <a:cs typeface="Arial" panose="020B0604020202020204" pitchFamily="34" charset="0"/>
                        </a:rPr>
                        <a:t>Secondary AML (</a:t>
                      </a:r>
                      <a:r>
                        <a:rPr lang="en-US" sz="1700" i="1" dirty="0">
                          <a:effectLst/>
                          <a:latin typeface="Arial" panose="020B0604020202020204" pitchFamily="34" charset="0"/>
                          <a:cs typeface="Arial" panose="020B0604020202020204" pitchFamily="34" charset="0"/>
                        </a:rPr>
                        <a:t>n</a:t>
                      </a:r>
                      <a:r>
                        <a:rPr lang="en-US" sz="1700" dirty="0">
                          <a:effectLst/>
                          <a:latin typeface="Arial" panose="020B0604020202020204" pitchFamily="34" charset="0"/>
                          <a:cs typeface="Arial" panose="020B0604020202020204" pitchFamily="34" charset="0"/>
                        </a:rPr>
                        <a:t>=9)</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324608664"/>
                  </a:ext>
                </a:extLst>
              </a:tr>
              <a:tr h="257407">
                <a:tc>
                  <a:txBody>
                    <a:bodyPr/>
                    <a:lstStyle/>
                    <a:p>
                      <a:pPr marL="914400" marR="0" lvl="2" indent="-342900">
                        <a:lnSpc>
                          <a:spcPct val="107000"/>
                        </a:lnSpc>
                        <a:spcBef>
                          <a:spcPts val="0"/>
                        </a:spcBef>
                        <a:spcAft>
                          <a:spcPts val="0"/>
                        </a:spcAft>
                        <a:buFont typeface="Symbol" panose="05050102010706020507" pitchFamily="18" charset="2"/>
                        <a:buChar char=""/>
                        <a:tabLst>
                          <a:tab pos="152400" algn="l"/>
                        </a:tabLst>
                      </a:pPr>
                      <a:r>
                        <a:rPr lang="en-US" sz="1700" dirty="0">
                          <a:effectLst/>
                          <a:latin typeface="Arial" panose="020B0604020202020204" pitchFamily="34" charset="0"/>
                          <a:cs typeface="Arial" panose="020B0604020202020204" pitchFamily="34" charset="0"/>
                        </a:rPr>
                        <a:t>CR ± MRD*</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3</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0.03, 0, 3.5</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50423193"/>
                  </a:ext>
                </a:extLst>
              </a:tr>
              <a:tr h="308489">
                <a:tc>
                  <a:txBody>
                    <a:bodyPr/>
                    <a:lstStyle/>
                    <a:p>
                      <a:pPr marL="914400" marR="0" lvl="2" indent="-342900">
                        <a:lnSpc>
                          <a:spcPct val="107000"/>
                        </a:lnSpc>
                        <a:spcBef>
                          <a:spcPts val="0"/>
                        </a:spcBef>
                        <a:spcAft>
                          <a:spcPts val="0"/>
                        </a:spcAft>
                        <a:buFont typeface="Symbol" panose="05050102010706020507" pitchFamily="18" charset="2"/>
                        <a:buChar char=""/>
                        <a:tabLst>
                          <a:tab pos="152400" algn="l"/>
                        </a:tabLst>
                      </a:pPr>
                      <a:r>
                        <a:rPr lang="en-US" sz="1700" dirty="0">
                          <a:effectLst/>
                          <a:latin typeface="Arial" panose="020B0604020202020204" pitchFamily="34" charset="0"/>
                          <a:cs typeface="Arial" panose="020B0604020202020204" pitchFamily="34" charset="0"/>
                        </a:rPr>
                        <a:t>Refractory disease</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6</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70, 10, 26, 85, 31, 20</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920477347"/>
                  </a:ext>
                </a:extLst>
              </a:tr>
              <a:tr h="257407">
                <a:tc>
                  <a:txBody>
                    <a:bodyPr/>
                    <a:lstStyle/>
                    <a:p>
                      <a:pPr marL="457200" marR="0" lvl="1" indent="-342900">
                        <a:lnSpc>
                          <a:spcPct val="107000"/>
                        </a:lnSpc>
                        <a:spcBef>
                          <a:spcPts val="0"/>
                        </a:spcBef>
                        <a:spcAft>
                          <a:spcPts val="0"/>
                        </a:spcAft>
                        <a:buFont typeface="Symbol" panose="05050102010706020507" pitchFamily="18" charset="2"/>
                        <a:buChar char=""/>
                        <a:tabLst>
                          <a:tab pos="152400" algn="l"/>
                          <a:tab pos="266700" algn="l"/>
                        </a:tabLst>
                      </a:pPr>
                      <a:r>
                        <a:rPr lang="en-US" sz="1700" dirty="0">
                          <a:effectLst/>
                          <a:latin typeface="Arial" panose="020B0604020202020204" pitchFamily="34" charset="0"/>
                          <a:cs typeface="Arial" panose="020B0604020202020204" pitchFamily="34" charset="0"/>
                        </a:rPr>
                        <a:t>Primary AML (</a:t>
                      </a:r>
                      <a:r>
                        <a:rPr lang="en-US" sz="1700" i="1" dirty="0">
                          <a:effectLst/>
                          <a:latin typeface="Arial" panose="020B0604020202020204" pitchFamily="34" charset="0"/>
                          <a:cs typeface="Arial" panose="020B0604020202020204" pitchFamily="34" charset="0"/>
                        </a:rPr>
                        <a:t>n</a:t>
                      </a:r>
                      <a:r>
                        <a:rPr lang="en-US" sz="1700" dirty="0">
                          <a:effectLst/>
                          <a:latin typeface="Arial" panose="020B0604020202020204" pitchFamily="34" charset="0"/>
                          <a:cs typeface="Arial" panose="020B0604020202020204" pitchFamily="34" charset="0"/>
                        </a:rPr>
                        <a:t>=5)</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266700" marR="0" indent="-11430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850529697"/>
                  </a:ext>
                </a:extLst>
              </a:tr>
              <a:tr h="257407">
                <a:tc>
                  <a:txBody>
                    <a:bodyPr/>
                    <a:lstStyle/>
                    <a:p>
                      <a:pPr marL="914400" marR="0" lvl="2" indent="-342900">
                        <a:lnSpc>
                          <a:spcPct val="107000"/>
                        </a:lnSpc>
                        <a:spcBef>
                          <a:spcPts val="0"/>
                        </a:spcBef>
                        <a:spcAft>
                          <a:spcPts val="0"/>
                        </a:spcAft>
                        <a:buFont typeface="Symbol" panose="05050102010706020507" pitchFamily="18" charset="2"/>
                        <a:buChar char=""/>
                        <a:tabLst>
                          <a:tab pos="152400" algn="l"/>
                        </a:tabLst>
                      </a:pPr>
                      <a:r>
                        <a:rPr lang="en-US" sz="1700" dirty="0">
                          <a:effectLst/>
                          <a:latin typeface="Arial" panose="020B0604020202020204" pitchFamily="34" charset="0"/>
                          <a:cs typeface="Arial" panose="020B0604020202020204" pitchFamily="34" charset="0"/>
                        </a:rPr>
                        <a:t>CR ± MRD</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3</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0.4, 0, 0.22</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0521835"/>
                  </a:ext>
                </a:extLst>
              </a:tr>
              <a:tr h="311336">
                <a:tc>
                  <a:txBody>
                    <a:bodyPr/>
                    <a:lstStyle/>
                    <a:p>
                      <a:pPr marL="914400" marR="0" lvl="2" indent="-342900">
                        <a:lnSpc>
                          <a:spcPct val="107000"/>
                        </a:lnSpc>
                        <a:spcBef>
                          <a:spcPts val="0"/>
                        </a:spcBef>
                        <a:spcAft>
                          <a:spcPts val="0"/>
                        </a:spcAft>
                        <a:buFont typeface="Symbol" panose="05050102010706020507" pitchFamily="18" charset="2"/>
                        <a:buChar char=""/>
                        <a:tabLst>
                          <a:tab pos="152400" algn="l"/>
                        </a:tabLst>
                      </a:pPr>
                      <a:r>
                        <a:rPr lang="en-US" sz="1700" dirty="0">
                          <a:effectLst/>
                          <a:latin typeface="Arial" panose="020B0604020202020204" pitchFamily="34" charset="0"/>
                          <a:cs typeface="Arial" panose="020B0604020202020204" pitchFamily="34" charset="0"/>
                        </a:rPr>
                        <a:t>Refractory disease</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2</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35, 80</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8524621"/>
                  </a:ext>
                </a:extLst>
              </a:tr>
              <a:tr h="339233">
                <a:tc>
                  <a:txBody>
                    <a:bodyPr/>
                    <a:lstStyle/>
                    <a:p>
                      <a:pPr marL="0" marR="0">
                        <a:lnSpc>
                          <a:spcPct val="107000"/>
                        </a:lnSpc>
                        <a:spcBef>
                          <a:spcPts val="300"/>
                        </a:spcBef>
                        <a:spcAft>
                          <a:spcPts val="0"/>
                        </a:spcAft>
                        <a:tabLst>
                          <a:tab pos="152400" algn="l"/>
                          <a:tab pos="419100" algn="l"/>
                        </a:tabLst>
                      </a:pPr>
                      <a:endParaRPr lang="en-US" sz="400" dirty="0">
                        <a:effectLst/>
                        <a:latin typeface="Arial" panose="020B0604020202020204" pitchFamily="34" charset="0"/>
                        <a:cs typeface="Arial" panose="020B0604020202020204" pitchFamily="34" charset="0"/>
                      </a:endParaRPr>
                    </a:p>
                    <a:p>
                      <a:pPr marL="0" marR="0">
                        <a:lnSpc>
                          <a:spcPct val="107000"/>
                        </a:lnSpc>
                        <a:spcBef>
                          <a:spcPts val="300"/>
                        </a:spcBef>
                        <a:spcAft>
                          <a:spcPts val="0"/>
                        </a:spcAft>
                        <a:tabLst>
                          <a:tab pos="152400" algn="l"/>
                          <a:tab pos="419100" algn="l"/>
                        </a:tabLst>
                      </a:pPr>
                      <a:r>
                        <a:rPr lang="en-US" sz="1700" b="1" dirty="0">
                          <a:effectLst/>
                          <a:latin typeface="Arial" panose="020B0604020202020204" pitchFamily="34" charset="0"/>
                          <a:cs typeface="Arial" panose="020B0604020202020204" pitchFamily="34" charset="0"/>
                        </a:rPr>
                        <a:t>MPAL (</a:t>
                      </a:r>
                      <a:r>
                        <a:rPr lang="en-US" sz="1700" b="1" i="1" dirty="0">
                          <a:effectLst/>
                          <a:latin typeface="Arial" panose="020B0604020202020204" pitchFamily="34" charset="0"/>
                          <a:cs typeface="Arial" panose="020B0604020202020204" pitchFamily="34" charset="0"/>
                        </a:rPr>
                        <a:t>n</a:t>
                      </a:r>
                      <a:r>
                        <a:rPr lang="en-US" sz="1700" b="1" dirty="0">
                          <a:effectLst/>
                          <a:latin typeface="Arial" panose="020B0604020202020204" pitchFamily="34" charset="0"/>
                          <a:cs typeface="Arial" panose="020B0604020202020204" pitchFamily="34" charset="0"/>
                        </a:rPr>
                        <a:t>=1)</a:t>
                      </a:r>
                      <a:endParaRPr lang="en-US" sz="1700" b="1"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987201325"/>
                  </a:ext>
                </a:extLst>
              </a:tr>
              <a:tr h="282925">
                <a:tc>
                  <a:txBody>
                    <a:bodyPr/>
                    <a:lstStyle/>
                    <a:p>
                      <a:pPr marL="457200" marR="0" lvl="1" indent="-342900">
                        <a:lnSpc>
                          <a:spcPct val="107000"/>
                        </a:lnSpc>
                        <a:spcBef>
                          <a:spcPts val="0"/>
                        </a:spcBef>
                        <a:spcAft>
                          <a:spcPts val="0"/>
                        </a:spcAft>
                        <a:buFont typeface="Symbol" panose="05050102010706020507" pitchFamily="18" charset="2"/>
                        <a:buChar char=""/>
                        <a:tabLst>
                          <a:tab pos="152400" algn="l"/>
                          <a:tab pos="266700" algn="l"/>
                        </a:tabLst>
                      </a:pPr>
                      <a:r>
                        <a:rPr lang="en-US" sz="1700" dirty="0">
                          <a:effectLst/>
                          <a:latin typeface="Arial" panose="020B0604020202020204" pitchFamily="34" charset="0"/>
                          <a:cs typeface="Arial" panose="020B0604020202020204" pitchFamily="34" charset="0"/>
                        </a:rPr>
                        <a:t>Refractory disease</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1</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30</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8162474"/>
                  </a:ext>
                </a:extLst>
              </a:tr>
              <a:tr h="339233">
                <a:tc>
                  <a:txBody>
                    <a:bodyPr/>
                    <a:lstStyle/>
                    <a:p>
                      <a:pPr marL="0" marR="0">
                        <a:lnSpc>
                          <a:spcPct val="107000"/>
                        </a:lnSpc>
                        <a:spcBef>
                          <a:spcPts val="300"/>
                        </a:spcBef>
                        <a:spcAft>
                          <a:spcPts val="0"/>
                        </a:spcAft>
                        <a:tabLst>
                          <a:tab pos="152400" algn="l"/>
                          <a:tab pos="419100" algn="l"/>
                        </a:tabLst>
                      </a:pPr>
                      <a:endParaRPr lang="en-US" sz="400" dirty="0">
                        <a:effectLst/>
                        <a:latin typeface="Arial" panose="020B0604020202020204" pitchFamily="34" charset="0"/>
                        <a:cs typeface="Arial" panose="020B0604020202020204" pitchFamily="34" charset="0"/>
                      </a:endParaRPr>
                    </a:p>
                    <a:p>
                      <a:pPr marL="0" marR="0">
                        <a:lnSpc>
                          <a:spcPct val="107000"/>
                        </a:lnSpc>
                        <a:spcBef>
                          <a:spcPts val="300"/>
                        </a:spcBef>
                        <a:spcAft>
                          <a:spcPts val="0"/>
                        </a:spcAft>
                        <a:tabLst>
                          <a:tab pos="152400" algn="l"/>
                          <a:tab pos="419100" algn="l"/>
                        </a:tabLst>
                      </a:pPr>
                      <a:r>
                        <a:rPr lang="en-US" sz="1700" b="1" dirty="0">
                          <a:effectLst/>
                          <a:latin typeface="Arial" panose="020B0604020202020204" pitchFamily="34" charset="0"/>
                          <a:cs typeface="Arial" panose="020B0604020202020204" pitchFamily="34" charset="0"/>
                        </a:rPr>
                        <a:t>MDS-EB1/2 (</a:t>
                      </a:r>
                      <a:r>
                        <a:rPr lang="en-US" sz="1700" b="1" i="1" dirty="0">
                          <a:effectLst/>
                          <a:latin typeface="Arial" panose="020B0604020202020204" pitchFamily="34" charset="0"/>
                          <a:cs typeface="Arial" panose="020B0604020202020204" pitchFamily="34" charset="0"/>
                        </a:rPr>
                        <a:t>n</a:t>
                      </a:r>
                      <a:r>
                        <a:rPr lang="en-US" sz="1700" b="1" dirty="0">
                          <a:effectLst/>
                          <a:latin typeface="Arial" panose="020B0604020202020204" pitchFamily="34" charset="0"/>
                          <a:cs typeface="Arial" panose="020B0604020202020204" pitchFamily="34" charset="0"/>
                        </a:rPr>
                        <a:t>=5)</a:t>
                      </a:r>
                      <a:endParaRPr lang="en-US" sz="1700" b="1"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 </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084317856"/>
                  </a:ext>
                </a:extLst>
              </a:tr>
              <a:tr h="292622">
                <a:tc>
                  <a:txBody>
                    <a:bodyPr/>
                    <a:lstStyle/>
                    <a:p>
                      <a:pPr marL="457200" marR="0" lvl="1" indent="-342900">
                        <a:lnSpc>
                          <a:spcPct val="107000"/>
                        </a:lnSpc>
                        <a:spcBef>
                          <a:spcPts val="0"/>
                        </a:spcBef>
                        <a:spcAft>
                          <a:spcPts val="0"/>
                        </a:spcAft>
                        <a:buFont typeface="Symbol" panose="05050102010706020507" pitchFamily="18" charset="2"/>
                        <a:buChar char=""/>
                        <a:tabLst>
                          <a:tab pos="152400" algn="l"/>
                          <a:tab pos="266700" algn="l"/>
                        </a:tabLst>
                      </a:pPr>
                      <a:r>
                        <a:rPr lang="en-US" sz="1700" dirty="0">
                          <a:effectLst/>
                          <a:latin typeface="Arial" panose="020B0604020202020204" pitchFamily="34" charset="0"/>
                          <a:cs typeface="Arial" panose="020B0604020202020204" pitchFamily="34" charset="0"/>
                        </a:rPr>
                        <a:t>CR ± MRD</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4</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0.3, 0, 0.09, 0</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61651890"/>
                  </a:ext>
                </a:extLst>
              </a:tr>
              <a:tr h="257407">
                <a:tc>
                  <a:txBody>
                    <a:bodyPr/>
                    <a:lstStyle/>
                    <a:p>
                      <a:pPr marL="457200" marR="0" lvl="1" indent="-342900">
                        <a:lnSpc>
                          <a:spcPct val="107000"/>
                        </a:lnSpc>
                        <a:spcBef>
                          <a:spcPts val="0"/>
                        </a:spcBef>
                        <a:spcAft>
                          <a:spcPts val="0"/>
                        </a:spcAft>
                        <a:buFont typeface="Symbol" panose="05050102010706020507" pitchFamily="18" charset="2"/>
                        <a:buChar char=""/>
                        <a:tabLst>
                          <a:tab pos="152400" algn="l"/>
                          <a:tab pos="266700" algn="l"/>
                        </a:tabLst>
                      </a:pPr>
                      <a:r>
                        <a:rPr lang="en-US" sz="1700" dirty="0">
                          <a:effectLst/>
                          <a:latin typeface="Arial" panose="020B0604020202020204" pitchFamily="34" charset="0"/>
                          <a:cs typeface="Arial" panose="020B0604020202020204" pitchFamily="34" charset="0"/>
                        </a:rPr>
                        <a:t>Refractory disease</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1</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a:lnSpc>
                          <a:spcPct val="107000"/>
                        </a:lnSpc>
                        <a:spcBef>
                          <a:spcPts val="0"/>
                        </a:spcBef>
                        <a:spcAft>
                          <a:spcPts val="0"/>
                        </a:spcAft>
                      </a:pPr>
                      <a:r>
                        <a:rPr lang="en-US" sz="1700" dirty="0">
                          <a:effectLst/>
                          <a:latin typeface="Arial" panose="020B0604020202020204" pitchFamily="34" charset="0"/>
                          <a:cs typeface="Arial" panose="020B0604020202020204" pitchFamily="34" charset="0"/>
                        </a:rPr>
                        <a:t>6</a:t>
                      </a:r>
                      <a:endParaRPr lang="en-US" sz="1700" dirty="0">
                        <a:effectLst/>
                        <a:latin typeface="Arial" panose="020B0604020202020204" pitchFamily="34" charset="0"/>
                        <a:ea typeface="Yu Mincho" panose="02020400000000000000" pitchFamily="18" charset="-128"/>
                        <a:cs typeface="Arial" panose="020B0604020202020204" pitchFamily="34" charset="0"/>
                      </a:endParaRPr>
                    </a:p>
                  </a:txBody>
                  <a:tcPr marL="51435" marR="51435" marT="0" marB="0">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83299347"/>
                  </a:ext>
                </a:extLst>
              </a:tr>
            </a:tbl>
          </a:graphicData>
        </a:graphic>
      </p:graphicFrame>
      <p:sp>
        <p:nvSpPr>
          <p:cNvPr id="3" name="Title 2">
            <a:extLst>
              <a:ext uri="{FF2B5EF4-FFF2-40B4-BE49-F238E27FC236}">
                <a16:creationId xmlns:a16="http://schemas.microsoft.com/office/drawing/2014/main" id="{D39387FB-EFBA-4525-BBD3-1A286A1870EB}"/>
              </a:ext>
            </a:extLst>
          </p:cNvPr>
          <p:cNvSpPr>
            <a:spLocks noGrp="1"/>
          </p:cNvSpPr>
          <p:nvPr>
            <p:ph type="title"/>
          </p:nvPr>
        </p:nvSpPr>
        <p:spPr>
          <a:xfrm>
            <a:off x="32973" y="1043054"/>
            <a:ext cx="9051681" cy="369906"/>
          </a:xfrm>
        </p:spPr>
        <p:txBody>
          <a:bodyPr>
            <a:noAutofit/>
          </a:bodyPr>
          <a:lstStyle/>
          <a:p>
            <a:pPr algn="ctr"/>
            <a:r>
              <a:rPr lang="en-US" sz="2700" dirty="0">
                <a:latin typeface="Arial" panose="020B0604020202020204" pitchFamily="34" charset="0"/>
              </a:rPr>
              <a:t>Diagnosis and Marrow Blasts at Transplant </a:t>
            </a:r>
            <a:r>
              <a:rPr lang="en-US" dirty="0"/>
              <a:t>(FH#9595)</a:t>
            </a:r>
            <a:endParaRPr lang="en-US" sz="2700" dirty="0">
              <a:latin typeface="Arial" panose="020B0604020202020204" pitchFamily="34" charset="0"/>
            </a:endParaRPr>
          </a:p>
        </p:txBody>
      </p:sp>
      <p:sp>
        <p:nvSpPr>
          <p:cNvPr id="5" name="Rectangle 4">
            <a:extLst>
              <a:ext uri="{FF2B5EF4-FFF2-40B4-BE49-F238E27FC236}">
                <a16:creationId xmlns:a16="http://schemas.microsoft.com/office/drawing/2014/main" id="{1B7A36C3-BAB0-4FF5-916C-754CF972B1B2}"/>
              </a:ext>
            </a:extLst>
          </p:cNvPr>
          <p:cNvSpPr/>
          <p:nvPr/>
        </p:nvSpPr>
        <p:spPr>
          <a:xfrm>
            <a:off x="6304092" y="1691488"/>
            <a:ext cx="2537874" cy="1384995"/>
          </a:xfrm>
          <a:prstGeom prst="rect">
            <a:avLst/>
          </a:prstGeom>
        </p:spPr>
        <p:txBody>
          <a:bodyPr wrap="none">
            <a:spAutoFit/>
          </a:bodyPr>
          <a:lstStyle/>
          <a:p>
            <a:pPr defTabSz="685800" eaLnBrk="0" fontAlgn="base" hangingPunct="0">
              <a:spcBef>
                <a:spcPct val="0"/>
              </a:spcBef>
              <a:spcAft>
                <a:spcPct val="0"/>
              </a:spcAft>
              <a:buClr>
                <a:srgbClr val="89C348"/>
              </a:buClr>
              <a:defRPr/>
            </a:pPr>
            <a:r>
              <a:rPr lang="en-US" sz="2100" dirty="0">
                <a:solidFill>
                  <a:srgbClr val="1C3B61"/>
                </a:solidFill>
                <a:latin typeface="Arial"/>
                <a:ea typeface="ヒラギノ角ゴ Pro W3" pitchFamily="2" charset="-128"/>
              </a:rPr>
              <a:t>38-71(median 60)</a:t>
            </a:r>
          </a:p>
          <a:p>
            <a:pPr defTabSz="685800" eaLnBrk="0" fontAlgn="base" hangingPunct="0">
              <a:spcBef>
                <a:spcPct val="0"/>
              </a:spcBef>
              <a:spcAft>
                <a:spcPct val="0"/>
              </a:spcAft>
              <a:buClr>
                <a:srgbClr val="89C348"/>
              </a:buClr>
              <a:defRPr/>
            </a:pPr>
            <a:r>
              <a:rPr lang="en-US" sz="2100" dirty="0">
                <a:solidFill>
                  <a:srgbClr val="1C3B61"/>
                </a:solidFill>
                <a:latin typeface="Arial"/>
                <a:ea typeface="ヒラギノ角ゴ Pro W3" pitchFamily="2" charset="-128"/>
              </a:rPr>
              <a:t>years old</a:t>
            </a:r>
          </a:p>
          <a:p>
            <a:pPr defTabSz="685800" eaLnBrk="0" fontAlgn="base" hangingPunct="0">
              <a:spcBef>
                <a:spcPct val="0"/>
              </a:spcBef>
              <a:spcAft>
                <a:spcPct val="0"/>
              </a:spcAft>
              <a:buClr>
                <a:srgbClr val="89C348"/>
              </a:buClr>
              <a:defRPr/>
            </a:pPr>
            <a:endParaRPr lang="en-US" sz="2100" dirty="0">
              <a:solidFill>
                <a:srgbClr val="1C3B61"/>
              </a:solidFill>
              <a:latin typeface="Arial"/>
              <a:ea typeface="ヒラギノ角ゴ Pro W3" pitchFamily="2" charset="-128"/>
            </a:endParaRPr>
          </a:p>
          <a:p>
            <a:pPr defTabSz="685800" eaLnBrk="0" fontAlgn="base" hangingPunct="0">
              <a:spcBef>
                <a:spcPct val="0"/>
              </a:spcBef>
              <a:spcAft>
                <a:spcPct val="0"/>
              </a:spcAft>
              <a:buClr>
                <a:srgbClr val="89C348"/>
              </a:buClr>
              <a:defRPr/>
            </a:pPr>
            <a:r>
              <a:rPr lang="pt-BR" sz="2100" dirty="0">
                <a:solidFill>
                  <a:srgbClr val="1C3B61"/>
                </a:solidFill>
                <a:latin typeface="Arial"/>
                <a:ea typeface="ヒラギノ角ゴ Pro W3" pitchFamily="2" charset="-128"/>
              </a:rPr>
              <a:t>Prior transplant n=3</a:t>
            </a:r>
            <a:endParaRPr lang="en-US" sz="2100" dirty="0">
              <a:solidFill>
                <a:srgbClr val="1C3B61"/>
              </a:solidFill>
              <a:latin typeface="Arial"/>
              <a:ea typeface="ヒラギノ角ゴ Pro W3" pitchFamily="2" charset="-128"/>
            </a:endParaRPr>
          </a:p>
        </p:txBody>
      </p:sp>
      <p:sp>
        <p:nvSpPr>
          <p:cNvPr id="11" name="TextBox 10">
            <a:extLst>
              <a:ext uri="{FF2B5EF4-FFF2-40B4-BE49-F238E27FC236}">
                <a16:creationId xmlns:a16="http://schemas.microsoft.com/office/drawing/2014/main" id="{5EC4196B-A926-4E03-8AF2-631390972245}"/>
              </a:ext>
            </a:extLst>
          </p:cNvPr>
          <p:cNvSpPr txBox="1"/>
          <p:nvPr/>
        </p:nvSpPr>
        <p:spPr>
          <a:xfrm>
            <a:off x="6310683" y="5113758"/>
            <a:ext cx="2644286" cy="646331"/>
          </a:xfrm>
          <a:prstGeom prst="rect">
            <a:avLst/>
          </a:prstGeom>
          <a:noFill/>
        </p:spPr>
        <p:txBody>
          <a:bodyPr wrap="square" rtlCol="0">
            <a:spAutoFit/>
          </a:bodyPr>
          <a:lstStyle/>
          <a:p>
            <a:pPr defTabSz="685800" eaLnBrk="0" fontAlgn="base" hangingPunct="0">
              <a:spcBef>
                <a:spcPct val="0"/>
              </a:spcBef>
              <a:spcAft>
                <a:spcPct val="0"/>
              </a:spcAft>
              <a:defRPr/>
            </a:pPr>
            <a:r>
              <a:rPr lang="en-US" sz="1200" dirty="0">
                <a:solidFill>
                  <a:srgbClr val="1C3B61"/>
                </a:solidFill>
                <a:latin typeface="Arial"/>
                <a:ea typeface="ヒラギノ角ゴ Pro W3" pitchFamily="2" charset="-128"/>
              </a:rPr>
              <a:t>*CR= complete remission</a:t>
            </a:r>
          </a:p>
          <a:p>
            <a:pPr defTabSz="685800" eaLnBrk="0" fontAlgn="base" hangingPunct="0">
              <a:spcBef>
                <a:spcPct val="0"/>
              </a:spcBef>
              <a:spcAft>
                <a:spcPct val="0"/>
              </a:spcAft>
              <a:defRPr/>
            </a:pPr>
            <a:r>
              <a:rPr lang="en-US" sz="1200" dirty="0">
                <a:solidFill>
                  <a:srgbClr val="1C3B61"/>
                </a:solidFill>
                <a:latin typeface="Arial"/>
                <a:ea typeface="ヒラギノ角ゴ Pro W3" pitchFamily="2" charset="-128"/>
              </a:rPr>
              <a:t>*MRD= measurable residual disease</a:t>
            </a:r>
          </a:p>
        </p:txBody>
      </p:sp>
      <p:sp>
        <p:nvSpPr>
          <p:cNvPr id="12" name="Rectangle 11">
            <a:extLst>
              <a:ext uri="{FF2B5EF4-FFF2-40B4-BE49-F238E27FC236}">
                <a16:creationId xmlns:a16="http://schemas.microsoft.com/office/drawing/2014/main" id="{10867B3B-2C37-445A-B7C7-C2154F365D9D}"/>
              </a:ext>
            </a:extLst>
          </p:cNvPr>
          <p:cNvSpPr/>
          <p:nvPr/>
        </p:nvSpPr>
        <p:spPr>
          <a:xfrm>
            <a:off x="6252913" y="5710488"/>
            <a:ext cx="2925801" cy="300082"/>
          </a:xfrm>
          <a:prstGeom prst="rect">
            <a:avLst/>
          </a:prstGeom>
        </p:spPr>
        <p:txBody>
          <a:bodyPr wrap="none">
            <a:spAutoFit/>
          </a:bodyPr>
          <a:lstStyle/>
          <a:p>
            <a:pPr>
              <a:defRPr/>
            </a:pPr>
            <a:r>
              <a:rPr lang="en-GB" sz="1350" dirty="0">
                <a:solidFill>
                  <a:srgbClr val="3F3F3F">
                    <a:lumMod val="50000"/>
                  </a:srgbClr>
                </a:solidFill>
                <a:latin typeface="Helvetica" panose="020B0604020202020204" pitchFamily="34" charset="0"/>
                <a:cs typeface="Helvetica" panose="020B0604020202020204" pitchFamily="34" charset="0"/>
              </a:rPr>
              <a:t>Sandmaier </a:t>
            </a:r>
            <a:r>
              <a:rPr lang="en-GB" sz="1350" i="1" dirty="0">
                <a:solidFill>
                  <a:srgbClr val="3F3F3F">
                    <a:lumMod val="50000"/>
                  </a:srgbClr>
                </a:solidFill>
                <a:latin typeface="Helvetica" panose="020B0604020202020204" pitchFamily="34" charset="0"/>
                <a:cs typeface="Helvetica" panose="020B0604020202020204" pitchFamily="34" charset="0"/>
              </a:rPr>
              <a:t>et al. TCT meeting 2021</a:t>
            </a:r>
            <a:endParaRPr lang="en-US" sz="1350" b="1" i="1" dirty="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1014777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A9683DEF-0064-4274-8B56-0B43FD2AC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23" y="1550373"/>
            <a:ext cx="7370336" cy="4267271"/>
          </a:xfrm>
          <a:prstGeom prst="rect">
            <a:avLst/>
          </a:prstGeom>
        </p:spPr>
      </p:pic>
      <p:grpSp>
        <p:nvGrpSpPr>
          <p:cNvPr id="7" name="Group 6">
            <a:extLst>
              <a:ext uri="{FF2B5EF4-FFF2-40B4-BE49-F238E27FC236}">
                <a16:creationId xmlns:a16="http://schemas.microsoft.com/office/drawing/2014/main" id="{3235FE54-4ED9-44FD-A833-5B54AAC7988D}"/>
              </a:ext>
            </a:extLst>
          </p:cNvPr>
          <p:cNvGrpSpPr/>
          <p:nvPr/>
        </p:nvGrpSpPr>
        <p:grpSpPr>
          <a:xfrm>
            <a:off x="6938231" y="4700155"/>
            <a:ext cx="470075" cy="776069"/>
            <a:chOff x="10702839" y="5327373"/>
            <a:chExt cx="626767" cy="1034759"/>
          </a:xfrm>
        </p:grpSpPr>
        <p:pic>
          <p:nvPicPr>
            <p:cNvPr id="6" name="Picture 5" descr="Icon&#10;&#10;Description automatically generated">
              <a:extLst>
                <a:ext uri="{FF2B5EF4-FFF2-40B4-BE49-F238E27FC236}">
                  <a16:creationId xmlns:a16="http://schemas.microsoft.com/office/drawing/2014/main" id="{1AA08D17-F72D-40B3-9C8A-7407FBE87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2137">
              <a:off x="10629020" y="5697763"/>
              <a:ext cx="738188" cy="590550"/>
            </a:xfrm>
            <a:prstGeom prst="rect">
              <a:avLst/>
            </a:prstGeom>
          </p:spPr>
        </p:pic>
        <p:pic>
          <p:nvPicPr>
            <p:cNvPr id="4" name="Picture 3" descr="Icon&#10;&#10;Description automatically generated">
              <a:extLst>
                <a:ext uri="{FF2B5EF4-FFF2-40B4-BE49-F238E27FC236}">
                  <a16:creationId xmlns:a16="http://schemas.microsoft.com/office/drawing/2014/main" id="{4E49CAAB-3FCB-4FA1-A679-4D3D27D00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079" y="5327373"/>
              <a:ext cx="565527" cy="565527"/>
            </a:xfrm>
            <a:prstGeom prst="rect">
              <a:avLst/>
            </a:prstGeom>
          </p:spPr>
        </p:pic>
      </p:grpSp>
      <p:sp>
        <p:nvSpPr>
          <p:cNvPr id="8" name="TextBox 7">
            <a:extLst>
              <a:ext uri="{FF2B5EF4-FFF2-40B4-BE49-F238E27FC236}">
                <a16:creationId xmlns:a16="http://schemas.microsoft.com/office/drawing/2014/main" id="{6668F01B-4DF9-4BE7-A150-BD8CD616725D}"/>
              </a:ext>
            </a:extLst>
          </p:cNvPr>
          <p:cNvSpPr txBox="1"/>
          <p:nvPr/>
        </p:nvSpPr>
        <p:spPr>
          <a:xfrm>
            <a:off x="7478841" y="4976058"/>
            <a:ext cx="1659237" cy="646331"/>
          </a:xfrm>
          <a:prstGeom prst="rect">
            <a:avLst/>
          </a:prstGeom>
          <a:noFill/>
        </p:spPr>
        <p:txBody>
          <a:bodyPr wrap="none" rtlCol="0">
            <a:spAutoFit/>
          </a:bodyPr>
          <a:lstStyle/>
          <a:p>
            <a:pPr defTabSz="685800" eaLnBrk="0" fontAlgn="base" hangingPunct="0">
              <a:spcBef>
                <a:spcPct val="0"/>
              </a:spcBef>
              <a:spcAft>
                <a:spcPct val="0"/>
              </a:spcAft>
              <a:defRPr/>
            </a:pPr>
            <a:r>
              <a:rPr lang="en-US" dirty="0">
                <a:solidFill>
                  <a:srgbClr val="1C3B61"/>
                </a:solidFill>
                <a:latin typeface="Arial"/>
                <a:ea typeface="ヒラギノ角ゴ Pro W3" pitchFamily="2" charset="-128"/>
              </a:rPr>
              <a:t>Infusion of</a:t>
            </a:r>
          </a:p>
          <a:p>
            <a:pPr defTabSz="685800" eaLnBrk="0" fontAlgn="base" hangingPunct="0">
              <a:spcBef>
                <a:spcPct val="0"/>
              </a:spcBef>
              <a:spcAft>
                <a:spcPct val="0"/>
              </a:spcAft>
              <a:defRPr/>
            </a:pPr>
            <a:r>
              <a:rPr lang="en-US" baseline="30000" dirty="0">
                <a:solidFill>
                  <a:srgbClr val="1C3B61"/>
                </a:solidFill>
                <a:latin typeface="Arial"/>
                <a:ea typeface="ヒラギノ角ゴ Pro W3" pitchFamily="2" charset="-128"/>
              </a:rPr>
              <a:t>211</a:t>
            </a:r>
            <a:r>
              <a:rPr lang="en-US" dirty="0">
                <a:solidFill>
                  <a:srgbClr val="1C3B61"/>
                </a:solidFill>
                <a:latin typeface="Arial"/>
                <a:ea typeface="ヒラギノ角ゴ Pro W3" pitchFamily="2" charset="-128"/>
              </a:rPr>
              <a:t>At-BC8-B10</a:t>
            </a:r>
          </a:p>
        </p:txBody>
      </p:sp>
      <p:sp>
        <p:nvSpPr>
          <p:cNvPr id="3" name="Rectangle 2">
            <a:extLst>
              <a:ext uri="{FF2B5EF4-FFF2-40B4-BE49-F238E27FC236}">
                <a16:creationId xmlns:a16="http://schemas.microsoft.com/office/drawing/2014/main" id="{87FFA279-E46C-4650-B58B-B243BCFC843E}"/>
              </a:ext>
            </a:extLst>
          </p:cNvPr>
          <p:cNvSpPr/>
          <p:nvPr/>
        </p:nvSpPr>
        <p:spPr>
          <a:xfrm>
            <a:off x="395654" y="920172"/>
            <a:ext cx="8572500" cy="461665"/>
          </a:xfrm>
          <a:prstGeom prst="rect">
            <a:avLst/>
          </a:prstGeom>
          <a:ln>
            <a:noFill/>
          </a:ln>
        </p:spPr>
        <p:txBody>
          <a:bodyPr wrap="square">
            <a:spAutoFit/>
          </a:bodyPr>
          <a:lstStyle/>
          <a:p>
            <a:pPr defTabSz="685800" eaLnBrk="0" fontAlgn="base" hangingPunct="0">
              <a:spcBef>
                <a:spcPct val="0"/>
              </a:spcBef>
              <a:spcAft>
                <a:spcPct val="0"/>
              </a:spcAft>
              <a:defRPr/>
            </a:pPr>
            <a:r>
              <a:rPr lang="en-US" sz="2400" b="1" kern="0" dirty="0">
                <a:solidFill>
                  <a:srgbClr val="1C3B61"/>
                </a:solidFill>
                <a:latin typeface="Arial"/>
                <a:ea typeface="ヒラギノ角ゴ Pro W3" charset="0"/>
              </a:rPr>
              <a:t>Peripheral Blast Clearance After </a:t>
            </a:r>
            <a:r>
              <a:rPr lang="en-US" sz="2400" b="1" kern="0" baseline="30000" dirty="0">
                <a:solidFill>
                  <a:srgbClr val="1C3B61"/>
                </a:solidFill>
                <a:latin typeface="Arial"/>
                <a:ea typeface="ヒラギノ角ゴ Pro W3" charset="0"/>
              </a:rPr>
              <a:t>211</a:t>
            </a:r>
            <a:r>
              <a:rPr lang="en-US" sz="2400" b="1" kern="0" dirty="0">
                <a:solidFill>
                  <a:srgbClr val="1C3B61"/>
                </a:solidFill>
                <a:latin typeface="Arial"/>
                <a:ea typeface="ヒラギノ角ゴ Pro W3" charset="0"/>
              </a:rPr>
              <a:t>At-BC8-B10 (FH#9595)</a:t>
            </a:r>
            <a:endParaRPr lang="en-US" dirty="0">
              <a:solidFill>
                <a:srgbClr val="1C3B61"/>
              </a:solidFill>
              <a:latin typeface="Arial"/>
              <a:ea typeface="ヒラギノ角ゴ Pro W3" pitchFamily="2" charset="-128"/>
            </a:endParaRPr>
          </a:p>
        </p:txBody>
      </p:sp>
      <p:sp>
        <p:nvSpPr>
          <p:cNvPr id="9" name="Rectangle 8">
            <a:extLst>
              <a:ext uri="{FF2B5EF4-FFF2-40B4-BE49-F238E27FC236}">
                <a16:creationId xmlns:a16="http://schemas.microsoft.com/office/drawing/2014/main" id="{CB162523-3CE2-46D4-BE32-2B3469F08208}"/>
              </a:ext>
            </a:extLst>
          </p:cNvPr>
          <p:cNvSpPr/>
          <p:nvPr/>
        </p:nvSpPr>
        <p:spPr bwMode="auto">
          <a:xfrm>
            <a:off x="457477" y="1380085"/>
            <a:ext cx="8236744" cy="41672"/>
          </a:xfrm>
          <a:prstGeom prst="rect">
            <a:avLst/>
          </a:prstGeom>
          <a:gradFill flip="none" rotWithShape="1">
            <a:gsLst>
              <a:gs pos="0">
                <a:schemeClr val="tx1"/>
              </a:gs>
              <a:gs pos="100000">
                <a:schemeClr val="bg1"/>
              </a:gs>
              <a:gs pos="50000">
                <a:schemeClr val="accent1"/>
              </a:gs>
            </a:gsLst>
            <a:lin ang="0" scaled="1"/>
            <a:tileRect/>
          </a:gradFill>
          <a:ln w="9525" cap="flat" cmpd="sng" algn="ctr">
            <a:noFill/>
            <a:prstDash val="solid"/>
            <a:round/>
            <a:headEnd type="none" w="med" len="med"/>
            <a:tailEnd type="none" w="med" len="med"/>
          </a:ln>
          <a:effectLst/>
        </p:spPr>
        <p:txBody>
          <a:bodyPr wrap="none"/>
          <a:lstStyle/>
          <a:p>
            <a:pPr defTabSz="685800" fontAlgn="base">
              <a:spcBef>
                <a:spcPct val="0"/>
              </a:spcBef>
              <a:spcAft>
                <a:spcPct val="0"/>
              </a:spcAft>
              <a:defRPr/>
            </a:pPr>
            <a:endParaRPr lang="en-US" dirty="0">
              <a:solidFill>
                <a:srgbClr val="1C3B61"/>
              </a:solidFill>
              <a:latin typeface="Times New Roman" panose="02020603050405020304" pitchFamily="18" charset="0"/>
              <a:ea typeface="ヒラギノ角ゴ Pro W3" charset="0"/>
              <a:cs typeface="ヒラギノ角ゴ Pro W3" charset="0"/>
            </a:endParaRPr>
          </a:p>
        </p:txBody>
      </p:sp>
      <p:sp>
        <p:nvSpPr>
          <p:cNvPr id="10" name="Rectangle 9">
            <a:extLst>
              <a:ext uri="{FF2B5EF4-FFF2-40B4-BE49-F238E27FC236}">
                <a16:creationId xmlns:a16="http://schemas.microsoft.com/office/drawing/2014/main" id="{4772C85C-638B-4439-AE38-78A59DC8714A}"/>
              </a:ext>
            </a:extLst>
          </p:cNvPr>
          <p:cNvSpPr/>
          <p:nvPr/>
        </p:nvSpPr>
        <p:spPr>
          <a:xfrm>
            <a:off x="6330319" y="5744028"/>
            <a:ext cx="2925801" cy="300082"/>
          </a:xfrm>
          <a:prstGeom prst="rect">
            <a:avLst/>
          </a:prstGeom>
        </p:spPr>
        <p:txBody>
          <a:bodyPr wrap="none">
            <a:spAutoFit/>
          </a:bodyPr>
          <a:lstStyle/>
          <a:p>
            <a:pPr>
              <a:defRPr/>
            </a:pPr>
            <a:r>
              <a:rPr lang="en-GB" sz="1350" dirty="0">
                <a:solidFill>
                  <a:srgbClr val="3F3F3F">
                    <a:lumMod val="50000"/>
                  </a:srgbClr>
                </a:solidFill>
                <a:latin typeface="Helvetica" panose="020B0604020202020204" pitchFamily="34" charset="0"/>
                <a:cs typeface="Helvetica" panose="020B0604020202020204" pitchFamily="34" charset="0"/>
              </a:rPr>
              <a:t>Sandmaier </a:t>
            </a:r>
            <a:r>
              <a:rPr lang="en-GB" sz="1350" i="1" dirty="0">
                <a:solidFill>
                  <a:srgbClr val="3F3F3F">
                    <a:lumMod val="50000"/>
                  </a:srgbClr>
                </a:solidFill>
                <a:latin typeface="Helvetica" panose="020B0604020202020204" pitchFamily="34" charset="0"/>
                <a:cs typeface="Helvetica" panose="020B0604020202020204" pitchFamily="34" charset="0"/>
              </a:rPr>
              <a:t>et al. TCT meeting 2021</a:t>
            </a:r>
            <a:endParaRPr lang="en-US" sz="1350" b="1" i="1" dirty="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26045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DC21-48BF-F0B7-931A-CF2C9B394BB3}"/>
              </a:ext>
            </a:extLst>
          </p:cNvPr>
          <p:cNvSpPr>
            <a:spLocks noGrp="1"/>
          </p:cNvSpPr>
          <p:nvPr>
            <p:ph type="title"/>
          </p:nvPr>
        </p:nvSpPr>
        <p:spPr/>
        <p:txBody>
          <a:bodyPr/>
          <a:lstStyle/>
          <a:p>
            <a:r>
              <a:rPr lang="en-US" dirty="0"/>
              <a:t>VidazaAllo Study</a:t>
            </a:r>
          </a:p>
        </p:txBody>
      </p:sp>
      <p:pic>
        <p:nvPicPr>
          <p:cNvPr id="4" name="Content Placeholder 3">
            <a:extLst>
              <a:ext uri="{FF2B5EF4-FFF2-40B4-BE49-F238E27FC236}">
                <a16:creationId xmlns:a16="http://schemas.microsoft.com/office/drawing/2014/main" id="{1F919C9A-09C9-D693-D4EA-AAE60DBEB3ED}"/>
              </a:ext>
            </a:extLst>
          </p:cNvPr>
          <p:cNvPicPr>
            <a:picLocks noGrp="1" noChangeAspect="1"/>
          </p:cNvPicPr>
          <p:nvPr>
            <p:ph idx="1"/>
          </p:nvPr>
        </p:nvPicPr>
        <p:blipFill>
          <a:blip r:embed="rId2"/>
          <a:stretch>
            <a:fillRect/>
          </a:stretch>
        </p:blipFill>
        <p:spPr>
          <a:xfrm>
            <a:off x="4800600" y="1200909"/>
            <a:ext cx="3534052" cy="5354812"/>
          </a:xfrm>
          <a:prstGeom prst="rect">
            <a:avLst/>
          </a:prstGeom>
        </p:spPr>
      </p:pic>
      <p:sp>
        <p:nvSpPr>
          <p:cNvPr id="5" name="TextBox 4">
            <a:extLst>
              <a:ext uri="{FF2B5EF4-FFF2-40B4-BE49-F238E27FC236}">
                <a16:creationId xmlns:a16="http://schemas.microsoft.com/office/drawing/2014/main" id="{B3A59F60-C559-1156-02E1-3CBC8E9AC3D5}"/>
              </a:ext>
            </a:extLst>
          </p:cNvPr>
          <p:cNvSpPr txBox="1"/>
          <p:nvPr/>
        </p:nvSpPr>
        <p:spPr>
          <a:xfrm>
            <a:off x="5676384" y="6581001"/>
            <a:ext cx="3467616"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Kröger</a:t>
            </a:r>
            <a:r>
              <a:rPr lang="en-US" sz="1200" dirty="0">
                <a:latin typeface="Arial" panose="020B0604020202020204" pitchFamily="34" charset="0"/>
                <a:cs typeface="Arial" panose="020B0604020202020204" pitchFamily="34" charset="0"/>
              </a:rPr>
              <a:t>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2021;39:3318-3327</a:t>
            </a:r>
          </a:p>
        </p:txBody>
      </p:sp>
      <p:sp>
        <p:nvSpPr>
          <p:cNvPr id="6" name="TextBox 9">
            <a:extLst>
              <a:ext uri="{FF2B5EF4-FFF2-40B4-BE49-F238E27FC236}">
                <a16:creationId xmlns:a16="http://schemas.microsoft.com/office/drawing/2014/main" id="{66FA1F4C-0211-200E-3A2E-68A26234F545}"/>
              </a:ext>
            </a:extLst>
          </p:cNvPr>
          <p:cNvSpPr txBox="1">
            <a:spLocks noChangeArrowheads="1"/>
          </p:cNvSpPr>
          <p:nvPr/>
        </p:nvSpPr>
        <p:spPr bwMode="auto">
          <a:xfrm>
            <a:off x="4334" y="2343909"/>
            <a:ext cx="510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dirty="0">
                <a:solidFill>
                  <a:srgbClr val="000000"/>
                </a:solidFill>
                <a:latin typeface="Arial" pitchFamily="34" charset="0"/>
                <a:cs typeface="Arial" pitchFamily="34" charset="0"/>
              </a:rPr>
              <a:t>Eligibility: 55-70 MDS/CMML FAB criteria</a:t>
            </a:r>
          </a:p>
          <a:p>
            <a:pPr eaLnBrk="1" hangingPunct="1">
              <a:spcBef>
                <a:spcPct val="0"/>
              </a:spcBef>
              <a:buFontTx/>
              <a:buNone/>
            </a:pPr>
            <a:r>
              <a:rPr lang="en-US" altLang="en-US" sz="1400" dirty="0">
                <a:solidFill>
                  <a:srgbClr val="000000"/>
                </a:solidFill>
                <a:latin typeface="Arial" pitchFamily="34" charset="0"/>
                <a:cs typeface="Arial" pitchFamily="34" charset="0"/>
              </a:rPr>
              <a:t>4-6 cycles of Aza followed by RIC PBSCT or continued Aza</a:t>
            </a:r>
          </a:p>
          <a:p>
            <a:pPr eaLnBrk="1" hangingPunct="1">
              <a:spcBef>
                <a:spcPct val="0"/>
              </a:spcBef>
              <a:buFontTx/>
              <a:buNone/>
            </a:pPr>
            <a:r>
              <a:rPr lang="en-US" altLang="en-US" sz="1400" dirty="0">
                <a:solidFill>
                  <a:srgbClr val="000000"/>
                </a:solidFill>
                <a:latin typeface="Arial" pitchFamily="34" charset="0"/>
                <a:cs typeface="Arial" pitchFamily="34" charset="0"/>
              </a:rPr>
              <a:t>Int-2/High or int-1 with high risk </a:t>
            </a:r>
            <a:r>
              <a:rPr lang="en-US" altLang="en-US" sz="1400" dirty="0" err="1">
                <a:solidFill>
                  <a:srgbClr val="000000"/>
                </a:solidFill>
                <a:latin typeface="Arial" pitchFamily="34" charset="0"/>
                <a:cs typeface="Arial" pitchFamily="34" charset="0"/>
              </a:rPr>
              <a:t>cyto</a:t>
            </a:r>
            <a:r>
              <a:rPr lang="en-US" altLang="en-US" sz="1400" dirty="0">
                <a:solidFill>
                  <a:srgbClr val="000000"/>
                </a:solidFill>
                <a:latin typeface="Arial" pitchFamily="34" charset="0"/>
                <a:cs typeface="Arial" pitchFamily="34" charset="0"/>
              </a:rPr>
              <a:t> by IPSS</a:t>
            </a:r>
          </a:p>
          <a:p>
            <a:pPr eaLnBrk="1" hangingPunct="1">
              <a:spcBef>
                <a:spcPct val="0"/>
              </a:spcBef>
              <a:buFontTx/>
              <a:buNone/>
            </a:pPr>
            <a:r>
              <a:rPr lang="en-US" altLang="en-US" sz="1400" dirty="0">
                <a:solidFill>
                  <a:srgbClr val="000000"/>
                </a:solidFill>
                <a:latin typeface="Arial" pitchFamily="34" charset="0"/>
                <a:cs typeface="Arial" pitchFamily="34" charset="0"/>
              </a:rPr>
              <a:t>Donor group 10/10 HLA-matched URD or MRD</a:t>
            </a:r>
          </a:p>
          <a:p>
            <a:pPr eaLnBrk="1" hangingPunct="1">
              <a:spcBef>
                <a:spcPct val="0"/>
              </a:spcBef>
              <a:buFontTx/>
              <a:buNone/>
            </a:pPr>
            <a:endParaRPr lang="en-US" altLang="en-US" sz="1400" dirty="0">
              <a:solidFill>
                <a:srgbClr val="000000"/>
              </a:solidFill>
              <a:latin typeface="Arial" pitchFamily="34" charset="0"/>
              <a:cs typeface="Arial" pitchFamily="34" charset="0"/>
            </a:endParaRPr>
          </a:p>
          <a:p>
            <a:pPr eaLnBrk="1" hangingPunct="1">
              <a:spcBef>
                <a:spcPct val="0"/>
              </a:spcBef>
              <a:buFontTx/>
              <a:buNone/>
            </a:pPr>
            <a:r>
              <a:rPr lang="en-US" altLang="en-US" sz="1400" dirty="0">
                <a:solidFill>
                  <a:srgbClr val="000000"/>
                </a:solidFill>
                <a:latin typeface="Arial" pitchFamily="34" charset="0"/>
                <a:cs typeface="Arial" pitchFamily="34" charset="0"/>
              </a:rPr>
              <a:t>Primary endpoint 3 </a:t>
            </a:r>
            <a:r>
              <a:rPr lang="en-US" altLang="en-US" sz="1400" dirty="0" err="1">
                <a:solidFill>
                  <a:srgbClr val="000000"/>
                </a:solidFill>
                <a:latin typeface="Arial" pitchFamily="34" charset="0"/>
                <a:cs typeface="Arial" pitchFamily="34" charset="0"/>
              </a:rPr>
              <a:t>yr</a:t>
            </a:r>
            <a:r>
              <a:rPr lang="en-US" altLang="en-US" sz="1400" dirty="0">
                <a:solidFill>
                  <a:srgbClr val="000000"/>
                </a:solidFill>
                <a:latin typeface="Arial" pitchFamily="34" charset="0"/>
                <a:cs typeface="Arial" pitchFamily="34" charset="0"/>
              </a:rPr>
              <a:t> OS</a:t>
            </a:r>
          </a:p>
        </p:txBody>
      </p:sp>
      <p:sp>
        <p:nvSpPr>
          <p:cNvPr id="7" name="TextBox 6">
            <a:extLst>
              <a:ext uri="{FF2B5EF4-FFF2-40B4-BE49-F238E27FC236}">
                <a16:creationId xmlns:a16="http://schemas.microsoft.com/office/drawing/2014/main" id="{15E7353E-28DF-7F20-A554-F81A9AEE7A51}"/>
              </a:ext>
            </a:extLst>
          </p:cNvPr>
          <p:cNvSpPr txBox="1"/>
          <p:nvPr/>
        </p:nvSpPr>
        <p:spPr>
          <a:xfrm>
            <a:off x="-1772" y="4038600"/>
            <a:ext cx="4289567" cy="1437503"/>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80% power to detect 20% difference in 3-year OS</a:t>
            </a:r>
            <a:r>
              <a:rPr lang="en-US" sz="1400" dirty="0">
                <a:latin typeface="Arial" panose="020B0604020202020204" pitchFamily="34" charset="0"/>
                <a:cs typeface="Arial" panose="020B0604020202020204" pitchFamily="34" charset="0"/>
              </a:rPr>
              <a:t>. Trial was stopped early due to poor accrual. The anticipated 3-year OS was 50% in HCT group and 30% in </a:t>
            </a:r>
            <a:r>
              <a:rPr lang="en-US" sz="1400" dirty="0" err="1">
                <a:latin typeface="Arial" panose="020B0604020202020204" pitchFamily="34" charset="0"/>
                <a:cs typeface="Arial" panose="020B0604020202020204" pitchFamily="34" charset="0"/>
              </a:rPr>
              <a:t>aza</a:t>
            </a:r>
            <a:r>
              <a:rPr lang="en-US" sz="1400" dirty="0">
                <a:latin typeface="Arial" panose="020B0604020202020204" pitchFamily="34" charset="0"/>
                <a:cs typeface="Arial" panose="020B0604020202020204" pitchFamily="34" charset="0"/>
              </a:rPr>
              <a:t> group. The anticipated HCT group was 66 and the </a:t>
            </a:r>
            <a:r>
              <a:rPr lang="en-US" sz="1400" dirty="0" err="1">
                <a:latin typeface="Arial" panose="020B0604020202020204" pitchFamily="34" charset="0"/>
                <a:cs typeface="Arial" panose="020B0604020202020204" pitchFamily="34" charset="0"/>
              </a:rPr>
              <a:t>aza</a:t>
            </a:r>
            <a:r>
              <a:rPr lang="en-US" sz="1400" dirty="0">
                <a:latin typeface="Arial" panose="020B0604020202020204" pitchFamily="34" charset="0"/>
                <a:cs typeface="Arial" panose="020B0604020202020204" pitchFamily="34" charset="0"/>
              </a:rPr>
              <a:t> group was 44. the study was not powered to see a difference in OS. </a:t>
            </a:r>
          </a:p>
        </p:txBody>
      </p:sp>
      <p:sp>
        <p:nvSpPr>
          <p:cNvPr id="3" name="TextBox 2">
            <a:extLst>
              <a:ext uri="{FF2B5EF4-FFF2-40B4-BE49-F238E27FC236}">
                <a16:creationId xmlns:a16="http://schemas.microsoft.com/office/drawing/2014/main" id="{267433A0-C84F-0653-69A8-97E78E1E7B76}"/>
              </a:ext>
            </a:extLst>
          </p:cNvPr>
          <p:cNvSpPr txBox="1"/>
          <p:nvPr/>
        </p:nvSpPr>
        <p:spPr>
          <a:xfrm>
            <a:off x="3530131" y="5126226"/>
            <a:ext cx="1348441" cy="369332"/>
          </a:xfrm>
          <a:prstGeom prst="rect">
            <a:avLst/>
          </a:prstGeom>
          <a:noFill/>
        </p:spPr>
        <p:txBody>
          <a:bodyPr wrap="square" rtlCol="0">
            <a:spAutoFit/>
          </a:bodyPr>
          <a:lstStyle/>
          <a:p>
            <a:r>
              <a:rPr lang="en-US" dirty="0"/>
              <a:t>Med age 65</a:t>
            </a:r>
          </a:p>
        </p:txBody>
      </p:sp>
      <p:sp>
        <p:nvSpPr>
          <p:cNvPr id="8" name="TextBox 7">
            <a:extLst>
              <a:ext uri="{FF2B5EF4-FFF2-40B4-BE49-F238E27FC236}">
                <a16:creationId xmlns:a16="http://schemas.microsoft.com/office/drawing/2014/main" id="{ECB758A6-21FC-8D6B-64F2-CA84D5219274}"/>
              </a:ext>
            </a:extLst>
          </p:cNvPr>
          <p:cNvSpPr txBox="1"/>
          <p:nvPr/>
        </p:nvSpPr>
        <p:spPr>
          <a:xfrm>
            <a:off x="7010400" y="4916269"/>
            <a:ext cx="2133600" cy="646331"/>
          </a:xfrm>
          <a:prstGeom prst="rect">
            <a:avLst/>
          </a:prstGeom>
          <a:noFill/>
        </p:spPr>
        <p:txBody>
          <a:bodyPr wrap="square" rtlCol="0">
            <a:spAutoFit/>
          </a:bodyPr>
          <a:lstStyle/>
          <a:p>
            <a:r>
              <a:rPr lang="en-US" dirty="0"/>
              <a:t>Med age 63</a:t>
            </a:r>
          </a:p>
          <a:p>
            <a:r>
              <a:rPr lang="en-US" dirty="0"/>
              <a:t>FLAMSA or Flu/Bu2</a:t>
            </a:r>
          </a:p>
        </p:txBody>
      </p:sp>
    </p:spTree>
    <p:extLst>
      <p:ext uri="{BB962C8B-B14F-4D97-AF65-F5344CB8AC3E}">
        <p14:creationId xmlns:p14="http://schemas.microsoft.com/office/powerpoint/2010/main" val="912277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F8BD-9AAE-4A7D-904E-6A3EF0937CA2}"/>
              </a:ext>
            </a:extLst>
          </p:cNvPr>
          <p:cNvSpPr>
            <a:spLocks noGrp="1"/>
          </p:cNvSpPr>
          <p:nvPr>
            <p:ph type="title"/>
          </p:nvPr>
        </p:nvSpPr>
        <p:spPr>
          <a:xfrm>
            <a:off x="260604" y="1049274"/>
            <a:ext cx="8668512" cy="362688"/>
          </a:xfrm>
        </p:spPr>
        <p:txBody>
          <a:bodyPr>
            <a:normAutofit fontScale="90000"/>
          </a:bodyPr>
          <a:lstStyle/>
          <a:p>
            <a:pPr algn="ctr"/>
            <a:r>
              <a:rPr lang="en-US" sz="2700" dirty="0">
                <a:cs typeface="Arial" panose="020B0604020202020204" pitchFamily="34" charset="0"/>
              </a:rPr>
              <a:t>Relapse and NRM after Transplant </a:t>
            </a:r>
            <a:r>
              <a:rPr lang="en-US" dirty="0"/>
              <a:t>(FH#9595)</a:t>
            </a:r>
            <a:r>
              <a:rPr lang="en-US" dirty="0">
                <a:cs typeface="Arial" panose="020B0604020202020204" pitchFamily="34" charset="0"/>
              </a:rPr>
              <a:t> </a:t>
            </a:r>
            <a:endParaRPr lang="en-US" sz="2700" dirty="0">
              <a:cs typeface="Arial" panose="020B0604020202020204" pitchFamily="34" charset="0"/>
            </a:endParaRPr>
          </a:p>
        </p:txBody>
      </p:sp>
      <p:cxnSp>
        <p:nvCxnSpPr>
          <p:cNvPr id="4" name="Straight Connector 3">
            <a:extLst>
              <a:ext uri="{FF2B5EF4-FFF2-40B4-BE49-F238E27FC236}">
                <a16:creationId xmlns:a16="http://schemas.microsoft.com/office/drawing/2014/main" id="{30DE7307-2693-44F7-8237-155ED1C90F99}"/>
              </a:ext>
            </a:extLst>
          </p:cNvPr>
          <p:cNvCxnSpPr>
            <a:cxnSpLocks/>
          </p:cNvCxnSpPr>
          <p:nvPr/>
        </p:nvCxnSpPr>
        <p:spPr bwMode="auto">
          <a:xfrm>
            <a:off x="4411539" y="4873136"/>
            <a:ext cx="0" cy="191234"/>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14" name="Group 13">
            <a:extLst>
              <a:ext uri="{FF2B5EF4-FFF2-40B4-BE49-F238E27FC236}">
                <a16:creationId xmlns:a16="http://schemas.microsoft.com/office/drawing/2014/main" id="{90D564DB-20B7-4B86-89EF-F1ADB2FAB162}"/>
              </a:ext>
            </a:extLst>
          </p:cNvPr>
          <p:cNvGrpSpPr/>
          <p:nvPr/>
        </p:nvGrpSpPr>
        <p:grpSpPr>
          <a:xfrm>
            <a:off x="1708326" y="1690756"/>
            <a:ext cx="5545594" cy="4159196"/>
            <a:chOff x="2251392" y="1111341"/>
            <a:chExt cx="7394125" cy="5545594"/>
          </a:xfrm>
        </p:grpSpPr>
        <p:grpSp>
          <p:nvGrpSpPr>
            <p:cNvPr id="11" name="Group 10">
              <a:extLst>
                <a:ext uri="{FF2B5EF4-FFF2-40B4-BE49-F238E27FC236}">
                  <a16:creationId xmlns:a16="http://schemas.microsoft.com/office/drawing/2014/main" id="{62AAC1ED-98A5-41B6-934F-BCCE584A7928}"/>
                </a:ext>
              </a:extLst>
            </p:cNvPr>
            <p:cNvGrpSpPr/>
            <p:nvPr/>
          </p:nvGrpSpPr>
          <p:grpSpPr>
            <a:xfrm>
              <a:off x="2251392" y="1111341"/>
              <a:ext cx="7394125" cy="5545594"/>
              <a:chOff x="2216218" y="1111341"/>
              <a:chExt cx="7394125" cy="5545594"/>
            </a:xfrm>
          </p:grpSpPr>
          <p:pic>
            <p:nvPicPr>
              <p:cNvPr id="5" name="Picture 4" descr="Chart, line chart&#10;&#10;Description automatically generated">
                <a:extLst>
                  <a:ext uri="{FF2B5EF4-FFF2-40B4-BE49-F238E27FC236}">
                    <a16:creationId xmlns:a16="http://schemas.microsoft.com/office/drawing/2014/main" id="{22DC842F-F344-4199-832F-B45C9B41E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218" y="1111341"/>
                <a:ext cx="7394125" cy="5545594"/>
              </a:xfrm>
              <a:prstGeom prst="rect">
                <a:avLst/>
              </a:prstGeom>
            </p:spPr>
          </p:pic>
          <p:grpSp>
            <p:nvGrpSpPr>
              <p:cNvPr id="10" name="Group 9">
                <a:extLst>
                  <a:ext uri="{FF2B5EF4-FFF2-40B4-BE49-F238E27FC236}">
                    <a16:creationId xmlns:a16="http://schemas.microsoft.com/office/drawing/2014/main" id="{2714CD19-DF85-4F6C-B4B4-E5688B7D88B9}"/>
                  </a:ext>
                </a:extLst>
              </p:cNvPr>
              <p:cNvGrpSpPr/>
              <p:nvPr/>
            </p:nvGrpSpPr>
            <p:grpSpPr>
              <a:xfrm>
                <a:off x="5503986" y="3420208"/>
                <a:ext cx="1107831" cy="1114468"/>
                <a:chOff x="5503986" y="3420208"/>
                <a:chExt cx="1107831" cy="1114468"/>
              </a:xfrm>
            </p:grpSpPr>
            <p:sp>
              <p:nvSpPr>
                <p:cNvPr id="7" name="TextBox 6">
                  <a:extLst>
                    <a:ext uri="{FF2B5EF4-FFF2-40B4-BE49-F238E27FC236}">
                      <a16:creationId xmlns:a16="http://schemas.microsoft.com/office/drawing/2014/main" id="{CA9B186D-3AFE-4901-B511-84C5E4DC424C}"/>
                    </a:ext>
                  </a:extLst>
                </p:cNvPr>
                <p:cNvSpPr txBox="1"/>
                <p:nvPr/>
              </p:nvSpPr>
              <p:spPr>
                <a:xfrm>
                  <a:off x="5503986" y="3420208"/>
                  <a:ext cx="1107831" cy="492442"/>
                </a:xfrm>
                <a:prstGeom prst="rect">
                  <a:avLst/>
                </a:prstGeom>
                <a:noFill/>
              </p:spPr>
              <p:txBody>
                <a:bodyPr wrap="square" rtlCol="0">
                  <a:spAutoFit/>
                </a:bodyPr>
                <a:lstStyle/>
                <a:p>
                  <a:pPr defTabSz="685800" eaLnBrk="0" fontAlgn="base" hangingPunct="0">
                    <a:spcBef>
                      <a:spcPct val="0"/>
                    </a:spcBef>
                    <a:spcAft>
                      <a:spcPct val="0"/>
                    </a:spcAft>
                    <a:defRPr/>
                  </a:pPr>
                  <a:r>
                    <a:rPr lang="en-US" b="1" dirty="0">
                      <a:solidFill>
                        <a:srgbClr val="2958DB"/>
                      </a:solidFill>
                      <a:latin typeface="Arial"/>
                      <a:ea typeface="ヒラギノ角ゴ Pro W3" pitchFamily="2" charset="-128"/>
                    </a:rPr>
                    <a:t>40%</a:t>
                  </a:r>
                </a:p>
              </p:txBody>
            </p:sp>
            <p:sp>
              <p:nvSpPr>
                <p:cNvPr id="9" name="Rectangle 8">
                  <a:extLst>
                    <a:ext uri="{FF2B5EF4-FFF2-40B4-BE49-F238E27FC236}">
                      <a16:creationId xmlns:a16="http://schemas.microsoft.com/office/drawing/2014/main" id="{D1675FE2-68D7-4B22-9966-5E2EDF908A59}"/>
                    </a:ext>
                  </a:extLst>
                </p:cNvPr>
                <p:cNvSpPr/>
                <p:nvPr/>
              </p:nvSpPr>
              <p:spPr>
                <a:xfrm>
                  <a:off x="5510450" y="4042234"/>
                  <a:ext cx="861775" cy="492442"/>
                </a:xfrm>
                <a:prstGeom prst="rect">
                  <a:avLst/>
                </a:prstGeom>
              </p:spPr>
              <p:txBody>
                <a:bodyPr wrap="none">
                  <a:spAutoFit/>
                </a:bodyPr>
                <a:lstStyle/>
                <a:p>
                  <a:pPr defTabSz="685800" eaLnBrk="0" fontAlgn="base" hangingPunct="0">
                    <a:spcBef>
                      <a:spcPct val="0"/>
                    </a:spcBef>
                    <a:spcAft>
                      <a:spcPct val="0"/>
                    </a:spcAft>
                    <a:defRPr/>
                  </a:pPr>
                  <a:r>
                    <a:rPr lang="en-US" b="1" dirty="0">
                      <a:solidFill>
                        <a:srgbClr val="FF0000"/>
                      </a:solidFill>
                      <a:latin typeface="Arial"/>
                      <a:ea typeface="ヒラギノ角ゴ Pro W3" pitchFamily="2" charset="-128"/>
                    </a:rPr>
                    <a:t>25%</a:t>
                  </a:r>
                </a:p>
              </p:txBody>
            </p:sp>
          </p:grpSp>
        </p:grpSp>
        <p:cxnSp>
          <p:nvCxnSpPr>
            <p:cNvPr id="13" name="Straight Connector 12">
              <a:extLst>
                <a:ext uri="{FF2B5EF4-FFF2-40B4-BE49-F238E27FC236}">
                  <a16:creationId xmlns:a16="http://schemas.microsoft.com/office/drawing/2014/main" id="{A54616EB-8437-4755-AB14-EFF63435DA78}"/>
                </a:ext>
              </a:extLst>
            </p:cNvPr>
            <p:cNvCxnSpPr/>
            <p:nvPr/>
          </p:nvCxnSpPr>
          <p:spPr bwMode="auto">
            <a:xfrm>
              <a:off x="5917220" y="5363307"/>
              <a:ext cx="0" cy="25497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6" name="Rectangle 5">
            <a:extLst>
              <a:ext uri="{FF2B5EF4-FFF2-40B4-BE49-F238E27FC236}">
                <a16:creationId xmlns:a16="http://schemas.microsoft.com/office/drawing/2014/main" id="{D2B17F04-63CA-4AB8-B1AE-11A1A6428A4E}"/>
              </a:ext>
            </a:extLst>
          </p:cNvPr>
          <p:cNvSpPr/>
          <p:nvPr/>
        </p:nvSpPr>
        <p:spPr>
          <a:xfrm>
            <a:off x="6214888" y="5710177"/>
            <a:ext cx="2925801" cy="300082"/>
          </a:xfrm>
          <a:prstGeom prst="rect">
            <a:avLst/>
          </a:prstGeom>
        </p:spPr>
        <p:txBody>
          <a:bodyPr wrap="none">
            <a:spAutoFit/>
          </a:bodyPr>
          <a:lstStyle/>
          <a:p>
            <a:pPr>
              <a:defRPr/>
            </a:pPr>
            <a:r>
              <a:rPr lang="en-GB" sz="1350" dirty="0">
                <a:solidFill>
                  <a:srgbClr val="3F3F3F">
                    <a:lumMod val="50000"/>
                  </a:srgbClr>
                </a:solidFill>
                <a:latin typeface="Helvetica" panose="020B0604020202020204" pitchFamily="34" charset="0"/>
                <a:cs typeface="Helvetica" panose="020B0604020202020204" pitchFamily="34" charset="0"/>
              </a:rPr>
              <a:t>Sandmaier </a:t>
            </a:r>
            <a:r>
              <a:rPr lang="en-GB" sz="1350" i="1" dirty="0">
                <a:solidFill>
                  <a:srgbClr val="3F3F3F">
                    <a:lumMod val="50000"/>
                  </a:srgbClr>
                </a:solidFill>
                <a:latin typeface="Helvetica" panose="020B0604020202020204" pitchFamily="34" charset="0"/>
                <a:cs typeface="Helvetica" panose="020B0604020202020204" pitchFamily="34" charset="0"/>
              </a:rPr>
              <a:t>et al. TCT meeting 2021</a:t>
            </a:r>
            <a:endParaRPr lang="en-US" sz="1350" b="1" i="1" dirty="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291490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F8BD-9AAE-4A7D-904E-6A3EF0937CA2}"/>
              </a:ext>
            </a:extLst>
          </p:cNvPr>
          <p:cNvSpPr>
            <a:spLocks noGrp="1"/>
          </p:cNvSpPr>
          <p:nvPr>
            <p:ph type="title"/>
          </p:nvPr>
        </p:nvSpPr>
        <p:spPr>
          <a:xfrm>
            <a:off x="540728" y="1008915"/>
            <a:ext cx="7888898" cy="403048"/>
          </a:xfrm>
        </p:spPr>
        <p:txBody>
          <a:bodyPr>
            <a:normAutofit fontScale="90000"/>
          </a:bodyPr>
          <a:lstStyle/>
          <a:p>
            <a:pPr algn="ctr"/>
            <a:r>
              <a:rPr lang="en-US" sz="2700" dirty="0">
                <a:cs typeface="Arial" panose="020B0604020202020204" pitchFamily="34" charset="0"/>
              </a:rPr>
              <a:t>Survival after Transplant </a:t>
            </a:r>
            <a:r>
              <a:rPr lang="en-US" dirty="0"/>
              <a:t>(FH#9595)</a:t>
            </a:r>
            <a:r>
              <a:rPr lang="en-US" dirty="0">
                <a:cs typeface="Arial" panose="020B0604020202020204" pitchFamily="34" charset="0"/>
              </a:rPr>
              <a:t> </a:t>
            </a:r>
            <a:endParaRPr lang="en-US" sz="2700" dirty="0">
              <a:cs typeface="Arial" panose="020B0604020202020204" pitchFamily="34" charset="0"/>
            </a:endParaRPr>
          </a:p>
        </p:txBody>
      </p:sp>
      <p:cxnSp>
        <p:nvCxnSpPr>
          <p:cNvPr id="5" name="Straight Connector 4">
            <a:extLst>
              <a:ext uri="{FF2B5EF4-FFF2-40B4-BE49-F238E27FC236}">
                <a16:creationId xmlns:a16="http://schemas.microsoft.com/office/drawing/2014/main" id="{47E204F6-1D52-4A9D-B9D7-936B1B405392}"/>
              </a:ext>
            </a:extLst>
          </p:cNvPr>
          <p:cNvCxnSpPr>
            <a:cxnSpLocks/>
          </p:cNvCxnSpPr>
          <p:nvPr/>
        </p:nvCxnSpPr>
        <p:spPr bwMode="auto">
          <a:xfrm>
            <a:off x="4220309" y="5064365"/>
            <a:ext cx="0" cy="191234"/>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7" name="Group 16">
            <a:extLst>
              <a:ext uri="{FF2B5EF4-FFF2-40B4-BE49-F238E27FC236}">
                <a16:creationId xmlns:a16="http://schemas.microsoft.com/office/drawing/2014/main" id="{B58908B4-7A35-4444-9ADC-AC947E426641}"/>
              </a:ext>
            </a:extLst>
          </p:cNvPr>
          <p:cNvGrpSpPr/>
          <p:nvPr/>
        </p:nvGrpSpPr>
        <p:grpSpPr>
          <a:xfrm>
            <a:off x="1409366" y="1781244"/>
            <a:ext cx="5631873" cy="4149446"/>
            <a:chOff x="1879155" y="1231992"/>
            <a:chExt cx="7509164" cy="5532594"/>
          </a:xfrm>
        </p:grpSpPr>
        <p:grpSp>
          <p:nvGrpSpPr>
            <p:cNvPr id="10" name="Group 9">
              <a:extLst>
                <a:ext uri="{FF2B5EF4-FFF2-40B4-BE49-F238E27FC236}">
                  <a16:creationId xmlns:a16="http://schemas.microsoft.com/office/drawing/2014/main" id="{6A578CB4-A5DE-4E16-B962-BDD106007696}"/>
                </a:ext>
              </a:extLst>
            </p:cNvPr>
            <p:cNvGrpSpPr/>
            <p:nvPr/>
          </p:nvGrpSpPr>
          <p:grpSpPr>
            <a:xfrm>
              <a:off x="1879155" y="1231992"/>
              <a:ext cx="7509164" cy="5532594"/>
              <a:chOff x="1870363" y="1302328"/>
              <a:chExt cx="7509164" cy="5532594"/>
            </a:xfrm>
          </p:grpSpPr>
          <p:pic>
            <p:nvPicPr>
              <p:cNvPr id="4" name="Picture 3" descr="Chart&#10;&#10;Description automatically generated">
                <a:extLst>
                  <a:ext uri="{FF2B5EF4-FFF2-40B4-BE49-F238E27FC236}">
                    <a16:creationId xmlns:a16="http://schemas.microsoft.com/office/drawing/2014/main" id="{D6C68048-1972-4ABC-A20E-D6AD7D413C28}"/>
                  </a:ext>
                </a:extLst>
              </p:cNvPr>
              <p:cNvPicPr>
                <a:picLocks noChangeAspect="1"/>
              </p:cNvPicPr>
              <p:nvPr/>
            </p:nvPicPr>
            <p:blipFill rotWithShape="1">
              <a:blip r:embed="rId2">
                <a:extLst>
                  <a:ext uri="{28A0092B-C50C-407E-A947-70E740481C1C}">
                    <a14:useLocalDpi xmlns:a14="http://schemas.microsoft.com/office/drawing/2010/main" val="0"/>
                  </a:ext>
                </a:extLst>
              </a:blip>
              <a:srcRect b="15797"/>
              <a:stretch/>
            </p:blipFill>
            <p:spPr>
              <a:xfrm>
                <a:off x="1870363" y="1302328"/>
                <a:ext cx="7509164" cy="5532594"/>
              </a:xfrm>
              <a:prstGeom prst="rect">
                <a:avLst/>
              </a:prstGeom>
            </p:spPr>
          </p:pic>
          <p:grpSp>
            <p:nvGrpSpPr>
              <p:cNvPr id="9" name="Group 8">
                <a:extLst>
                  <a:ext uri="{FF2B5EF4-FFF2-40B4-BE49-F238E27FC236}">
                    <a16:creationId xmlns:a16="http://schemas.microsoft.com/office/drawing/2014/main" id="{A9456122-D8FC-4836-9BE0-49973CB415A7}"/>
                  </a:ext>
                </a:extLst>
              </p:cNvPr>
              <p:cNvGrpSpPr/>
              <p:nvPr/>
            </p:nvGrpSpPr>
            <p:grpSpPr>
              <a:xfrm>
                <a:off x="5229100" y="3479512"/>
                <a:ext cx="896941" cy="1274968"/>
                <a:chOff x="5229100" y="3479512"/>
                <a:chExt cx="896941" cy="1274968"/>
              </a:xfrm>
            </p:grpSpPr>
            <p:sp>
              <p:nvSpPr>
                <p:cNvPr id="6" name="Rectangle 5">
                  <a:extLst>
                    <a:ext uri="{FF2B5EF4-FFF2-40B4-BE49-F238E27FC236}">
                      <a16:creationId xmlns:a16="http://schemas.microsoft.com/office/drawing/2014/main" id="{B0E40D8E-34D0-444A-BE21-1152B0DB5C78}"/>
                    </a:ext>
                  </a:extLst>
                </p:cNvPr>
                <p:cNvSpPr/>
                <p:nvPr/>
              </p:nvSpPr>
              <p:spPr>
                <a:xfrm>
                  <a:off x="5229100" y="3479512"/>
                  <a:ext cx="861774" cy="492442"/>
                </a:xfrm>
                <a:prstGeom prst="rect">
                  <a:avLst/>
                </a:prstGeom>
              </p:spPr>
              <p:txBody>
                <a:bodyPr wrap="none">
                  <a:spAutoFit/>
                </a:bodyPr>
                <a:lstStyle/>
                <a:p>
                  <a:pPr defTabSz="685800" eaLnBrk="0" fontAlgn="base" hangingPunct="0">
                    <a:spcBef>
                      <a:spcPct val="0"/>
                    </a:spcBef>
                    <a:spcAft>
                      <a:spcPct val="0"/>
                    </a:spcAft>
                    <a:defRPr/>
                  </a:pPr>
                  <a:r>
                    <a:rPr lang="en-US" b="1" dirty="0">
                      <a:solidFill>
                        <a:srgbClr val="2958DB"/>
                      </a:solidFill>
                      <a:latin typeface="Arial"/>
                      <a:ea typeface="ヒラギノ角ゴ Pro W3" pitchFamily="2" charset="-128"/>
                    </a:rPr>
                    <a:t>43%</a:t>
                  </a:r>
                </a:p>
              </p:txBody>
            </p:sp>
            <p:sp>
              <p:nvSpPr>
                <p:cNvPr id="8" name="Rectangle 7">
                  <a:extLst>
                    <a:ext uri="{FF2B5EF4-FFF2-40B4-BE49-F238E27FC236}">
                      <a16:creationId xmlns:a16="http://schemas.microsoft.com/office/drawing/2014/main" id="{6FBAAB24-931C-44B4-9039-4E761852B048}"/>
                    </a:ext>
                  </a:extLst>
                </p:cNvPr>
                <p:cNvSpPr/>
                <p:nvPr/>
              </p:nvSpPr>
              <p:spPr>
                <a:xfrm>
                  <a:off x="5264267" y="4262038"/>
                  <a:ext cx="861774" cy="492442"/>
                </a:xfrm>
                <a:prstGeom prst="rect">
                  <a:avLst/>
                </a:prstGeom>
              </p:spPr>
              <p:txBody>
                <a:bodyPr wrap="none">
                  <a:spAutoFit/>
                </a:bodyPr>
                <a:lstStyle/>
                <a:p>
                  <a:pPr defTabSz="685800" eaLnBrk="0" fontAlgn="base" hangingPunct="0">
                    <a:spcBef>
                      <a:spcPct val="0"/>
                    </a:spcBef>
                    <a:spcAft>
                      <a:spcPct val="0"/>
                    </a:spcAft>
                    <a:defRPr/>
                  </a:pPr>
                  <a:r>
                    <a:rPr lang="en-US" b="1" dirty="0">
                      <a:solidFill>
                        <a:srgbClr val="FF0000"/>
                      </a:solidFill>
                      <a:latin typeface="Arial"/>
                      <a:ea typeface="ヒラギノ角ゴ Pro W3" pitchFamily="2" charset="-128"/>
                    </a:rPr>
                    <a:t>35%</a:t>
                  </a:r>
                </a:p>
              </p:txBody>
            </p:sp>
          </p:grpSp>
        </p:grpSp>
        <p:cxnSp>
          <p:nvCxnSpPr>
            <p:cNvPr id="16" name="Straight Connector 15">
              <a:extLst>
                <a:ext uri="{FF2B5EF4-FFF2-40B4-BE49-F238E27FC236}">
                  <a16:creationId xmlns:a16="http://schemas.microsoft.com/office/drawing/2014/main" id="{904CCFF3-0BE0-41B1-A246-D4733AAD6C5F}"/>
                </a:ext>
              </a:extLst>
            </p:cNvPr>
            <p:cNvCxnSpPr/>
            <p:nvPr/>
          </p:nvCxnSpPr>
          <p:spPr bwMode="auto">
            <a:xfrm>
              <a:off x="5644660" y="5547940"/>
              <a:ext cx="0" cy="25497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7" name="Rectangle 6">
            <a:extLst>
              <a:ext uri="{FF2B5EF4-FFF2-40B4-BE49-F238E27FC236}">
                <a16:creationId xmlns:a16="http://schemas.microsoft.com/office/drawing/2014/main" id="{62453A73-D930-4E49-8074-76122169234B}"/>
              </a:ext>
            </a:extLst>
          </p:cNvPr>
          <p:cNvSpPr/>
          <p:nvPr/>
        </p:nvSpPr>
        <p:spPr>
          <a:xfrm>
            <a:off x="6264366" y="5710586"/>
            <a:ext cx="2925801" cy="300082"/>
          </a:xfrm>
          <a:prstGeom prst="rect">
            <a:avLst/>
          </a:prstGeom>
        </p:spPr>
        <p:txBody>
          <a:bodyPr wrap="none">
            <a:spAutoFit/>
          </a:bodyPr>
          <a:lstStyle/>
          <a:p>
            <a:pPr>
              <a:defRPr/>
            </a:pPr>
            <a:r>
              <a:rPr lang="en-GB" sz="1350" dirty="0">
                <a:solidFill>
                  <a:srgbClr val="3F3F3F">
                    <a:lumMod val="50000"/>
                  </a:srgbClr>
                </a:solidFill>
                <a:latin typeface="Helvetica" panose="020B0604020202020204" pitchFamily="34" charset="0"/>
                <a:cs typeface="Helvetica" panose="020B0604020202020204" pitchFamily="34" charset="0"/>
              </a:rPr>
              <a:t>Sandmaier et al. </a:t>
            </a:r>
            <a:r>
              <a:rPr lang="en-GB" sz="1350" i="1" dirty="0">
                <a:solidFill>
                  <a:srgbClr val="3F3F3F">
                    <a:lumMod val="50000"/>
                  </a:srgbClr>
                </a:solidFill>
                <a:latin typeface="Helvetica" panose="020B0604020202020204" pitchFamily="34" charset="0"/>
                <a:cs typeface="Helvetica" panose="020B0604020202020204" pitchFamily="34" charset="0"/>
              </a:rPr>
              <a:t>TCT meeting </a:t>
            </a:r>
            <a:r>
              <a:rPr lang="en-GB" sz="1350" dirty="0">
                <a:solidFill>
                  <a:srgbClr val="3F3F3F">
                    <a:lumMod val="50000"/>
                  </a:srgbClr>
                </a:solidFill>
                <a:latin typeface="Helvetica" panose="020B0604020202020204" pitchFamily="34" charset="0"/>
                <a:cs typeface="Helvetica" panose="020B0604020202020204" pitchFamily="34" charset="0"/>
              </a:rPr>
              <a:t>2021</a:t>
            </a:r>
            <a:endParaRPr lang="en-US" sz="1350" b="1" dirty="0">
              <a:solidFill>
                <a:prstClr val="black">
                  <a:lumMod val="50000"/>
                  <a:lumOff val="50000"/>
                </a:prstClr>
              </a:solidFill>
              <a:latin typeface="Calibri" panose="020F0502020204030204"/>
            </a:endParaRPr>
          </a:p>
        </p:txBody>
      </p:sp>
    </p:spTree>
    <p:extLst>
      <p:ext uri="{BB962C8B-B14F-4D97-AF65-F5344CB8AC3E}">
        <p14:creationId xmlns:p14="http://schemas.microsoft.com/office/powerpoint/2010/main" val="3823588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857251"/>
            <a:ext cx="7616825" cy="941109"/>
          </a:xfrm>
        </p:spPr>
        <p:txBody>
          <a:bodyPr>
            <a:normAutofit/>
          </a:bodyPr>
          <a:lstStyle/>
          <a:p>
            <a:r>
              <a:rPr lang="en-US" sz="1800" dirty="0"/>
              <a:t>Targeting CD117 on HSCs using JSP191 </a:t>
            </a:r>
            <a:r>
              <a:rPr lang="mr-IN" sz="1800" dirty="0"/>
              <a:t>–</a:t>
            </a:r>
            <a:r>
              <a:rPr lang="en-US" sz="1800" dirty="0"/>
              <a:t> </a:t>
            </a:r>
            <a:br>
              <a:rPr lang="en-US" sz="1800" dirty="0"/>
            </a:br>
            <a:r>
              <a:rPr lang="en-US" sz="1800" dirty="0"/>
              <a:t>humanized monoclonal antibody targeting CD117</a:t>
            </a:r>
          </a:p>
        </p:txBody>
      </p:sp>
      <p:sp>
        <p:nvSpPr>
          <p:cNvPr id="4" name="Content Placeholder 3"/>
          <p:cNvSpPr>
            <a:spLocks noGrp="1"/>
          </p:cNvSpPr>
          <p:nvPr>
            <p:ph idx="1"/>
          </p:nvPr>
        </p:nvSpPr>
        <p:spPr>
          <a:xfrm>
            <a:off x="465367" y="1665601"/>
            <a:ext cx="3571545" cy="1947906"/>
          </a:xfrm>
        </p:spPr>
        <p:txBody>
          <a:bodyPr>
            <a:noAutofit/>
          </a:bodyPr>
          <a:lstStyle/>
          <a:p>
            <a:pPr marL="285750" indent="-285750">
              <a:lnSpc>
                <a:spcPct val="130000"/>
              </a:lnSpc>
              <a:spcBef>
                <a:spcPts val="0"/>
              </a:spcBef>
              <a:buFont typeface="Arial"/>
              <a:buChar char="•"/>
            </a:pPr>
            <a:r>
              <a:rPr lang="en-US" sz="1200" dirty="0"/>
              <a:t>CD117 (c-Kit) is receptor for stem cell factor (SCF) on hematopoietic stem cells (HSCs)</a:t>
            </a:r>
          </a:p>
          <a:p>
            <a:pPr marL="285750" indent="-285750">
              <a:lnSpc>
                <a:spcPct val="130000"/>
              </a:lnSpc>
              <a:spcBef>
                <a:spcPts val="0"/>
              </a:spcBef>
              <a:buFont typeface="Arial"/>
              <a:buChar char="•"/>
            </a:pPr>
            <a:r>
              <a:rPr lang="en-US" sz="1200" dirty="0"/>
              <a:t>SCF-CD117 signaling </a:t>
            </a:r>
            <a:r>
              <a:rPr lang="en-US" sz="1200" dirty="0">
                <a:cs typeface="Calibri"/>
              </a:rPr>
              <a:t>regulates survival, proliferation and differentiation of HSCs</a:t>
            </a:r>
          </a:p>
          <a:p>
            <a:pPr marL="285750" indent="-285750">
              <a:lnSpc>
                <a:spcPct val="130000"/>
              </a:lnSpc>
              <a:spcBef>
                <a:spcPts val="0"/>
              </a:spcBef>
              <a:buFont typeface="Arial"/>
              <a:buChar char="•"/>
            </a:pPr>
            <a:r>
              <a:rPr lang="en-US" sz="1200" dirty="0">
                <a:cs typeface="Calibri"/>
              </a:rPr>
              <a:t>CD117 is expressed on normal HSCs and hematopoietic progenitor cells, MDS HSCs and progenitors, AML leukemic stem cells (LSCs) and blasts</a:t>
            </a:r>
          </a:p>
        </p:txBody>
      </p:sp>
      <p:pic>
        <p:nvPicPr>
          <p:cNvPr id="3" name="Picture 2"/>
          <p:cNvPicPr>
            <a:picLocks noChangeAspect="1"/>
          </p:cNvPicPr>
          <p:nvPr/>
        </p:nvPicPr>
        <p:blipFill>
          <a:blip r:embed="rId3"/>
          <a:stretch>
            <a:fillRect/>
          </a:stretch>
        </p:blipFill>
        <p:spPr>
          <a:xfrm>
            <a:off x="963707" y="3606054"/>
            <a:ext cx="6858000" cy="2124075"/>
          </a:xfrm>
          <a:prstGeom prst="rect">
            <a:avLst/>
          </a:prstGeom>
        </p:spPr>
      </p:pic>
      <p:sp>
        <p:nvSpPr>
          <p:cNvPr id="8" name="Content Placeholder 3"/>
          <p:cNvSpPr txBox="1">
            <a:spLocks/>
          </p:cNvSpPr>
          <p:nvPr/>
        </p:nvSpPr>
        <p:spPr>
          <a:xfrm>
            <a:off x="4275039" y="1665602"/>
            <a:ext cx="4710202" cy="2366475"/>
          </a:xfrm>
          <a:prstGeom prst="rect">
            <a:avLst/>
          </a:prstGeom>
        </p:spPr>
        <p:txBody>
          <a:bodyPr vert="horz" lIns="0" tIns="0" rIns="0" bIns="0" rtlCol="0">
            <a:noAutofit/>
          </a:bodyPr>
          <a:lstStyle>
            <a:lvl1pPr marL="0" indent="0" algn="l" defTabSz="457200" rtl="0" eaLnBrk="1" latinLnBrk="0" hangingPunct="1">
              <a:spcBef>
                <a:spcPts val="1200"/>
              </a:spcBef>
              <a:buFont typeface="Arial"/>
              <a:buNone/>
              <a:defRPr sz="1600" kern="1200">
                <a:solidFill>
                  <a:schemeClr val="tx1"/>
                </a:solidFill>
                <a:latin typeface="Helvetica"/>
                <a:ea typeface="+mn-ea"/>
                <a:cs typeface="Helvetica"/>
              </a:defRPr>
            </a:lvl1pPr>
            <a:lvl2pPr marL="171450" indent="-171450" algn="l" defTabSz="457200" rtl="0" eaLnBrk="1" latinLnBrk="0" hangingPunct="1">
              <a:spcBef>
                <a:spcPts val="600"/>
              </a:spcBef>
              <a:buClr>
                <a:schemeClr val="accent3"/>
              </a:buClr>
              <a:buFont typeface="Wingdings" charset="2"/>
              <a:buChar char="§"/>
              <a:defRPr sz="1600" kern="1200">
                <a:solidFill>
                  <a:schemeClr val="tx1"/>
                </a:solidFill>
                <a:latin typeface="Helvetica"/>
                <a:ea typeface="+mn-ea"/>
                <a:cs typeface="Helvetica"/>
              </a:defRPr>
            </a:lvl2pPr>
            <a:lvl3pPr marL="374904" indent="-198438" algn="l" defTabSz="457200" rtl="0" eaLnBrk="1" latinLnBrk="0" hangingPunct="1">
              <a:spcBef>
                <a:spcPts val="300"/>
              </a:spcBef>
              <a:buClr>
                <a:schemeClr val="tx1">
                  <a:lumMod val="60000"/>
                  <a:lumOff val="40000"/>
                </a:schemeClr>
              </a:buClr>
              <a:buFont typeface="Lucida Grande"/>
              <a:buChar char="−"/>
              <a:defRPr sz="1400" kern="1200">
                <a:solidFill>
                  <a:schemeClr val="tx1"/>
                </a:solidFill>
                <a:latin typeface="Helvetica"/>
                <a:ea typeface="+mn-ea"/>
                <a:cs typeface="Helvetica"/>
              </a:defRPr>
            </a:lvl3pPr>
            <a:lvl4pPr marL="574675" indent="-147638" algn="l" defTabSz="457200" rtl="0" eaLnBrk="1" latinLnBrk="0" hangingPunct="1">
              <a:spcBef>
                <a:spcPts val="300"/>
              </a:spcBef>
              <a:buClr>
                <a:schemeClr val="tx1">
                  <a:lumMod val="60000"/>
                  <a:lumOff val="40000"/>
                </a:schemeClr>
              </a:buClr>
              <a:buFont typeface="Arial"/>
              <a:buChar char="•"/>
              <a:defRPr sz="1400" kern="1200">
                <a:solidFill>
                  <a:schemeClr val="tx1"/>
                </a:solidFill>
                <a:latin typeface="Helvetica"/>
                <a:ea typeface="+mn-ea"/>
                <a:cs typeface="Helvetica"/>
              </a:defRPr>
            </a:lvl4pPr>
            <a:lvl5pPr marL="627063" indent="-111125" algn="l" defTabSz="457200" rtl="0" eaLnBrk="1" latinLnBrk="0" hangingPunct="1">
              <a:spcBef>
                <a:spcPct val="20000"/>
              </a:spcBef>
              <a:buClr>
                <a:schemeClr val="tx1">
                  <a:lumMod val="60000"/>
                  <a:lumOff val="40000"/>
                </a:schemeClr>
              </a:buClr>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30000"/>
              </a:lnSpc>
              <a:spcBef>
                <a:spcPts val="0"/>
              </a:spcBef>
              <a:buFont typeface="Arial"/>
              <a:buChar char="•"/>
            </a:pPr>
            <a:r>
              <a:rPr lang="en-US" sz="1200" dirty="0">
                <a:cs typeface="Calibri"/>
              </a:rPr>
              <a:t>Targeted high-affinity epitope directly blocks SCF-CD117 signaling leading to HSC depletion</a:t>
            </a:r>
          </a:p>
          <a:p>
            <a:pPr marL="457200" lvl="1" indent="-285750">
              <a:lnSpc>
                <a:spcPct val="130000"/>
              </a:lnSpc>
              <a:spcBef>
                <a:spcPts val="0"/>
              </a:spcBef>
              <a:buFont typeface="Arial"/>
              <a:buChar char="•"/>
            </a:pPr>
            <a:r>
              <a:rPr lang="en-US" sz="1200" dirty="0">
                <a:cs typeface="Calibri"/>
              </a:rPr>
              <a:t>Binding </a:t>
            </a:r>
            <a:r>
              <a:rPr lang="en-US" sz="1200" dirty="0" err="1">
                <a:cs typeface="Calibri"/>
              </a:rPr>
              <a:t>Kd</a:t>
            </a:r>
            <a:r>
              <a:rPr lang="en-US" sz="1200" dirty="0">
                <a:cs typeface="Calibri"/>
              </a:rPr>
              <a:t> of 1.0 </a:t>
            </a:r>
            <a:r>
              <a:rPr lang="en-US" sz="1200" dirty="0" err="1">
                <a:cs typeface="Calibri"/>
              </a:rPr>
              <a:t>pM</a:t>
            </a:r>
            <a:endParaRPr lang="en-US" sz="1200" dirty="0">
              <a:cs typeface="Calibri"/>
            </a:endParaRPr>
          </a:p>
          <a:p>
            <a:pPr marL="457200" lvl="1" indent="-285750">
              <a:lnSpc>
                <a:spcPct val="130000"/>
              </a:lnSpc>
              <a:spcBef>
                <a:spcPts val="0"/>
              </a:spcBef>
              <a:buFont typeface="Arial"/>
              <a:buChar char="•"/>
            </a:pPr>
            <a:r>
              <a:rPr lang="en-US" sz="1200" dirty="0">
                <a:cs typeface="Calibri"/>
              </a:rPr>
              <a:t>Potently inhibits SCF signaling (Ki=70 </a:t>
            </a:r>
            <a:r>
              <a:rPr lang="en-US" sz="1200" dirty="0" err="1">
                <a:cs typeface="Calibri"/>
              </a:rPr>
              <a:t>pM</a:t>
            </a:r>
            <a:r>
              <a:rPr lang="en-US" sz="1200" dirty="0">
                <a:cs typeface="Calibri"/>
              </a:rPr>
              <a:t>)</a:t>
            </a:r>
          </a:p>
          <a:p>
            <a:pPr marL="285750" indent="-285750">
              <a:lnSpc>
                <a:spcPct val="130000"/>
              </a:lnSpc>
              <a:spcBef>
                <a:spcPts val="0"/>
              </a:spcBef>
              <a:buFont typeface="Arial"/>
              <a:buChar char="•"/>
            </a:pPr>
            <a:r>
              <a:rPr lang="en-US" sz="1200" dirty="0">
                <a:cs typeface="Calibri"/>
              </a:rPr>
              <a:t>Engineered, </a:t>
            </a:r>
            <a:r>
              <a:rPr lang="en-US" sz="1200" dirty="0" err="1">
                <a:cs typeface="Calibri"/>
              </a:rPr>
              <a:t>aglycosylated</a:t>
            </a:r>
            <a:r>
              <a:rPr lang="en-US" sz="1200" dirty="0">
                <a:cs typeface="Calibri"/>
              </a:rPr>
              <a:t> IgG1 minimizes off target effects </a:t>
            </a:r>
          </a:p>
          <a:p>
            <a:pPr marL="457200" lvl="1" indent="-285750">
              <a:lnSpc>
                <a:spcPct val="130000"/>
              </a:lnSpc>
              <a:spcBef>
                <a:spcPts val="0"/>
              </a:spcBef>
              <a:buFont typeface="Arial"/>
              <a:buChar char="•"/>
            </a:pPr>
            <a:r>
              <a:rPr lang="en-US" sz="1200" dirty="0">
                <a:cs typeface="Calibri"/>
              </a:rPr>
              <a:t>No mast cell activation, no agonist activity, no </a:t>
            </a:r>
            <a:r>
              <a:rPr lang="en-US" sz="1200" dirty="0" err="1">
                <a:cs typeface="Calibri"/>
              </a:rPr>
              <a:t>FcR</a:t>
            </a:r>
            <a:r>
              <a:rPr lang="en-US" sz="1200" dirty="0">
                <a:cs typeface="Calibri"/>
              </a:rPr>
              <a:t> binding, no ADCC (CD117 expressed on Mast cells, germ cells, melanocytes, </a:t>
            </a:r>
            <a:r>
              <a:rPr lang="en-US" sz="1200" dirty="0" err="1">
                <a:cs typeface="Calibri"/>
              </a:rPr>
              <a:t>Cajal</a:t>
            </a:r>
            <a:r>
              <a:rPr lang="en-US" sz="1200" dirty="0">
                <a:cs typeface="Calibri"/>
              </a:rPr>
              <a:t> cells in GI tract, others)</a:t>
            </a:r>
          </a:p>
          <a:p>
            <a:pPr marL="285750" indent="-285750">
              <a:lnSpc>
                <a:spcPct val="130000"/>
              </a:lnSpc>
              <a:spcBef>
                <a:spcPts val="0"/>
              </a:spcBef>
              <a:buFont typeface="Arial"/>
              <a:buChar char="•"/>
            </a:pPr>
            <a:endParaRPr lang="en-US" sz="1200" dirty="0">
              <a:cs typeface="Calibri"/>
            </a:endParaRPr>
          </a:p>
        </p:txBody>
      </p:sp>
    </p:spTree>
    <p:extLst>
      <p:ext uri="{BB962C8B-B14F-4D97-AF65-F5344CB8AC3E}">
        <p14:creationId xmlns:p14="http://schemas.microsoft.com/office/powerpoint/2010/main" val="3603598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1371600" y="4343400"/>
            <a:ext cx="58674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outerShdw blurRad="38100" dist="38100" dir="2700000" algn="tl">
                  <a:srgbClr val="000000"/>
                </a:outerShdw>
              </a:effectLst>
            </a:endParaRPr>
          </a:p>
        </p:txBody>
      </p:sp>
      <p:sp>
        <p:nvSpPr>
          <p:cNvPr id="136195" name="Rectangle 3"/>
          <p:cNvSpPr>
            <a:spLocks noGrp="1" noChangeArrowheads="1"/>
          </p:cNvSpPr>
          <p:nvPr>
            <p:ph type="title"/>
          </p:nvPr>
        </p:nvSpPr>
        <p:spPr>
          <a:xfrm>
            <a:off x="533400" y="1017389"/>
            <a:ext cx="8229600" cy="594122"/>
          </a:xfrm>
        </p:spPr>
        <p:txBody>
          <a:bodyPr>
            <a:normAutofit fontScale="90000"/>
          </a:bodyPr>
          <a:lstStyle/>
          <a:p>
            <a:r>
              <a:rPr lang="en-US" altLang="en-US" sz="4000" b="1" dirty="0"/>
              <a:t>RIC</a:t>
            </a:r>
          </a:p>
        </p:txBody>
      </p:sp>
      <p:sp>
        <p:nvSpPr>
          <p:cNvPr id="136196" name="Line 4"/>
          <p:cNvSpPr>
            <a:spLocks noChangeShapeType="1"/>
          </p:cNvSpPr>
          <p:nvPr/>
        </p:nvSpPr>
        <p:spPr bwMode="auto">
          <a:xfrm>
            <a:off x="609600" y="1657350"/>
            <a:ext cx="81534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98" name="Rectangle 6"/>
          <p:cNvSpPr>
            <a:spLocks noChangeArrowheads="1"/>
          </p:cNvSpPr>
          <p:nvPr/>
        </p:nvSpPr>
        <p:spPr bwMode="auto">
          <a:xfrm>
            <a:off x="117477" y="3251599"/>
            <a:ext cx="8810625" cy="25003"/>
          </a:xfrm>
          <a:prstGeom prst="rect">
            <a:avLst/>
          </a:prstGeom>
          <a:solidFill>
            <a:srgbClr val="CCFF99"/>
          </a:solidFill>
          <a:ln w="17526">
            <a:solidFill>
              <a:srgbClr val="CCFF99"/>
            </a:solidFill>
            <a:miter lim="800000"/>
            <a:headEnd/>
            <a:tailEnd/>
          </a:ln>
        </p:spPr>
        <p:txBody>
          <a:bodyPr/>
          <a:lstStyle/>
          <a:p>
            <a:endParaRPr lang="en-US"/>
          </a:p>
        </p:txBody>
      </p:sp>
      <p:sp>
        <p:nvSpPr>
          <p:cNvPr id="136199" name="Rectangle 7"/>
          <p:cNvSpPr>
            <a:spLocks noChangeArrowheads="1"/>
          </p:cNvSpPr>
          <p:nvPr/>
        </p:nvSpPr>
        <p:spPr bwMode="auto">
          <a:xfrm>
            <a:off x="2632075" y="4360070"/>
            <a:ext cx="11270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dirty="0"/>
              <a:t>TAC </a:t>
            </a:r>
            <a:r>
              <a:rPr lang="en-US" altLang="en-US" sz="1000" dirty="0"/>
              <a:t>0.05mg/kg BID</a:t>
            </a:r>
          </a:p>
        </p:txBody>
      </p:sp>
      <p:sp>
        <p:nvSpPr>
          <p:cNvPr id="136201" name="Rectangle 9"/>
          <p:cNvSpPr>
            <a:spLocks noChangeArrowheads="1"/>
          </p:cNvSpPr>
          <p:nvPr/>
        </p:nvSpPr>
        <p:spPr bwMode="auto">
          <a:xfrm>
            <a:off x="1806577" y="2057401"/>
            <a:ext cx="1171575"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a:lstStyle/>
          <a:p>
            <a:endParaRPr lang="en-US"/>
          </a:p>
        </p:txBody>
      </p:sp>
      <p:sp>
        <p:nvSpPr>
          <p:cNvPr id="136202" name="Rectangle 10"/>
          <p:cNvSpPr>
            <a:spLocks noChangeArrowheads="1"/>
          </p:cNvSpPr>
          <p:nvPr/>
        </p:nvSpPr>
        <p:spPr bwMode="auto">
          <a:xfrm>
            <a:off x="1896751" y="1943100"/>
            <a:ext cx="101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ltLang="en-US" sz="2400" dirty="0"/>
              <a:t>2 </a:t>
            </a:r>
            <a:r>
              <a:rPr lang="en-US" altLang="en-US" sz="2400" dirty="0" err="1"/>
              <a:t>Gy</a:t>
            </a:r>
            <a:r>
              <a:rPr lang="en-US" altLang="en-US" sz="2400" dirty="0"/>
              <a:t> TBI</a:t>
            </a:r>
          </a:p>
        </p:txBody>
      </p:sp>
      <p:sp>
        <p:nvSpPr>
          <p:cNvPr id="136203" name="Rectangle 11"/>
          <p:cNvSpPr>
            <a:spLocks noChangeArrowheads="1"/>
          </p:cNvSpPr>
          <p:nvPr/>
        </p:nvSpPr>
        <p:spPr bwMode="auto">
          <a:xfrm>
            <a:off x="2046666" y="2261801"/>
            <a:ext cx="8026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ltLang="en-US" dirty="0"/>
              <a:t>G-PBSCT</a:t>
            </a:r>
          </a:p>
        </p:txBody>
      </p:sp>
      <p:sp>
        <p:nvSpPr>
          <p:cNvPr id="136204" name="Rectangle 12"/>
          <p:cNvSpPr>
            <a:spLocks noChangeArrowheads="1"/>
          </p:cNvSpPr>
          <p:nvPr/>
        </p:nvSpPr>
        <p:spPr bwMode="auto">
          <a:xfrm>
            <a:off x="4091785" y="3707013"/>
            <a:ext cx="547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2000" dirty="0"/>
              <a:t> Days</a:t>
            </a:r>
          </a:p>
        </p:txBody>
      </p:sp>
      <p:sp>
        <p:nvSpPr>
          <p:cNvPr id="136205" name="Rectangle 13"/>
          <p:cNvSpPr>
            <a:spLocks noChangeArrowheads="1"/>
          </p:cNvSpPr>
          <p:nvPr/>
        </p:nvSpPr>
        <p:spPr bwMode="auto">
          <a:xfrm>
            <a:off x="976314" y="3399236"/>
            <a:ext cx="7986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7594600" algn="l"/>
              </a:tabLst>
              <a:defRPr sz="2400">
                <a:solidFill>
                  <a:schemeClr val="tx1"/>
                </a:solidFill>
                <a:latin typeface="Times New Roman" pitchFamily="18" charset="0"/>
              </a:defRPr>
            </a:lvl1pPr>
            <a:lvl2pPr>
              <a:tabLst>
                <a:tab pos="7594600" algn="l"/>
              </a:tabLst>
              <a:defRPr sz="2400">
                <a:solidFill>
                  <a:schemeClr val="tx1"/>
                </a:solidFill>
                <a:latin typeface="Times New Roman" pitchFamily="18" charset="0"/>
              </a:defRPr>
            </a:lvl2pPr>
            <a:lvl3pPr>
              <a:tabLst>
                <a:tab pos="7594600" algn="l"/>
              </a:tabLst>
              <a:defRPr sz="2400">
                <a:solidFill>
                  <a:schemeClr val="tx1"/>
                </a:solidFill>
                <a:latin typeface="Times New Roman" pitchFamily="18" charset="0"/>
              </a:defRPr>
            </a:lvl3pPr>
            <a:lvl4pPr>
              <a:tabLst>
                <a:tab pos="7594600" algn="l"/>
              </a:tabLst>
              <a:defRPr sz="2400">
                <a:solidFill>
                  <a:schemeClr val="tx1"/>
                </a:solidFill>
                <a:latin typeface="Times New Roman" pitchFamily="18" charset="0"/>
              </a:defRPr>
            </a:lvl4pPr>
            <a:lvl5pPr>
              <a:tabLst>
                <a:tab pos="7594600" algn="l"/>
              </a:tabLst>
              <a:defRPr sz="2400">
                <a:solidFill>
                  <a:schemeClr val="tx1"/>
                </a:solidFill>
                <a:latin typeface="Times New Roman" pitchFamily="18" charset="0"/>
              </a:defRPr>
            </a:lvl5pPr>
            <a:lvl6pPr fontAlgn="base">
              <a:spcBef>
                <a:spcPct val="0"/>
              </a:spcBef>
              <a:spcAft>
                <a:spcPct val="0"/>
              </a:spcAft>
              <a:tabLst>
                <a:tab pos="7594600" algn="l"/>
              </a:tabLst>
              <a:defRPr sz="2400">
                <a:solidFill>
                  <a:schemeClr val="tx1"/>
                </a:solidFill>
                <a:latin typeface="Times New Roman" pitchFamily="18" charset="0"/>
              </a:defRPr>
            </a:lvl6pPr>
            <a:lvl7pPr fontAlgn="base">
              <a:spcBef>
                <a:spcPct val="0"/>
              </a:spcBef>
              <a:spcAft>
                <a:spcPct val="0"/>
              </a:spcAft>
              <a:tabLst>
                <a:tab pos="7594600" algn="l"/>
              </a:tabLst>
              <a:defRPr sz="2400">
                <a:solidFill>
                  <a:schemeClr val="tx1"/>
                </a:solidFill>
                <a:latin typeface="Times New Roman" pitchFamily="18" charset="0"/>
              </a:defRPr>
            </a:lvl7pPr>
            <a:lvl8pPr fontAlgn="base">
              <a:spcBef>
                <a:spcPct val="0"/>
              </a:spcBef>
              <a:spcAft>
                <a:spcPct val="0"/>
              </a:spcAft>
              <a:tabLst>
                <a:tab pos="7594600" algn="l"/>
              </a:tabLst>
              <a:defRPr sz="2400">
                <a:solidFill>
                  <a:schemeClr val="tx1"/>
                </a:solidFill>
                <a:latin typeface="Times New Roman" pitchFamily="18" charset="0"/>
              </a:defRPr>
            </a:lvl8pPr>
            <a:lvl9pPr fontAlgn="base">
              <a:spcBef>
                <a:spcPct val="0"/>
              </a:spcBef>
              <a:spcAft>
                <a:spcPct val="0"/>
              </a:spcAft>
              <a:tabLst>
                <a:tab pos="7594600" algn="l"/>
              </a:tabLst>
              <a:defRPr sz="2400">
                <a:solidFill>
                  <a:schemeClr val="tx1"/>
                </a:solidFill>
                <a:latin typeface="Times New Roman" pitchFamily="18" charset="0"/>
              </a:defRPr>
            </a:lvl9pPr>
          </a:lstStyle>
          <a:p>
            <a:pPr eaLnBrk="0" hangingPunct="0"/>
            <a:r>
              <a:rPr lang="en-US" altLang="en-US" sz="2000" dirty="0">
                <a:latin typeface="Arial" charset="0"/>
              </a:rPr>
              <a:t>    </a:t>
            </a:r>
            <a:r>
              <a:rPr lang="en-US" altLang="en-US" sz="1400" dirty="0">
                <a:latin typeface="Arial" charset="0"/>
              </a:rPr>
              <a:t>-4  -3  -2   -1</a:t>
            </a:r>
            <a:r>
              <a:rPr lang="en-US" altLang="en-US" sz="2000" dirty="0">
                <a:latin typeface="Arial" charset="0"/>
              </a:rPr>
              <a:t>      0</a:t>
            </a:r>
            <a:r>
              <a:rPr lang="en-US" altLang="en-US" sz="1800" dirty="0">
                <a:latin typeface="Arial" charset="0"/>
              </a:rPr>
              <a:t>         28       42       56                  84             100              180</a:t>
            </a:r>
          </a:p>
        </p:txBody>
      </p:sp>
      <p:sp>
        <p:nvSpPr>
          <p:cNvPr id="136206" name="Rectangle 14"/>
          <p:cNvSpPr>
            <a:spLocks noChangeArrowheads="1"/>
          </p:cNvSpPr>
          <p:nvPr/>
        </p:nvSpPr>
        <p:spPr bwMode="auto">
          <a:xfrm>
            <a:off x="1128743" y="2689016"/>
            <a:ext cx="1018804"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400" dirty="0"/>
              <a:t>Flu</a:t>
            </a:r>
          </a:p>
          <a:p>
            <a:pPr algn="ctr" eaLnBrk="0" hangingPunct="0">
              <a:lnSpc>
                <a:spcPct val="80000"/>
              </a:lnSpc>
            </a:pPr>
            <a:r>
              <a:rPr lang="en-US" altLang="en-US" sz="1600" dirty="0"/>
              <a:t>30 mg/m</a:t>
            </a:r>
            <a:r>
              <a:rPr lang="en-US" altLang="en-US" sz="1600" baseline="30000" dirty="0"/>
              <a:t>2</a:t>
            </a:r>
            <a:r>
              <a:rPr lang="en-US" altLang="en-US" sz="1600" dirty="0"/>
              <a:t>/d</a:t>
            </a:r>
          </a:p>
        </p:txBody>
      </p:sp>
      <p:sp>
        <p:nvSpPr>
          <p:cNvPr id="136208" name="Line 16"/>
          <p:cNvSpPr>
            <a:spLocks noChangeShapeType="1"/>
          </p:cNvSpPr>
          <p:nvPr/>
        </p:nvSpPr>
        <p:spPr bwMode="auto">
          <a:xfrm>
            <a:off x="2701925" y="2657099"/>
            <a:ext cx="0" cy="5500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1" name="Line 19"/>
          <p:cNvSpPr>
            <a:spLocks noChangeShapeType="1"/>
          </p:cNvSpPr>
          <p:nvPr/>
        </p:nvSpPr>
        <p:spPr bwMode="auto">
          <a:xfrm>
            <a:off x="4191000" y="2882504"/>
            <a:ext cx="0" cy="275034"/>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3" name="Line 21"/>
          <p:cNvSpPr>
            <a:spLocks noChangeShapeType="1"/>
          </p:cNvSpPr>
          <p:nvPr/>
        </p:nvSpPr>
        <p:spPr bwMode="auto">
          <a:xfrm>
            <a:off x="1371600" y="3228381"/>
            <a:ext cx="0" cy="9227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4" name="Line 22"/>
          <p:cNvSpPr>
            <a:spLocks noChangeShapeType="1"/>
          </p:cNvSpPr>
          <p:nvPr/>
        </p:nvSpPr>
        <p:spPr bwMode="auto">
          <a:xfrm>
            <a:off x="1619687" y="3198296"/>
            <a:ext cx="0" cy="12025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5" name="Line 23"/>
          <p:cNvSpPr>
            <a:spLocks noChangeShapeType="1"/>
          </p:cNvSpPr>
          <p:nvPr/>
        </p:nvSpPr>
        <p:spPr bwMode="auto">
          <a:xfrm>
            <a:off x="1866000" y="3215431"/>
            <a:ext cx="0" cy="12025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7" name="AutoShape 25"/>
          <p:cNvSpPr>
            <a:spLocks noChangeArrowheads="1"/>
          </p:cNvSpPr>
          <p:nvPr/>
        </p:nvSpPr>
        <p:spPr bwMode="auto">
          <a:xfrm>
            <a:off x="4008762" y="4109683"/>
            <a:ext cx="233557" cy="216091"/>
          </a:xfrm>
          <a:prstGeom prst="rtTriangle">
            <a:avLst/>
          </a:prstGeom>
          <a:solidFill>
            <a:srgbClr val="00FFFF"/>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8" name="Rectangle 26"/>
          <p:cNvSpPr>
            <a:spLocks noChangeArrowheads="1"/>
          </p:cNvSpPr>
          <p:nvPr/>
        </p:nvSpPr>
        <p:spPr bwMode="auto">
          <a:xfrm>
            <a:off x="2640011" y="4112241"/>
            <a:ext cx="1368750" cy="228600"/>
          </a:xfrm>
          <a:prstGeom prst="rect">
            <a:avLst/>
          </a:prstGeom>
          <a:solidFill>
            <a:srgbClr val="00FFFF"/>
          </a:solidFill>
          <a:ln w="9525">
            <a:solidFill>
              <a:srgbClr val="66FFFF"/>
            </a:solidFill>
            <a:miter lim="800000"/>
            <a:headEnd/>
            <a:tailEnd/>
          </a:ln>
        </p:spPr>
        <p:txBody>
          <a:bodyPr/>
          <a:lstStyle/>
          <a:p>
            <a:endParaRPr lang="en-US"/>
          </a:p>
        </p:txBody>
      </p:sp>
      <p:sp>
        <p:nvSpPr>
          <p:cNvPr id="136219" name="Line 27"/>
          <p:cNvSpPr>
            <a:spLocks noChangeShapeType="1"/>
          </p:cNvSpPr>
          <p:nvPr/>
        </p:nvSpPr>
        <p:spPr bwMode="auto">
          <a:xfrm flipH="1">
            <a:off x="8016877" y="3086101"/>
            <a:ext cx="295275" cy="439341"/>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0" name="Line 28"/>
          <p:cNvSpPr>
            <a:spLocks noChangeShapeType="1"/>
          </p:cNvSpPr>
          <p:nvPr/>
        </p:nvSpPr>
        <p:spPr bwMode="auto">
          <a:xfrm flipH="1">
            <a:off x="7907340" y="3086102"/>
            <a:ext cx="287337" cy="440531"/>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1" name="Line 29"/>
          <p:cNvSpPr>
            <a:spLocks noChangeShapeType="1"/>
          </p:cNvSpPr>
          <p:nvPr/>
        </p:nvSpPr>
        <p:spPr bwMode="auto">
          <a:xfrm>
            <a:off x="3429000" y="3194449"/>
            <a:ext cx="0" cy="12025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2" name="Line 30"/>
          <p:cNvSpPr>
            <a:spLocks noChangeShapeType="1"/>
          </p:cNvSpPr>
          <p:nvPr/>
        </p:nvSpPr>
        <p:spPr bwMode="auto">
          <a:xfrm>
            <a:off x="2698848"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3" name="Line 31"/>
          <p:cNvSpPr>
            <a:spLocks noChangeShapeType="1"/>
          </p:cNvSpPr>
          <p:nvPr/>
        </p:nvSpPr>
        <p:spPr bwMode="auto">
          <a:xfrm>
            <a:off x="4191000"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4" name="Line 32"/>
          <p:cNvSpPr>
            <a:spLocks noChangeShapeType="1"/>
          </p:cNvSpPr>
          <p:nvPr/>
        </p:nvSpPr>
        <p:spPr bwMode="auto">
          <a:xfrm>
            <a:off x="4876800"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5" name="Line 33"/>
          <p:cNvSpPr>
            <a:spLocks noChangeShapeType="1"/>
          </p:cNvSpPr>
          <p:nvPr/>
        </p:nvSpPr>
        <p:spPr bwMode="auto">
          <a:xfrm>
            <a:off x="6248400"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6" name="Line 34"/>
          <p:cNvSpPr>
            <a:spLocks noChangeShapeType="1"/>
          </p:cNvSpPr>
          <p:nvPr/>
        </p:nvSpPr>
        <p:spPr bwMode="auto">
          <a:xfrm>
            <a:off x="7391400"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7" name="Line 35"/>
          <p:cNvSpPr>
            <a:spLocks noChangeShapeType="1"/>
          </p:cNvSpPr>
          <p:nvPr/>
        </p:nvSpPr>
        <p:spPr bwMode="auto">
          <a:xfrm>
            <a:off x="8610600" y="3200400"/>
            <a:ext cx="0" cy="12025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28" name="AutoShape 36"/>
          <p:cNvSpPr>
            <a:spLocks noChangeArrowheads="1"/>
          </p:cNvSpPr>
          <p:nvPr/>
        </p:nvSpPr>
        <p:spPr bwMode="auto">
          <a:xfrm>
            <a:off x="7239000" y="4343400"/>
            <a:ext cx="1371600" cy="228600"/>
          </a:xfrm>
          <a:prstGeom prst="rtTriangle">
            <a:avLst/>
          </a:prstGeom>
          <a:solidFill>
            <a:schemeClr val="accent2"/>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136230" name="Rectangle 38"/>
          <p:cNvSpPr>
            <a:spLocks noChangeArrowheads="1"/>
          </p:cNvSpPr>
          <p:nvPr/>
        </p:nvSpPr>
        <p:spPr bwMode="auto">
          <a:xfrm>
            <a:off x="2662495" y="4101409"/>
            <a:ext cx="11557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en-US" sz="1600" dirty="0"/>
              <a:t>MMF </a:t>
            </a:r>
            <a:r>
              <a:rPr lang="en-US" altLang="en-US" sz="1000" dirty="0"/>
              <a:t>15mg/kg TID</a:t>
            </a:r>
          </a:p>
        </p:txBody>
      </p:sp>
      <p:sp>
        <p:nvSpPr>
          <p:cNvPr id="136232" name="Line 40"/>
          <p:cNvSpPr>
            <a:spLocks noChangeShapeType="1"/>
          </p:cNvSpPr>
          <p:nvPr/>
        </p:nvSpPr>
        <p:spPr bwMode="auto">
          <a:xfrm flipH="1">
            <a:off x="7467602" y="5143500"/>
            <a:ext cx="269875" cy="4000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3" name="Line 41"/>
          <p:cNvSpPr>
            <a:spLocks noChangeShapeType="1"/>
          </p:cNvSpPr>
          <p:nvPr/>
        </p:nvSpPr>
        <p:spPr bwMode="auto">
          <a:xfrm flipH="1">
            <a:off x="7543800" y="5143500"/>
            <a:ext cx="304800" cy="4000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5" name="AutoShape 43"/>
          <p:cNvSpPr>
            <a:spLocks noChangeArrowheads="1"/>
          </p:cNvSpPr>
          <p:nvPr/>
        </p:nvSpPr>
        <p:spPr bwMode="auto">
          <a:xfrm>
            <a:off x="8016876" y="4573849"/>
            <a:ext cx="676748" cy="228600"/>
          </a:xfrm>
          <a:prstGeom prst="rtTriangle">
            <a:avLst/>
          </a:prstGeom>
          <a:solidFill>
            <a:schemeClr val="accent2"/>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2" name="Rectangle 1"/>
          <p:cNvSpPr/>
          <p:nvPr/>
        </p:nvSpPr>
        <p:spPr>
          <a:xfrm>
            <a:off x="2716212" y="2473573"/>
            <a:ext cx="2031202" cy="461665"/>
          </a:xfrm>
          <a:prstGeom prst="rect">
            <a:avLst/>
          </a:prstGeom>
        </p:spPr>
        <p:txBody>
          <a:bodyPr wrap="square">
            <a:spAutoFit/>
          </a:bodyPr>
          <a:lstStyle/>
          <a:p>
            <a:r>
              <a:rPr lang="en-US" sz="1200" dirty="0"/>
              <a:t>JSP191 ≤ 500 ng/mL or are </a:t>
            </a:r>
            <a:r>
              <a:rPr lang="en-US" sz="1200" b="1" u="sng" dirty="0"/>
              <a:t>predicted</a:t>
            </a:r>
            <a:r>
              <a:rPr lang="en-US" sz="1200" b="1" dirty="0"/>
              <a:t> </a:t>
            </a:r>
            <a:r>
              <a:rPr lang="en-US" sz="1200" dirty="0"/>
              <a:t>≤ 500 ng/mL</a:t>
            </a:r>
          </a:p>
        </p:txBody>
      </p:sp>
      <p:sp>
        <p:nvSpPr>
          <p:cNvPr id="4" name="TextBox 3"/>
          <p:cNvSpPr txBox="1"/>
          <p:nvPr/>
        </p:nvSpPr>
        <p:spPr>
          <a:xfrm>
            <a:off x="5854890" y="1943100"/>
            <a:ext cx="914400" cy="914400"/>
          </a:xfrm>
          <a:prstGeom prst="rect">
            <a:avLst/>
          </a:prstGeom>
        </p:spPr>
        <p:txBody>
          <a:bodyPr wrap="none" lIns="0" tIns="0" rIns="0" bIns="0" rtlCol="0">
            <a:normAutofit/>
          </a:bodyPr>
          <a:lstStyle/>
          <a:p>
            <a:pPr algn="l">
              <a:buClr>
                <a:schemeClr val="accent5">
                  <a:lumMod val="75000"/>
                </a:schemeClr>
              </a:buClr>
            </a:pPr>
            <a:endParaRPr lang="en-US" dirty="0">
              <a:solidFill>
                <a:schemeClr val="bg1"/>
              </a:solidFill>
            </a:endParaRPr>
          </a:p>
        </p:txBody>
      </p:sp>
      <p:sp>
        <p:nvSpPr>
          <p:cNvPr id="6" name="Rectangle 5"/>
          <p:cNvSpPr/>
          <p:nvPr/>
        </p:nvSpPr>
        <p:spPr>
          <a:xfrm>
            <a:off x="489081" y="1731804"/>
            <a:ext cx="1445953" cy="1015663"/>
          </a:xfrm>
          <a:prstGeom prst="rect">
            <a:avLst/>
          </a:prstGeom>
        </p:spPr>
        <p:txBody>
          <a:bodyPr wrap="square">
            <a:spAutoFit/>
          </a:bodyPr>
          <a:lstStyle/>
          <a:p>
            <a:r>
              <a:rPr lang="en-US" sz="1200" dirty="0"/>
              <a:t>Day -4 of the protocol JSP 191=2000 ng/mL or is </a:t>
            </a:r>
            <a:r>
              <a:rPr lang="en-US" sz="1200" b="1" u="sng" dirty="0"/>
              <a:t>predicted</a:t>
            </a:r>
            <a:r>
              <a:rPr lang="en-US" sz="1200" dirty="0"/>
              <a:t> to reach =2000 ng/</a:t>
            </a:r>
            <a:r>
              <a:rPr lang="en-US" sz="1200" dirty="0" err="1"/>
              <a:t>mL.</a:t>
            </a:r>
            <a:endParaRPr lang="en-US" sz="1200" dirty="0"/>
          </a:p>
        </p:txBody>
      </p:sp>
      <p:sp>
        <p:nvSpPr>
          <p:cNvPr id="7" name="TextBox 6"/>
          <p:cNvSpPr txBox="1"/>
          <p:nvPr/>
        </p:nvSpPr>
        <p:spPr>
          <a:xfrm>
            <a:off x="6653284" y="3086101"/>
            <a:ext cx="914400" cy="914400"/>
          </a:xfrm>
          <a:prstGeom prst="rect">
            <a:avLst/>
          </a:prstGeom>
        </p:spPr>
        <p:txBody>
          <a:bodyPr wrap="none" lIns="0" tIns="0" rIns="0" bIns="0" rtlCol="0">
            <a:normAutofit/>
          </a:bodyPr>
          <a:lstStyle/>
          <a:p>
            <a:pPr algn="l">
              <a:buClr>
                <a:schemeClr val="accent5">
                  <a:lumMod val="75000"/>
                </a:schemeClr>
              </a:buClr>
            </a:pPr>
            <a:endParaRPr lang="en-US" dirty="0">
              <a:solidFill>
                <a:schemeClr val="bg1"/>
              </a:solidFill>
            </a:endParaRPr>
          </a:p>
        </p:txBody>
      </p:sp>
      <p:sp>
        <p:nvSpPr>
          <p:cNvPr id="8" name="TextBox 7"/>
          <p:cNvSpPr txBox="1"/>
          <p:nvPr/>
        </p:nvSpPr>
        <p:spPr>
          <a:xfrm>
            <a:off x="45048" y="2886918"/>
            <a:ext cx="888064" cy="270621"/>
          </a:xfrm>
          <a:prstGeom prst="rect">
            <a:avLst/>
          </a:prstGeom>
        </p:spPr>
        <p:txBody>
          <a:bodyPr wrap="none" lIns="0" tIns="0" rIns="0" bIns="0" rtlCol="0">
            <a:normAutofit lnSpcReduction="10000"/>
          </a:bodyPr>
          <a:lstStyle/>
          <a:p>
            <a:pPr algn="l">
              <a:buClr>
                <a:schemeClr val="accent5">
                  <a:lumMod val="75000"/>
                </a:schemeClr>
              </a:buClr>
            </a:pPr>
            <a:r>
              <a:rPr lang="en-US" dirty="0">
                <a:solidFill>
                  <a:srgbClr val="FF0000"/>
                </a:solidFill>
              </a:rPr>
              <a:t>JSP 191</a:t>
            </a:r>
          </a:p>
        </p:txBody>
      </p:sp>
      <p:sp>
        <p:nvSpPr>
          <p:cNvPr id="52" name="Line 22"/>
          <p:cNvSpPr>
            <a:spLocks noChangeShapeType="1"/>
          </p:cNvSpPr>
          <p:nvPr/>
        </p:nvSpPr>
        <p:spPr bwMode="auto">
          <a:xfrm>
            <a:off x="427759" y="3207392"/>
            <a:ext cx="0" cy="120253"/>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TextBox 8"/>
          <p:cNvSpPr txBox="1"/>
          <p:nvPr/>
        </p:nvSpPr>
        <p:spPr>
          <a:xfrm>
            <a:off x="162394" y="3419192"/>
            <a:ext cx="630134" cy="248218"/>
          </a:xfrm>
          <a:prstGeom prst="rect">
            <a:avLst/>
          </a:prstGeom>
        </p:spPr>
        <p:txBody>
          <a:bodyPr wrap="none" lIns="0" tIns="0" rIns="0" bIns="0" rtlCol="0">
            <a:normAutofit lnSpcReduction="10000"/>
          </a:bodyPr>
          <a:lstStyle/>
          <a:p>
            <a:pPr algn="l">
              <a:buClr>
                <a:schemeClr val="accent5">
                  <a:lumMod val="75000"/>
                </a:schemeClr>
              </a:buClr>
            </a:pPr>
            <a:r>
              <a:rPr lang="en-US" dirty="0">
                <a:solidFill>
                  <a:srgbClr val="FF0000"/>
                </a:solidFill>
              </a:rPr>
              <a:t>~-14</a:t>
            </a:r>
          </a:p>
        </p:txBody>
      </p:sp>
      <p:sp>
        <p:nvSpPr>
          <p:cNvPr id="54" name="Rectangle 2"/>
          <p:cNvSpPr>
            <a:spLocks noChangeArrowheads="1"/>
          </p:cNvSpPr>
          <p:nvPr/>
        </p:nvSpPr>
        <p:spPr bwMode="auto">
          <a:xfrm>
            <a:off x="1371600" y="4572000"/>
            <a:ext cx="6645276" cy="228600"/>
          </a:xfrm>
          <a:prstGeom prst="rect">
            <a:avLst/>
          </a:prstGeom>
          <a:solidFill>
            <a:srgbClr val="FFC000"/>
          </a:solidFill>
          <a:ln w="9525">
            <a:solidFill>
              <a:schemeClr val="tx1"/>
            </a:solidFill>
            <a:miter lim="800000"/>
            <a:headEnd/>
            <a:tailEnd/>
          </a:ln>
          <a:effectLst/>
        </p:spPr>
        <p:txBody>
          <a:bodyPr wrap="none" anchor="ctr"/>
          <a:lstStyle/>
          <a:p>
            <a:pPr algn="ctr"/>
            <a:r>
              <a:rPr lang="en-US" altLang="en-US" dirty="0"/>
              <a:t>Sir 2 mg daily</a:t>
            </a:r>
          </a:p>
        </p:txBody>
      </p:sp>
      <p:sp>
        <p:nvSpPr>
          <p:cNvPr id="3" name="TextBox 2">
            <a:extLst>
              <a:ext uri="{FF2B5EF4-FFF2-40B4-BE49-F238E27FC236}">
                <a16:creationId xmlns:a16="http://schemas.microsoft.com/office/drawing/2014/main" id="{71CC8265-4D28-476D-B7F9-9184C0F3274D}"/>
              </a:ext>
            </a:extLst>
          </p:cNvPr>
          <p:cNvSpPr txBox="1"/>
          <p:nvPr/>
        </p:nvSpPr>
        <p:spPr>
          <a:xfrm>
            <a:off x="427759" y="5093348"/>
            <a:ext cx="914400" cy="914400"/>
          </a:xfrm>
          <a:prstGeom prst="rect">
            <a:avLst/>
          </a:prstGeom>
        </p:spPr>
        <p:txBody>
          <a:bodyPr wrap="none" lIns="0" tIns="0" rIns="0" bIns="0" rtlCol="0">
            <a:normAutofit/>
          </a:bodyPr>
          <a:lstStyle/>
          <a:p>
            <a:pPr algn="l">
              <a:buClr>
                <a:schemeClr val="accent5">
                  <a:lumMod val="75000"/>
                </a:schemeClr>
              </a:buClr>
            </a:pPr>
            <a:endParaRPr lang="en-US" dirty="0">
              <a:solidFill>
                <a:schemeClr val="bg1"/>
              </a:solidFill>
            </a:endParaRPr>
          </a:p>
        </p:txBody>
      </p:sp>
      <p:sp>
        <p:nvSpPr>
          <p:cNvPr id="5" name="Rectangle 4">
            <a:extLst>
              <a:ext uri="{FF2B5EF4-FFF2-40B4-BE49-F238E27FC236}">
                <a16:creationId xmlns:a16="http://schemas.microsoft.com/office/drawing/2014/main" id="{612A90AE-0BC2-4F1B-9BDB-F55A5057E203}"/>
              </a:ext>
            </a:extLst>
          </p:cNvPr>
          <p:cNvSpPr/>
          <p:nvPr/>
        </p:nvSpPr>
        <p:spPr>
          <a:xfrm>
            <a:off x="22524" y="4957371"/>
            <a:ext cx="9098952" cy="707886"/>
          </a:xfrm>
          <a:prstGeom prst="rect">
            <a:avLst/>
          </a:prstGeom>
        </p:spPr>
        <p:txBody>
          <a:bodyPr wrap="square">
            <a:spAutoFit/>
          </a:bodyPr>
          <a:lstStyle/>
          <a:p>
            <a:r>
              <a:rPr lang="en-US" sz="800" dirty="0"/>
              <a:t>Sirolimus begins three days before PBSC infusion, is dosed initially at 2 mg PO daily, and adjusted to achieve target serum levels of 3 – 12 ng/mL through Transplant Day +150. In the absence of GVHD, sirolimus taper begins Transplant Day +151 and tapered off by Transplant Day +180. Tacrolimus begins three days before PBSC infusion, is dosed initially at 0.05 mg/kg PO b.i.d. or 0.01 mg/kg IV </a:t>
            </a:r>
            <a:r>
              <a:rPr lang="en-US" sz="800" dirty="0" err="1"/>
              <a:t>b.i.d</a:t>
            </a:r>
            <a:r>
              <a:rPr lang="en-US" sz="800" dirty="0"/>
              <a:t>, and adjusted to achieve target serum levels of 8 – 12 ng/</a:t>
            </a:r>
            <a:r>
              <a:rPr lang="en-US" sz="800" dirty="0" err="1"/>
              <a:t>mL.</a:t>
            </a:r>
            <a:r>
              <a:rPr lang="en-US" sz="800" dirty="0"/>
              <a:t> Tacrolimus IV is infused over 2–3 hours. In the absence of GVHD, tacrolimus taper begins on Transplant Day +96 and tapered off by Transplant Day +180. MMF is dosed at 15 mg/kg PO Q 8 hours, and begins the evening of the donor PBSC infusion, then tapered to 15 mg/kg PO </a:t>
            </a:r>
            <a:r>
              <a:rPr lang="en-US" sz="800" dirty="0" err="1"/>
              <a:t>b.i.d</a:t>
            </a:r>
            <a:r>
              <a:rPr lang="en-US" sz="800" dirty="0"/>
              <a:t> on Transplant Day +31 until Transplant Day +39, and then is discontinued without tapering further on Transplant Day +40</a:t>
            </a:r>
          </a:p>
        </p:txBody>
      </p:sp>
      <p:sp>
        <p:nvSpPr>
          <p:cNvPr id="10" name="TextBox 9">
            <a:extLst>
              <a:ext uri="{FF2B5EF4-FFF2-40B4-BE49-F238E27FC236}">
                <a16:creationId xmlns:a16="http://schemas.microsoft.com/office/drawing/2014/main" id="{B50B52EF-A44C-4B5E-BE32-48B5EC23B236}"/>
              </a:ext>
            </a:extLst>
          </p:cNvPr>
          <p:cNvSpPr txBox="1"/>
          <p:nvPr/>
        </p:nvSpPr>
        <p:spPr>
          <a:xfrm>
            <a:off x="5977915" y="1759851"/>
            <a:ext cx="3292473" cy="1477328"/>
          </a:xfrm>
          <a:prstGeom prst="rect">
            <a:avLst/>
          </a:prstGeom>
          <a:noFill/>
        </p:spPr>
        <p:txBody>
          <a:bodyPr wrap="square" rtlCol="0">
            <a:spAutoFit/>
          </a:bodyPr>
          <a:lstStyle/>
          <a:p>
            <a:r>
              <a:rPr lang="en-US" dirty="0"/>
              <a:t>Phase1/2 Trial</a:t>
            </a:r>
          </a:p>
          <a:p>
            <a:r>
              <a:rPr lang="en-US" dirty="0"/>
              <a:t>3+3 dose escalation scheme</a:t>
            </a:r>
          </a:p>
          <a:p>
            <a:r>
              <a:rPr lang="en-US" dirty="0"/>
              <a:t>MDS or AML with MID/MRD</a:t>
            </a:r>
          </a:p>
          <a:p>
            <a:r>
              <a:rPr lang="en-US" dirty="0"/>
              <a:t>MRD or MUD (8/8) PBSCT</a:t>
            </a:r>
          </a:p>
          <a:p>
            <a:r>
              <a:rPr lang="en-US" dirty="0"/>
              <a:t>Age &gt; 60 or HCT-CI &gt; 2</a:t>
            </a:r>
          </a:p>
        </p:txBody>
      </p:sp>
    </p:spTree>
    <p:extLst>
      <p:ext uri="{BB962C8B-B14F-4D97-AF65-F5344CB8AC3E}">
        <p14:creationId xmlns:p14="http://schemas.microsoft.com/office/powerpoint/2010/main" val="1695113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4F96-B3DC-2262-F2B5-E321E1D4A0FD}"/>
              </a:ext>
            </a:extLst>
          </p:cNvPr>
          <p:cNvSpPr>
            <a:spLocks noGrp="1"/>
          </p:cNvSpPr>
          <p:nvPr>
            <p:ph type="title"/>
          </p:nvPr>
        </p:nvSpPr>
        <p:spPr/>
        <p:txBody>
          <a:bodyPr/>
          <a:lstStyle/>
          <a:p>
            <a:r>
              <a:rPr lang="en-US" dirty="0"/>
              <a:t>JSP 191</a:t>
            </a:r>
          </a:p>
        </p:txBody>
      </p:sp>
      <p:pic>
        <p:nvPicPr>
          <p:cNvPr id="1026" name="Picture 2" descr="image">
            <a:extLst>
              <a:ext uri="{FF2B5EF4-FFF2-40B4-BE49-F238E27FC236}">
                <a16:creationId xmlns:a16="http://schemas.microsoft.com/office/drawing/2014/main" id="{1486647A-E68F-534E-DD8A-0DF5947E2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31"/>
          <a:stretch/>
        </p:blipFill>
        <p:spPr bwMode="auto">
          <a:xfrm>
            <a:off x="894150" y="2133600"/>
            <a:ext cx="735569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968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DC28-1E57-4304-8D1D-F29B3AE88383}"/>
              </a:ext>
            </a:extLst>
          </p:cNvPr>
          <p:cNvSpPr>
            <a:spLocks noGrp="1"/>
          </p:cNvSpPr>
          <p:nvPr>
            <p:ph type="title"/>
          </p:nvPr>
        </p:nvSpPr>
        <p:spPr/>
        <p:txBody>
          <a:bodyPr/>
          <a:lstStyle/>
          <a:p>
            <a:r>
              <a:rPr lang="en-US" dirty="0"/>
              <a:t>Maintenance Strategies: VIALE-T</a:t>
            </a:r>
          </a:p>
        </p:txBody>
      </p:sp>
      <p:pic>
        <p:nvPicPr>
          <p:cNvPr id="5" name="Content Placeholder 4">
            <a:extLst>
              <a:ext uri="{FF2B5EF4-FFF2-40B4-BE49-F238E27FC236}">
                <a16:creationId xmlns:a16="http://schemas.microsoft.com/office/drawing/2014/main" id="{7F938FF9-EBEF-48A1-8789-9817C3F80D9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07" r="7407" b="13327"/>
          <a:stretch/>
        </p:blipFill>
        <p:spPr>
          <a:xfrm>
            <a:off x="142728" y="1600200"/>
            <a:ext cx="8751920" cy="4114799"/>
          </a:xfrm>
        </p:spPr>
      </p:pic>
    </p:spTree>
    <p:extLst>
      <p:ext uri="{BB962C8B-B14F-4D97-AF65-F5344CB8AC3E}">
        <p14:creationId xmlns:p14="http://schemas.microsoft.com/office/powerpoint/2010/main" val="277191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667000" y="258763"/>
            <a:ext cx="3657600" cy="701675"/>
          </a:xfrm>
        </p:spPr>
        <p:txBody>
          <a:bodyPr lIns="91426" tIns="45713" rIns="91426" bIns="45713" anchor="b">
            <a:spAutoFit/>
          </a:bodyPr>
          <a:lstStyle/>
          <a:p>
            <a:pPr eaLnBrk="1" hangingPunct="1"/>
            <a:r>
              <a:rPr lang="en-US" altLang="en-US" sz="4000"/>
              <a:t>Synopsis</a:t>
            </a:r>
          </a:p>
        </p:txBody>
      </p:sp>
      <p:sp>
        <p:nvSpPr>
          <p:cNvPr id="62467" name="Rectangle 3"/>
          <p:cNvSpPr>
            <a:spLocks noGrp="1" noChangeArrowheads="1"/>
          </p:cNvSpPr>
          <p:nvPr>
            <p:ph type="body" idx="4294967295"/>
          </p:nvPr>
        </p:nvSpPr>
        <p:spPr>
          <a:xfrm>
            <a:off x="930275" y="1371600"/>
            <a:ext cx="7756525" cy="4764088"/>
          </a:xfrm>
        </p:spPr>
        <p:txBody>
          <a:bodyPr lIns="91426" tIns="45713" rIns="91426" bIns="45713">
            <a:normAutofit/>
          </a:bodyPr>
          <a:lstStyle/>
          <a:p>
            <a:pPr marL="228600" indent="-228600" eaLnBrk="1" hangingPunct="1"/>
            <a:r>
              <a:rPr lang="en-US" altLang="en-US" sz="2800" dirty="0"/>
              <a:t>Why HCT?</a:t>
            </a:r>
          </a:p>
          <a:p>
            <a:pPr marL="228600" indent="-228600" eaLnBrk="1" hangingPunct="1"/>
            <a:endParaRPr lang="en-US" altLang="en-US" sz="2800" dirty="0"/>
          </a:p>
          <a:p>
            <a:pPr marL="228600" indent="-228600" eaLnBrk="1" hangingPunct="1"/>
            <a:r>
              <a:rPr lang="en-US" altLang="en-US" sz="2800" dirty="0"/>
              <a:t>Just say no!</a:t>
            </a:r>
          </a:p>
          <a:p>
            <a:pPr marL="628650" lvl="1" indent="-228600"/>
            <a:r>
              <a:rPr lang="en-US" altLang="en-US" sz="2400" dirty="0"/>
              <a:t>Age</a:t>
            </a:r>
          </a:p>
          <a:p>
            <a:pPr marL="628650" lvl="1" indent="-228600"/>
            <a:r>
              <a:rPr lang="en-US" altLang="en-US" sz="2400" dirty="0"/>
              <a:t>Comorbidities</a:t>
            </a:r>
          </a:p>
          <a:p>
            <a:pPr marL="628650" lvl="1" indent="-228600"/>
            <a:r>
              <a:rPr lang="en-US" altLang="en-US" sz="2400" dirty="0"/>
              <a:t>No donor</a:t>
            </a:r>
          </a:p>
          <a:p>
            <a:pPr marL="628650" lvl="1" indent="-228600"/>
            <a:r>
              <a:rPr lang="en-US" altLang="en-US" sz="2400" dirty="0"/>
              <a:t>Bad Disease</a:t>
            </a:r>
          </a:p>
          <a:p>
            <a:pPr marL="628650" lvl="1" indent="-228600"/>
            <a:r>
              <a:rPr lang="en-US" altLang="en-US" sz="2400" dirty="0">
                <a:solidFill>
                  <a:srgbClr val="FF0000"/>
                </a:solidFill>
              </a:rPr>
              <a:t>Socioeconomic Issues—i.e. systemic racism </a:t>
            </a:r>
          </a:p>
          <a:p>
            <a:pPr marL="228600" indent="-228600" eaLnBrk="1" hangingPunct="1"/>
            <a:endParaRPr lang="en-US" altLang="en-US" sz="2800" dirty="0"/>
          </a:p>
          <a:p>
            <a:pPr marL="228600" indent="-228600" eaLnBrk="1" hangingPunct="1"/>
            <a:r>
              <a:rPr lang="en-US" altLang="en-US" sz="2800" dirty="0"/>
              <a:t>Beyond-ARC T cell therapy</a:t>
            </a:r>
          </a:p>
          <a:p>
            <a:pPr marL="228600" indent="-228600" eaLnBrk="1" hangingPunct="1"/>
            <a:endParaRPr lang="en-US" altLang="en-US" sz="2800" dirty="0"/>
          </a:p>
        </p:txBody>
      </p:sp>
    </p:spTree>
    <p:extLst>
      <p:ext uri="{BB962C8B-B14F-4D97-AF65-F5344CB8AC3E}">
        <p14:creationId xmlns:p14="http://schemas.microsoft.com/office/powerpoint/2010/main" val="1780297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2B43E7B-B97A-4DBF-ACB7-2FA01862DE9A}"/>
              </a:ext>
            </a:extLst>
          </p:cNvPr>
          <p:cNvSpPr>
            <a:spLocks noGrp="1"/>
          </p:cNvSpPr>
          <p:nvPr>
            <p:ph type="title"/>
          </p:nvPr>
        </p:nvSpPr>
        <p:spPr/>
        <p:txBody>
          <a:bodyPr>
            <a:normAutofit fontScale="90000"/>
          </a:bodyPr>
          <a:lstStyle/>
          <a:p>
            <a:r>
              <a:rPr lang="en-US" sz="2100"/>
              <a:t>Relative Proportion of </a:t>
            </a:r>
            <a:r>
              <a:rPr lang="en-US"/>
              <a:t>Allogeneic HCTs by Indications in the US by Race and Ethnicity, 2020</a:t>
            </a:r>
            <a:endParaRPr lang="en-US" sz="2100" dirty="0"/>
          </a:p>
        </p:txBody>
      </p:sp>
      <p:pic>
        <p:nvPicPr>
          <p:cNvPr id="3" name="Picture 2">
            <a:extLst>
              <a:ext uri="{FF2B5EF4-FFF2-40B4-BE49-F238E27FC236}">
                <a16:creationId xmlns:a16="http://schemas.microsoft.com/office/drawing/2014/main" id="{E5654121-72B0-45EA-A8ED-3859AEB625B0}"/>
              </a:ext>
            </a:extLst>
          </p:cNvPr>
          <p:cNvPicPr/>
          <p:nvPr/>
        </p:nvPicPr>
        <p:blipFill>
          <a:blip r:embed="rId3"/>
          <a:stretch>
            <a:fillRect/>
          </a:stretch>
        </p:blipFill>
        <p:spPr>
          <a:xfrm>
            <a:off x="76200" y="381000"/>
            <a:ext cx="6553200" cy="3486150"/>
          </a:xfrm>
          <a:prstGeom prst="rect">
            <a:avLst/>
          </a:prstGeom>
        </p:spPr>
      </p:pic>
      <p:sp>
        <p:nvSpPr>
          <p:cNvPr id="6" name="TextBox 5">
            <a:extLst>
              <a:ext uri="{FF2B5EF4-FFF2-40B4-BE49-F238E27FC236}">
                <a16:creationId xmlns:a16="http://schemas.microsoft.com/office/drawing/2014/main" id="{8F3C8E6E-EC00-4514-8F82-B2E7C5C60D5F}"/>
              </a:ext>
            </a:extLst>
          </p:cNvPr>
          <p:cNvSpPr txBox="1"/>
          <p:nvPr/>
        </p:nvSpPr>
        <p:spPr>
          <a:xfrm>
            <a:off x="4495800" y="4155519"/>
            <a:ext cx="4724400" cy="2092881"/>
          </a:xfrm>
          <a:prstGeom prst="rect">
            <a:avLst/>
          </a:prstGeom>
          <a:noFill/>
        </p:spPr>
        <p:txBody>
          <a:bodyPr wrap="square">
            <a:spAutoFit/>
          </a:bodyPr>
          <a:lstStyle/>
          <a:p>
            <a:r>
              <a:rPr lang="en-US" sz="1000" dirty="0"/>
              <a:t>The percentage of people age 65 and older within each racial and ethnic minority group were as follows.</a:t>
            </a:r>
          </a:p>
          <a:p>
            <a:r>
              <a:rPr lang="en-US" sz="1000" dirty="0"/>
              <a:t>■</a:t>
            </a:r>
          </a:p>
          <a:p>
            <a:r>
              <a:rPr lang="en-US" sz="1000" dirty="0"/>
              <a:t>African American (not Hispanic): 12%</a:t>
            </a:r>
          </a:p>
          <a:p>
            <a:r>
              <a:rPr lang="en-US" sz="1000" dirty="0"/>
              <a:t>■</a:t>
            </a:r>
          </a:p>
          <a:p>
            <a:r>
              <a:rPr lang="en-US" sz="1000" dirty="0"/>
              <a:t>Asian American (not Hispanic): 13%</a:t>
            </a:r>
          </a:p>
          <a:p>
            <a:r>
              <a:rPr lang="en-US" sz="1000" dirty="0"/>
              <a:t>■</a:t>
            </a:r>
          </a:p>
          <a:p>
            <a:r>
              <a:rPr lang="en-US" sz="1000" dirty="0"/>
              <a:t>Native Hawaiian and Other Pacific Islander (not Hispanic): 10%</a:t>
            </a:r>
          </a:p>
          <a:p>
            <a:r>
              <a:rPr lang="en-US" sz="1000" dirty="0"/>
              <a:t>■</a:t>
            </a:r>
          </a:p>
          <a:p>
            <a:r>
              <a:rPr lang="en-US" sz="1000" dirty="0"/>
              <a:t>American Indian and Alaska Native (not Hispanic): 12%</a:t>
            </a:r>
          </a:p>
          <a:p>
            <a:r>
              <a:rPr lang="en-US" sz="1000" dirty="0"/>
              <a:t>■</a:t>
            </a:r>
          </a:p>
          <a:p>
            <a:r>
              <a:rPr lang="en-US" sz="1000" dirty="0"/>
              <a:t>Hispanic: 8%</a:t>
            </a:r>
          </a:p>
          <a:p>
            <a:r>
              <a:rPr lang="en-US" sz="1000" dirty="0"/>
              <a:t>■</a:t>
            </a:r>
          </a:p>
        </p:txBody>
      </p:sp>
      <p:pic>
        <p:nvPicPr>
          <p:cNvPr id="1026" name="D58B59F3-ECFA-4481-B766-75CEF081D888" descr="IMG_5311.PNG">
            <a:extLst>
              <a:ext uri="{FF2B5EF4-FFF2-40B4-BE49-F238E27FC236}">
                <a16:creationId xmlns:a16="http://schemas.microsoft.com/office/drawing/2014/main" id="{2B45BA1A-313D-4547-BB6A-88B9C2C515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4" t="37406" r="1624" b="46157"/>
          <a:stretch/>
        </p:blipFill>
        <p:spPr bwMode="auto">
          <a:xfrm>
            <a:off x="4370097" y="4495799"/>
            <a:ext cx="4692230" cy="167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BDDED8E-1438-406F-9D80-672BF8F2238C" descr="IMG_5312.PNG">
            <a:extLst>
              <a:ext uri="{FF2B5EF4-FFF2-40B4-BE49-F238E27FC236}">
                <a16:creationId xmlns:a16="http://schemas.microsoft.com/office/drawing/2014/main" id="{C6BE5752-9595-42B9-8393-E92380FC4C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2" t="31777" r="732" b="42007"/>
          <a:stretch/>
        </p:blipFill>
        <p:spPr bwMode="auto">
          <a:xfrm>
            <a:off x="100914" y="3962400"/>
            <a:ext cx="441816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112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5A94B5-E97B-4542-83A1-C1A17735FF96}"/>
              </a:ext>
            </a:extLst>
          </p:cNvPr>
          <p:cNvSpPr>
            <a:spLocks noGrp="1"/>
          </p:cNvSpPr>
          <p:nvPr>
            <p:ph type="title"/>
          </p:nvPr>
        </p:nvSpPr>
        <p:spPr/>
        <p:txBody>
          <a:bodyPr/>
          <a:lstStyle/>
          <a:p>
            <a:r>
              <a:rPr lang="en-US" sz="2100"/>
              <a:t>Survival after Allogeneic HCTs for Myelodysplastic Syndromes (MDS),  Age ≥18 Years, in the US, 2009-2019</a:t>
            </a:r>
            <a:endParaRPr lang="en-US" sz="2100" dirty="0"/>
          </a:p>
        </p:txBody>
      </p:sp>
      <p:pic>
        <p:nvPicPr>
          <p:cNvPr id="3" name="Picture 2">
            <a:extLst>
              <a:ext uri="{FF2B5EF4-FFF2-40B4-BE49-F238E27FC236}">
                <a16:creationId xmlns:a16="http://schemas.microsoft.com/office/drawing/2014/main" id="{917059EE-138A-437C-8268-9D4BD7DD74FA}"/>
              </a:ext>
            </a:extLst>
          </p:cNvPr>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62342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228600"/>
            <a:ext cx="7772400" cy="1143000"/>
          </a:xfrm>
        </p:spPr>
        <p:txBody>
          <a:bodyPr/>
          <a:lstStyle/>
          <a:p>
            <a:pPr eaLnBrk="1" hangingPunct="1"/>
            <a:r>
              <a:rPr lang="en-US" altLang="en-US" dirty="0"/>
              <a:t>Conclusions</a:t>
            </a:r>
          </a:p>
        </p:txBody>
      </p:sp>
      <p:sp>
        <p:nvSpPr>
          <p:cNvPr id="98307" name="Rectangle 3"/>
          <p:cNvSpPr>
            <a:spLocks noGrp="1" noChangeArrowheads="1"/>
          </p:cNvSpPr>
          <p:nvPr>
            <p:ph type="body" idx="1"/>
          </p:nvPr>
        </p:nvSpPr>
        <p:spPr>
          <a:xfrm>
            <a:off x="609600" y="1295400"/>
            <a:ext cx="7848600" cy="4876800"/>
          </a:xfrm>
        </p:spPr>
        <p:txBody>
          <a:bodyPr>
            <a:normAutofit fontScale="92500" lnSpcReduction="10000"/>
          </a:bodyPr>
          <a:lstStyle/>
          <a:p>
            <a:r>
              <a:rPr lang="en-US" altLang="en-US" sz="2800" dirty="0"/>
              <a:t>Int-2/High Risk MDS refer for HCT.  Delay for Low/Int-1 risk</a:t>
            </a:r>
          </a:p>
          <a:p>
            <a:r>
              <a:rPr lang="en-US" altLang="en-US" sz="2800" dirty="0"/>
              <a:t>Age alone is not a contraindication to HCT</a:t>
            </a:r>
          </a:p>
          <a:p>
            <a:r>
              <a:rPr lang="en-US" altLang="en-US" sz="2800" dirty="0"/>
              <a:t>While comorbidities increase TRM they should not be considered as a barrier to HCT</a:t>
            </a:r>
          </a:p>
          <a:p>
            <a:pPr eaLnBrk="1" hangingPunct="1"/>
            <a:r>
              <a:rPr lang="en-US" altLang="en-US" sz="2800" dirty="0"/>
              <a:t>Alternative Donor Options (</a:t>
            </a:r>
            <a:r>
              <a:rPr lang="en-US" altLang="en-US" sz="2800" dirty="0" err="1"/>
              <a:t>haplo</a:t>
            </a:r>
            <a:r>
              <a:rPr lang="en-US" altLang="en-US" sz="2800" dirty="0"/>
              <a:t>) are effective</a:t>
            </a:r>
          </a:p>
          <a:p>
            <a:pPr eaLnBrk="1" hangingPunct="1"/>
            <a:r>
              <a:rPr lang="en-US" altLang="en-US" sz="2800" dirty="0"/>
              <a:t>Disease related risk factors may be addressed by novel conditioning regimens and maintenance strategies</a:t>
            </a:r>
          </a:p>
          <a:p>
            <a:pPr eaLnBrk="1" hangingPunct="1"/>
            <a:r>
              <a:rPr lang="en-US" altLang="en-US" sz="2800" dirty="0"/>
              <a:t>SES primarily affects access to appropriate health care in </a:t>
            </a:r>
            <a:r>
              <a:rPr lang="en-US" altLang="en-US" sz="2800"/>
              <a:t>historically disadvantaged </a:t>
            </a:r>
            <a:r>
              <a:rPr lang="en-US" altLang="en-US" sz="2800" dirty="0"/>
              <a:t>racial groups</a:t>
            </a:r>
          </a:p>
          <a:p>
            <a:pPr eaLnBrk="1" hangingPunct="1"/>
            <a:r>
              <a:rPr lang="en-US" altLang="en-US" sz="2800" dirty="0"/>
              <a:t>ARC-T cell therapy exciting area of investigation</a:t>
            </a:r>
          </a:p>
          <a:p>
            <a:pPr eaLnBrk="1" hangingPunct="1">
              <a:buFontTx/>
              <a:buNone/>
            </a:pPr>
            <a:endParaRPr lang="en-US" altLang="en-US" dirty="0"/>
          </a:p>
        </p:txBody>
      </p:sp>
    </p:spTree>
    <p:extLst>
      <p:ext uri="{BB962C8B-B14F-4D97-AF65-F5344CB8AC3E}">
        <p14:creationId xmlns:p14="http://schemas.microsoft.com/office/powerpoint/2010/main" val="383233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DC21-48BF-F0B7-931A-CF2C9B394BB3}"/>
              </a:ext>
            </a:extLst>
          </p:cNvPr>
          <p:cNvSpPr>
            <a:spLocks noGrp="1"/>
          </p:cNvSpPr>
          <p:nvPr>
            <p:ph type="title"/>
          </p:nvPr>
        </p:nvSpPr>
        <p:spPr/>
        <p:txBody>
          <a:bodyPr/>
          <a:lstStyle/>
          <a:p>
            <a:r>
              <a:rPr lang="en-US" dirty="0"/>
              <a:t>VidazaAllo Study</a:t>
            </a:r>
          </a:p>
        </p:txBody>
      </p:sp>
      <p:pic>
        <p:nvPicPr>
          <p:cNvPr id="4" name="Content Placeholder 3">
            <a:extLst>
              <a:ext uri="{FF2B5EF4-FFF2-40B4-BE49-F238E27FC236}">
                <a16:creationId xmlns:a16="http://schemas.microsoft.com/office/drawing/2014/main" id="{1F919C9A-09C9-D693-D4EA-AAE60DBEB3ED}"/>
              </a:ext>
            </a:extLst>
          </p:cNvPr>
          <p:cNvPicPr>
            <a:picLocks noGrp="1" noChangeAspect="1"/>
          </p:cNvPicPr>
          <p:nvPr>
            <p:ph idx="1"/>
          </p:nvPr>
        </p:nvPicPr>
        <p:blipFill>
          <a:blip r:embed="rId2"/>
          <a:stretch>
            <a:fillRect/>
          </a:stretch>
        </p:blipFill>
        <p:spPr>
          <a:xfrm>
            <a:off x="4800600" y="1200909"/>
            <a:ext cx="3534052" cy="5354812"/>
          </a:xfrm>
          <a:prstGeom prst="rect">
            <a:avLst/>
          </a:prstGeom>
        </p:spPr>
      </p:pic>
      <p:sp>
        <p:nvSpPr>
          <p:cNvPr id="5" name="TextBox 4">
            <a:extLst>
              <a:ext uri="{FF2B5EF4-FFF2-40B4-BE49-F238E27FC236}">
                <a16:creationId xmlns:a16="http://schemas.microsoft.com/office/drawing/2014/main" id="{B3A59F60-C559-1156-02E1-3CBC8E9AC3D5}"/>
              </a:ext>
            </a:extLst>
          </p:cNvPr>
          <p:cNvSpPr txBox="1"/>
          <p:nvPr/>
        </p:nvSpPr>
        <p:spPr>
          <a:xfrm>
            <a:off x="5676384" y="6581001"/>
            <a:ext cx="3467616"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Kröger</a:t>
            </a:r>
            <a:r>
              <a:rPr lang="en-US" sz="1200" dirty="0">
                <a:latin typeface="Arial" panose="020B0604020202020204" pitchFamily="34" charset="0"/>
                <a:cs typeface="Arial" panose="020B0604020202020204" pitchFamily="34" charset="0"/>
              </a:rPr>
              <a:t>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2021;39:3318-3327</a:t>
            </a:r>
          </a:p>
        </p:txBody>
      </p:sp>
      <p:sp>
        <p:nvSpPr>
          <p:cNvPr id="3" name="Oval 2">
            <a:extLst>
              <a:ext uri="{FF2B5EF4-FFF2-40B4-BE49-F238E27FC236}">
                <a16:creationId xmlns:a16="http://schemas.microsoft.com/office/drawing/2014/main" id="{FAC7B6EB-6A98-3846-F1C8-2B822B3129CA}"/>
              </a:ext>
            </a:extLst>
          </p:cNvPr>
          <p:cNvSpPr/>
          <p:nvPr/>
        </p:nvSpPr>
        <p:spPr>
          <a:xfrm>
            <a:off x="6453326" y="3657600"/>
            <a:ext cx="2057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1EB9D0-84D3-7552-E4D8-C11ACFB38B30}"/>
              </a:ext>
            </a:extLst>
          </p:cNvPr>
          <p:cNvSpPr txBox="1"/>
          <p:nvPr/>
        </p:nvSpPr>
        <p:spPr>
          <a:xfrm>
            <a:off x="1219200" y="3311487"/>
            <a:ext cx="4106538" cy="923330"/>
          </a:xfrm>
          <a:prstGeom prst="rect">
            <a:avLst/>
          </a:prstGeom>
          <a:noFill/>
        </p:spPr>
        <p:txBody>
          <a:bodyPr wrap="square" rtlCol="0">
            <a:spAutoFit/>
          </a:bodyPr>
          <a:lstStyle/>
          <a:p>
            <a:pPr eaLnBrk="1" hangingPunct="1">
              <a:spcBef>
                <a:spcPct val="0"/>
              </a:spcBef>
              <a:buFontTx/>
              <a:buNone/>
            </a:pPr>
            <a:r>
              <a:rPr lang="en-US" altLang="en-US" sz="1800" dirty="0">
                <a:solidFill>
                  <a:srgbClr val="000000"/>
                </a:solidFill>
                <a:latin typeface="Arial" pitchFamily="34" charset="0"/>
                <a:cs typeface="Arial" pitchFamily="34" charset="0"/>
              </a:rPr>
              <a:t>7% died due to infectious complications while Rx with Aza</a:t>
            </a:r>
          </a:p>
          <a:p>
            <a:pPr eaLnBrk="1" hangingPunct="1">
              <a:spcBef>
                <a:spcPct val="0"/>
              </a:spcBef>
              <a:buFontTx/>
              <a:buNone/>
            </a:pPr>
            <a:r>
              <a:rPr lang="en-US" altLang="en-US" sz="1800" dirty="0">
                <a:solidFill>
                  <a:srgbClr val="000000"/>
                </a:solidFill>
                <a:latin typeface="Arial" pitchFamily="34" charset="0"/>
                <a:cs typeface="Arial" pitchFamily="34" charset="0"/>
              </a:rPr>
              <a:t>16% progressed on Rx with Aza</a:t>
            </a:r>
          </a:p>
        </p:txBody>
      </p:sp>
    </p:spTree>
    <p:extLst>
      <p:ext uri="{BB962C8B-B14F-4D97-AF65-F5344CB8AC3E}">
        <p14:creationId xmlns:p14="http://schemas.microsoft.com/office/powerpoint/2010/main" val="53375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8CFFE-5EED-D130-A6D2-6DDF6F14B372}"/>
              </a:ext>
            </a:extLst>
          </p:cNvPr>
          <p:cNvPicPr>
            <a:picLocks noChangeAspect="1"/>
          </p:cNvPicPr>
          <p:nvPr/>
        </p:nvPicPr>
        <p:blipFill rotWithShape="1">
          <a:blip r:embed="rId2"/>
          <a:srcRect l="976" t="54444" r="892" b="1116"/>
          <a:stretch/>
        </p:blipFill>
        <p:spPr>
          <a:xfrm>
            <a:off x="457200" y="1286492"/>
            <a:ext cx="8382000" cy="4419600"/>
          </a:xfrm>
          <a:prstGeom prst="rect">
            <a:avLst/>
          </a:prstGeom>
        </p:spPr>
      </p:pic>
      <p:sp>
        <p:nvSpPr>
          <p:cNvPr id="2" name="Title 1">
            <a:extLst>
              <a:ext uri="{FF2B5EF4-FFF2-40B4-BE49-F238E27FC236}">
                <a16:creationId xmlns:a16="http://schemas.microsoft.com/office/drawing/2014/main" id="{71DEBD47-60E8-461F-B316-26829DA9FC2F}"/>
              </a:ext>
            </a:extLst>
          </p:cNvPr>
          <p:cNvSpPr>
            <a:spLocks noGrp="1"/>
          </p:cNvSpPr>
          <p:nvPr>
            <p:ph type="title"/>
          </p:nvPr>
        </p:nvSpPr>
        <p:spPr/>
        <p:txBody>
          <a:bodyPr/>
          <a:lstStyle/>
          <a:p>
            <a:r>
              <a:rPr lang="en-US" dirty="0"/>
              <a:t>VidazaAllo Study</a:t>
            </a:r>
          </a:p>
        </p:txBody>
      </p:sp>
      <p:sp>
        <p:nvSpPr>
          <p:cNvPr id="6" name="TextBox 5">
            <a:extLst>
              <a:ext uri="{FF2B5EF4-FFF2-40B4-BE49-F238E27FC236}">
                <a16:creationId xmlns:a16="http://schemas.microsoft.com/office/drawing/2014/main" id="{E4583D21-D0D8-4F3D-ABC0-7A84F78331FD}"/>
              </a:ext>
            </a:extLst>
          </p:cNvPr>
          <p:cNvSpPr txBox="1"/>
          <p:nvPr/>
        </p:nvSpPr>
        <p:spPr>
          <a:xfrm>
            <a:off x="5334000" y="6400800"/>
            <a:ext cx="3467616"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Kröger</a:t>
            </a:r>
            <a:r>
              <a:rPr lang="en-US" sz="1200" dirty="0">
                <a:latin typeface="Arial" panose="020B0604020202020204" pitchFamily="34" charset="0"/>
                <a:cs typeface="Arial" panose="020B0604020202020204" pitchFamily="34" charset="0"/>
              </a:rPr>
              <a:t>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2021;39:3318-3327</a:t>
            </a:r>
          </a:p>
        </p:txBody>
      </p:sp>
      <p:pic>
        <p:nvPicPr>
          <p:cNvPr id="9" name="Picture 8">
            <a:extLst>
              <a:ext uri="{FF2B5EF4-FFF2-40B4-BE49-F238E27FC236}">
                <a16:creationId xmlns:a16="http://schemas.microsoft.com/office/drawing/2014/main" id="{0A4378F3-9A63-4FA5-AD2A-D15F7ABBF0E1}"/>
              </a:ext>
            </a:extLst>
          </p:cNvPr>
          <p:cNvPicPr>
            <a:picLocks noChangeAspect="1"/>
          </p:cNvPicPr>
          <p:nvPr/>
        </p:nvPicPr>
        <p:blipFill>
          <a:blip r:embed="rId3"/>
          <a:stretch>
            <a:fillRect/>
          </a:stretch>
        </p:blipFill>
        <p:spPr>
          <a:xfrm>
            <a:off x="3986283" y="1309173"/>
            <a:ext cx="4714301" cy="216930"/>
          </a:xfrm>
          <a:prstGeom prst="rect">
            <a:avLst/>
          </a:prstGeom>
        </p:spPr>
      </p:pic>
      <p:sp>
        <p:nvSpPr>
          <p:cNvPr id="10" name="TextBox 9">
            <a:extLst>
              <a:ext uri="{FF2B5EF4-FFF2-40B4-BE49-F238E27FC236}">
                <a16:creationId xmlns:a16="http://schemas.microsoft.com/office/drawing/2014/main" id="{1EF04B12-4562-465F-A22F-E23346AE32FC}"/>
              </a:ext>
            </a:extLst>
          </p:cNvPr>
          <p:cNvSpPr txBox="1"/>
          <p:nvPr/>
        </p:nvSpPr>
        <p:spPr>
          <a:xfrm>
            <a:off x="7073316" y="3496292"/>
            <a:ext cx="1981200" cy="954107"/>
          </a:xfrm>
          <a:prstGeom prst="rect">
            <a:avLst/>
          </a:prstGeom>
          <a:noFill/>
        </p:spPr>
        <p:txBody>
          <a:bodyPr wrap="square" rtlCol="0">
            <a:spAutoFit/>
          </a:bodyPr>
          <a:lstStyle/>
          <a:p>
            <a:r>
              <a:rPr lang="en-US" sz="1400" dirty="0">
                <a:solidFill>
                  <a:schemeClr val="accent1">
                    <a:lumMod val="75000"/>
                  </a:schemeClr>
                </a:solidFill>
                <a:latin typeface="Arial" panose="020B0604020202020204" pitchFamily="34" charset="0"/>
                <a:cs typeface="Arial" panose="020B0604020202020204" pitchFamily="34" charset="0"/>
              </a:rPr>
              <a:t>14 patients in the continued Aza arm received alt donor HCT after progression</a:t>
            </a:r>
          </a:p>
        </p:txBody>
      </p:sp>
    </p:spTree>
    <p:extLst>
      <p:ext uri="{BB962C8B-B14F-4D97-AF65-F5344CB8AC3E}">
        <p14:creationId xmlns:p14="http://schemas.microsoft.com/office/powerpoint/2010/main" val="5311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BD47-60E8-461F-B316-26829DA9FC2F}"/>
              </a:ext>
            </a:extLst>
          </p:cNvPr>
          <p:cNvSpPr>
            <a:spLocks noGrp="1"/>
          </p:cNvSpPr>
          <p:nvPr>
            <p:ph type="title"/>
          </p:nvPr>
        </p:nvSpPr>
        <p:spPr/>
        <p:txBody>
          <a:bodyPr/>
          <a:lstStyle/>
          <a:p>
            <a:r>
              <a:rPr lang="en-US" dirty="0"/>
              <a:t>VidazaAllo Study</a:t>
            </a:r>
          </a:p>
        </p:txBody>
      </p:sp>
      <p:sp>
        <p:nvSpPr>
          <p:cNvPr id="6" name="TextBox 5">
            <a:extLst>
              <a:ext uri="{FF2B5EF4-FFF2-40B4-BE49-F238E27FC236}">
                <a16:creationId xmlns:a16="http://schemas.microsoft.com/office/drawing/2014/main" id="{E4583D21-D0D8-4F3D-ABC0-7A84F78331FD}"/>
              </a:ext>
            </a:extLst>
          </p:cNvPr>
          <p:cNvSpPr txBox="1"/>
          <p:nvPr/>
        </p:nvSpPr>
        <p:spPr>
          <a:xfrm>
            <a:off x="5334000" y="6400800"/>
            <a:ext cx="3467616"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Kröger</a:t>
            </a:r>
            <a:r>
              <a:rPr lang="en-US" sz="1200" dirty="0">
                <a:latin typeface="Arial" panose="020B0604020202020204" pitchFamily="34" charset="0"/>
                <a:cs typeface="Arial" panose="020B0604020202020204" pitchFamily="34" charset="0"/>
              </a:rPr>
              <a:t>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2021;39:3318-3327</a:t>
            </a:r>
          </a:p>
        </p:txBody>
      </p:sp>
      <p:pic>
        <p:nvPicPr>
          <p:cNvPr id="7" name="Main graphic">
            <a:extLst>
              <a:ext uri="{FF2B5EF4-FFF2-40B4-BE49-F238E27FC236}">
                <a16:creationId xmlns:a16="http://schemas.microsoft.com/office/drawing/2014/main" id="{60D0BAF1-7594-D178-19BA-950217A0C0EC}"/>
              </a:ext>
            </a:extLst>
          </p:cNvPr>
          <p:cNvPicPr/>
          <p:nvPr/>
        </p:nvPicPr>
        <p:blipFill>
          <a:blip r:embed="rId2"/>
          <a:stretch/>
        </p:blipFill>
        <p:spPr>
          <a:xfrm>
            <a:off x="990600" y="1219200"/>
            <a:ext cx="7467600" cy="4800600"/>
          </a:xfrm>
          <a:prstGeom prst="rect">
            <a:avLst/>
          </a:prstGeom>
          <a:ln>
            <a:noFill/>
          </a:ln>
        </p:spPr>
      </p:pic>
    </p:spTree>
    <p:extLst>
      <p:ext uri="{BB962C8B-B14F-4D97-AF65-F5344CB8AC3E}">
        <p14:creationId xmlns:p14="http://schemas.microsoft.com/office/powerpoint/2010/main" val="8068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F63E-68A3-F975-79FC-82DB431A3A2B}"/>
              </a:ext>
            </a:extLst>
          </p:cNvPr>
          <p:cNvSpPr>
            <a:spLocks noGrp="1"/>
          </p:cNvSpPr>
          <p:nvPr>
            <p:ph type="title"/>
          </p:nvPr>
        </p:nvSpPr>
        <p:spPr/>
        <p:txBody>
          <a:bodyPr/>
          <a:lstStyle/>
          <a:p>
            <a:r>
              <a:rPr lang="en-US" dirty="0"/>
              <a:t>BMT CTN 1102</a:t>
            </a:r>
          </a:p>
        </p:txBody>
      </p:sp>
      <p:pic>
        <p:nvPicPr>
          <p:cNvPr id="4" name="Content Placeholder 3">
            <a:extLst>
              <a:ext uri="{FF2B5EF4-FFF2-40B4-BE49-F238E27FC236}">
                <a16:creationId xmlns:a16="http://schemas.microsoft.com/office/drawing/2014/main" id="{48D50FDC-C11D-7C7E-DA5A-00DF5B3EF026}"/>
              </a:ext>
            </a:extLst>
          </p:cNvPr>
          <p:cNvPicPr>
            <a:picLocks noGrp="1" noChangeAspect="1"/>
          </p:cNvPicPr>
          <p:nvPr>
            <p:ph idx="1"/>
          </p:nvPr>
        </p:nvPicPr>
        <p:blipFill rotWithShape="1">
          <a:blip r:embed="rId2"/>
          <a:srcRect l="982" t="3257" r="788" b="1334"/>
          <a:stretch/>
        </p:blipFill>
        <p:spPr>
          <a:xfrm>
            <a:off x="762000" y="1145729"/>
            <a:ext cx="7620000" cy="4828529"/>
          </a:xfrm>
          <a:prstGeom prst="rect">
            <a:avLst/>
          </a:prstGeom>
        </p:spPr>
      </p:pic>
      <p:sp>
        <p:nvSpPr>
          <p:cNvPr id="5" name="TextBox 4">
            <a:extLst>
              <a:ext uri="{FF2B5EF4-FFF2-40B4-BE49-F238E27FC236}">
                <a16:creationId xmlns:a16="http://schemas.microsoft.com/office/drawing/2014/main" id="{6500BA7A-004B-6EDF-5DAF-E6D9C33C5C25}"/>
              </a:ext>
            </a:extLst>
          </p:cNvPr>
          <p:cNvSpPr txBox="1"/>
          <p:nvPr/>
        </p:nvSpPr>
        <p:spPr>
          <a:xfrm>
            <a:off x="5181600" y="6444862"/>
            <a:ext cx="367119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Nakamura et al. </a:t>
            </a:r>
            <a:r>
              <a:rPr lang="en-US" sz="1200" i="1" dirty="0" err="1">
                <a:latin typeface="Arial" panose="020B0604020202020204" pitchFamily="34" charset="0"/>
                <a:cs typeface="Arial" panose="020B0604020202020204" pitchFamily="34" charset="0"/>
              </a:rPr>
              <a:t>Jnl</a:t>
            </a:r>
            <a:r>
              <a:rPr lang="en-US" sz="1200" i="1" dirty="0">
                <a:latin typeface="Arial" panose="020B0604020202020204" pitchFamily="34" charset="0"/>
                <a:cs typeface="Arial" panose="020B0604020202020204" pitchFamily="34" charset="0"/>
              </a:rPr>
              <a:t> Clin Oncol </a:t>
            </a:r>
            <a:r>
              <a:rPr lang="en-US" sz="1200" dirty="0">
                <a:latin typeface="Arial" panose="020B0604020202020204" pitchFamily="34" charset="0"/>
                <a:cs typeface="Arial" panose="020B0604020202020204" pitchFamily="34" charset="0"/>
              </a:rPr>
              <a:t>2021;39:3328-3339 </a:t>
            </a:r>
          </a:p>
        </p:txBody>
      </p:sp>
      <p:sp>
        <p:nvSpPr>
          <p:cNvPr id="6" name="TextBox 5">
            <a:extLst>
              <a:ext uri="{FF2B5EF4-FFF2-40B4-BE49-F238E27FC236}">
                <a16:creationId xmlns:a16="http://schemas.microsoft.com/office/drawing/2014/main" id="{3CEF3A79-95EA-B9A9-E894-5DC4F01D6B06}"/>
              </a:ext>
            </a:extLst>
          </p:cNvPr>
          <p:cNvSpPr txBox="1"/>
          <p:nvPr/>
        </p:nvSpPr>
        <p:spPr>
          <a:xfrm>
            <a:off x="457200" y="5867400"/>
            <a:ext cx="4038600" cy="923330"/>
          </a:xfrm>
          <a:prstGeom prst="rect">
            <a:avLst/>
          </a:prstGeom>
          <a:noFill/>
        </p:spPr>
        <p:txBody>
          <a:bodyPr wrap="square" rtlCol="0">
            <a:spAutoFit/>
          </a:bodyPr>
          <a:lstStyle/>
          <a:p>
            <a:r>
              <a:rPr lang="en-US" dirty="0"/>
              <a:t>Did not undergo HCT n=44</a:t>
            </a:r>
          </a:p>
          <a:p>
            <a:r>
              <a:rPr lang="en-US" dirty="0"/>
              <a:t>Progression to AML n=18</a:t>
            </a:r>
          </a:p>
          <a:p>
            <a:r>
              <a:rPr lang="en-US" dirty="0"/>
              <a:t>Patient preference n=16</a:t>
            </a:r>
          </a:p>
        </p:txBody>
      </p:sp>
      <p:sp>
        <p:nvSpPr>
          <p:cNvPr id="7" name="TextBox 6">
            <a:extLst>
              <a:ext uri="{FF2B5EF4-FFF2-40B4-BE49-F238E27FC236}">
                <a16:creationId xmlns:a16="http://schemas.microsoft.com/office/drawing/2014/main" id="{872D6BAD-6B0E-4994-CE19-6E62A92F5888}"/>
              </a:ext>
            </a:extLst>
          </p:cNvPr>
          <p:cNvSpPr txBox="1"/>
          <p:nvPr/>
        </p:nvSpPr>
        <p:spPr>
          <a:xfrm>
            <a:off x="5334000" y="6052425"/>
            <a:ext cx="3048000" cy="369332"/>
          </a:xfrm>
          <a:prstGeom prst="rect">
            <a:avLst/>
          </a:prstGeom>
          <a:noFill/>
        </p:spPr>
        <p:txBody>
          <a:bodyPr wrap="square" rtlCol="0">
            <a:spAutoFit/>
          </a:bodyPr>
          <a:lstStyle/>
          <a:p>
            <a:r>
              <a:rPr lang="en-US" dirty="0"/>
              <a:t>Underwent HCT n= 26 MAC</a:t>
            </a:r>
          </a:p>
        </p:txBody>
      </p:sp>
      <p:sp>
        <p:nvSpPr>
          <p:cNvPr id="8" name="TextBox 9">
            <a:extLst>
              <a:ext uri="{FF2B5EF4-FFF2-40B4-BE49-F238E27FC236}">
                <a16:creationId xmlns:a16="http://schemas.microsoft.com/office/drawing/2014/main" id="{F2B37FFE-33F1-3FCE-2BBF-97358D02CE72}"/>
              </a:ext>
            </a:extLst>
          </p:cNvPr>
          <p:cNvSpPr txBox="1">
            <a:spLocks noChangeArrowheads="1"/>
          </p:cNvSpPr>
          <p:nvPr/>
        </p:nvSpPr>
        <p:spPr bwMode="auto">
          <a:xfrm>
            <a:off x="6553200" y="990600"/>
            <a:ext cx="27126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solidFill>
                  <a:srgbClr val="000000"/>
                </a:solidFill>
                <a:latin typeface="Arial" pitchFamily="34" charset="0"/>
                <a:cs typeface="Arial" pitchFamily="34" charset="0"/>
              </a:rPr>
              <a:t>Eligibility: 50-75 </a:t>
            </a:r>
            <a:r>
              <a:rPr lang="en-US" altLang="en-US" sz="1000" dirty="0" err="1">
                <a:solidFill>
                  <a:srgbClr val="000000"/>
                </a:solidFill>
                <a:latin typeface="Arial" pitchFamily="34" charset="0"/>
                <a:cs typeface="Arial" pitchFamily="34" charset="0"/>
              </a:rPr>
              <a:t>denovo</a:t>
            </a:r>
            <a:r>
              <a:rPr lang="en-US" altLang="en-US" sz="1000" dirty="0">
                <a:solidFill>
                  <a:srgbClr val="000000"/>
                </a:solidFill>
                <a:latin typeface="Arial" pitchFamily="34" charset="0"/>
                <a:cs typeface="Arial" pitchFamily="34" charset="0"/>
              </a:rPr>
              <a:t> MDS </a:t>
            </a:r>
          </a:p>
          <a:p>
            <a:pPr eaLnBrk="1" hangingPunct="1">
              <a:spcBef>
                <a:spcPct val="0"/>
              </a:spcBef>
              <a:buFontTx/>
              <a:buNone/>
            </a:pPr>
            <a:r>
              <a:rPr lang="en-US" altLang="en-US" sz="1000" dirty="0">
                <a:solidFill>
                  <a:srgbClr val="000000"/>
                </a:solidFill>
                <a:latin typeface="Arial" pitchFamily="34" charset="0"/>
                <a:cs typeface="Arial" pitchFamily="34" charset="0"/>
              </a:rPr>
              <a:t>Int-2/High IPSS</a:t>
            </a:r>
          </a:p>
          <a:p>
            <a:pPr eaLnBrk="1" hangingPunct="1">
              <a:spcBef>
                <a:spcPct val="0"/>
              </a:spcBef>
              <a:buFontTx/>
              <a:buNone/>
            </a:pPr>
            <a:r>
              <a:rPr lang="en-US" altLang="en-US" sz="1000" dirty="0">
                <a:solidFill>
                  <a:srgbClr val="000000"/>
                </a:solidFill>
                <a:latin typeface="Arial" pitchFamily="34" charset="0"/>
                <a:cs typeface="Arial" pitchFamily="34" charset="0"/>
              </a:rPr>
              <a:t>Donor group 8/8 HLA-matched URD or MRD</a:t>
            </a:r>
          </a:p>
          <a:p>
            <a:pPr eaLnBrk="1" hangingPunct="1">
              <a:spcBef>
                <a:spcPct val="0"/>
              </a:spcBef>
              <a:buFontTx/>
              <a:buNone/>
            </a:pPr>
            <a:r>
              <a:rPr lang="en-US" altLang="en-US" sz="1000" dirty="0">
                <a:solidFill>
                  <a:srgbClr val="000000"/>
                </a:solidFill>
                <a:latin typeface="Arial" pitchFamily="34" charset="0"/>
                <a:cs typeface="Arial" pitchFamily="34" charset="0"/>
              </a:rPr>
              <a:t>90 day search window</a:t>
            </a:r>
          </a:p>
          <a:p>
            <a:pPr eaLnBrk="1" hangingPunct="1">
              <a:spcBef>
                <a:spcPct val="0"/>
              </a:spcBef>
              <a:buFontTx/>
              <a:buNone/>
            </a:pPr>
            <a:r>
              <a:rPr lang="en-US" altLang="en-US" sz="1000" dirty="0">
                <a:solidFill>
                  <a:srgbClr val="000000"/>
                </a:solidFill>
                <a:latin typeface="Arial" pitchFamily="34" charset="0"/>
                <a:cs typeface="Arial" pitchFamily="34" charset="0"/>
              </a:rPr>
              <a:t>RIC HCT within 6 </a:t>
            </a:r>
            <a:r>
              <a:rPr lang="en-US" altLang="en-US" sz="1000" dirty="0" err="1">
                <a:solidFill>
                  <a:srgbClr val="000000"/>
                </a:solidFill>
                <a:latin typeface="Arial" pitchFamily="34" charset="0"/>
                <a:cs typeface="Arial" pitchFamily="34" charset="0"/>
              </a:rPr>
              <a:t>mos</a:t>
            </a:r>
            <a:endParaRPr lang="en-US" altLang="en-US" sz="1000" dirty="0">
              <a:solidFill>
                <a:srgbClr val="000000"/>
              </a:solidFill>
              <a:latin typeface="Arial" pitchFamily="34" charset="0"/>
              <a:cs typeface="Arial" pitchFamily="34" charset="0"/>
            </a:endParaRPr>
          </a:p>
          <a:p>
            <a:pPr eaLnBrk="1" hangingPunct="1">
              <a:spcBef>
                <a:spcPct val="0"/>
              </a:spcBef>
              <a:buFontTx/>
              <a:buNone/>
            </a:pPr>
            <a:r>
              <a:rPr lang="en-US" altLang="en-US" sz="1000" dirty="0">
                <a:solidFill>
                  <a:srgbClr val="000000"/>
                </a:solidFill>
                <a:latin typeface="Arial" pitchFamily="34" charset="0"/>
                <a:cs typeface="Arial" pitchFamily="34" charset="0"/>
              </a:rPr>
              <a:t>Prior or ongoing HMA therapy allowed</a:t>
            </a:r>
          </a:p>
          <a:p>
            <a:pPr eaLnBrk="1" hangingPunct="1">
              <a:spcBef>
                <a:spcPct val="0"/>
              </a:spcBef>
              <a:buFontTx/>
              <a:buNone/>
            </a:pPr>
            <a:r>
              <a:rPr lang="en-US" altLang="en-US" sz="1000" dirty="0">
                <a:solidFill>
                  <a:srgbClr val="000000"/>
                </a:solidFill>
                <a:latin typeface="Arial" pitchFamily="34" charset="0"/>
                <a:cs typeface="Arial" pitchFamily="34" charset="0"/>
              </a:rPr>
              <a:t>No prior URD search</a:t>
            </a:r>
          </a:p>
        </p:txBody>
      </p:sp>
      <p:sp>
        <p:nvSpPr>
          <p:cNvPr id="3" name="TextBox 2">
            <a:extLst>
              <a:ext uri="{FF2B5EF4-FFF2-40B4-BE49-F238E27FC236}">
                <a16:creationId xmlns:a16="http://schemas.microsoft.com/office/drawing/2014/main" id="{724CF9E2-1EEC-FCB5-9170-E533D198923F}"/>
              </a:ext>
            </a:extLst>
          </p:cNvPr>
          <p:cNvSpPr txBox="1"/>
          <p:nvPr/>
        </p:nvSpPr>
        <p:spPr>
          <a:xfrm>
            <a:off x="2057400" y="2831068"/>
            <a:ext cx="1292020" cy="369332"/>
          </a:xfrm>
          <a:prstGeom prst="rect">
            <a:avLst/>
          </a:prstGeom>
          <a:noFill/>
        </p:spPr>
        <p:txBody>
          <a:bodyPr wrap="none" rtlCol="0">
            <a:spAutoFit/>
          </a:bodyPr>
          <a:lstStyle/>
          <a:p>
            <a:r>
              <a:rPr lang="en-US" dirty="0"/>
              <a:t>Med age 66</a:t>
            </a:r>
          </a:p>
        </p:txBody>
      </p:sp>
      <p:sp>
        <p:nvSpPr>
          <p:cNvPr id="9" name="TextBox 8">
            <a:extLst>
              <a:ext uri="{FF2B5EF4-FFF2-40B4-BE49-F238E27FC236}">
                <a16:creationId xmlns:a16="http://schemas.microsoft.com/office/drawing/2014/main" id="{C8B70E9D-68F7-79FE-DFEA-0B7B3E295B53}"/>
              </a:ext>
            </a:extLst>
          </p:cNvPr>
          <p:cNvSpPr txBox="1"/>
          <p:nvPr/>
        </p:nvSpPr>
        <p:spPr>
          <a:xfrm>
            <a:off x="5565980" y="2895600"/>
            <a:ext cx="1292020" cy="369332"/>
          </a:xfrm>
          <a:prstGeom prst="rect">
            <a:avLst/>
          </a:prstGeom>
          <a:noFill/>
        </p:spPr>
        <p:txBody>
          <a:bodyPr wrap="none" rtlCol="0">
            <a:spAutoFit/>
          </a:bodyPr>
          <a:lstStyle/>
          <a:p>
            <a:r>
              <a:rPr lang="en-US" dirty="0"/>
              <a:t>Med age 67</a:t>
            </a:r>
          </a:p>
        </p:txBody>
      </p:sp>
      <p:sp>
        <p:nvSpPr>
          <p:cNvPr id="10" name="TextBox 9">
            <a:extLst>
              <a:ext uri="{FF2B5EF4-FFF2-40B4-BE49-F238E27FC236}">
                <a16:creationId xmlns:a16="http://schemas.microsoft.com/office/drawing/2014/main" id="{60C959C7-0717-CC50-0627-7931CD18F886}"/>
              </a:ext>
            </a:extLst>
          </p:cNvPr>
          <p:cNvSpPr txBox="1"/>
          <p:nvPr/>
        </p:nvSpPr>
        <p:spPr>
          <a:xfrm>
            <a:off x="1219200" y="1145729"/>
            <a:ext cx="2209800" cy="923330"/>
          </a:xfrm>
          <a:prstGeom prst="rect">
            <a:avLst/>
          </a:prstGeom>
          <a:noFill/>
        </p:spPr>
        <p:txBody>
          <a:bodyPr wrap="square" rtlCol="0">
            <a:spAutoFit/>
          </a:bodyPr>
          <a:lstStyle/>
          <a:p>
            <a:r>
              <a:rPr lang="en-US" dirty="0"/>
              <a:t>80% power to detect 15% difference in 3-yr OS</a:t>
            </a:r>
          </a:p>
        </p:txBody>
      </p:sp>
    </p:spTree>
    <p:extLst>
      <p:ext uri="{BB962C8B-B14F-4D97-AF65-F5344CB8AC3E}">
        <p14:creationId xmlns:p14="http://schemas.microsoft.com/office/powerpoint/2010/main" val="1203991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3236</TotalTime>
  <Words>4674</Words>
  <Application>Microsoft Office PowerPoint</Application>
  <PresentationFormat>On-screen Show (4:3)</PresentationFormat>
  <Paragraphs>965</Paragraphs>
  <Slides>59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ArialMT</vt:lpstr>
      <vt:lpstr>Calibri</vt:lpstr>
      <vt:lpstr>Helvetica</vt:lpstr>
      <vt:lpstr>Lucida Grande</vt:lpstr>
      <vt:lpstr>Symbol</vt:lpstr>
      <vt:lpstr>Times New Roman</vt:lpstr>
      <vt:lpstr>Office Theme</vt:lpstr>
      <vt:lpstr>Allogeneic HCT in MDS: How to cure more patients</vt:lpstr>
      <vt:lpstr>Disclosures</vt:lpstr>
      <vt:lpstr>Synopsis</vt:lpstr>
      <vt:lpstr>OS Donor vs. No Donor</vt:lpstr>
      <vt:lpstr>VidazaAllo Study</vt:lpstr>
      <vt:lpstr>VidazaAllo Study</vt:lpstr>
      <vt:lpstr>VidazaAllo Study</vt:lpstr>
      <vt:lpstr>VidazaAllo Study</vt:lpstr>
      <vt:lpstr>BMT CTN 1102</vt:lpstr>
      <vt:lpstr>BMT CTN 1102</vt:lpstr>
      <vt:lpstr>BMT CTN 1102</vt:lpstr>
      <vt:lpstr>Number of HCTs by Indications in the US, 2020</vt:lpstr>
      <vt:lpstr>Number of Allogeneic HCTs in the US by Selected Disease</vt:lpstr>
      <vt:lpstr>Synopsis</vt:lpstr>
      <vt:lpstr>Connect Registry: Reasons not Considered for HCT</vt:lpstr>
      <vt:lpstr>CONNECT Registry: Reasons not Eligible for HCT</vt:lpstr>
      <vt:lpstr>Synopsis</vt:lpstr>
      <vt:lpstr>OS by Age Following AlloHCT</vt:lpstr>
      <vt:lpstr>Synopsis</vt:lpstr>
      <vt:lpstr>PowerPoint Presentation</vt:lpstr>
      <vt:lpstr>HCT-CI impact on post-HCT outcomes</vt:lpstr>
      <vt:lpstr>Synopsis</vt:lpstr>
      <vt:lpstr>BMT CTN 1101: DCB vs Haplo</vt:lpstr>
      <vt:lpstr>PowerPoint Presentation</vt:lpstr>
      <vt:lpstr>BMT CTN 1101: DCB vs Haplo</vt:lpstr>
      <vt:lpstr>Outcomes with Alt. donors in MDS</vt:lpstr>
      <vt:lpstr>Number of Allogeneic HCTs in the US by Donor Type </vt:lpstr>
      <vt:lpstr>Relative Proportion of Allogeneic HCTs in the US by Donor Type</vt:lpstr>
      <vt:lpstr>Relative Proportion of Allogeneic HCT Donor Types in the US by Recipient Age, 2015-2020</vt:lpstr>
      <vt:lpstr>Number of Haploidentical Donor# HCTs in the US by Disease</vt:lpstr>
      <vt:lpstr>Synopsis</vt:lpstr>
      <vt:lpstr>Patient Demographics</vt:lpstr>
      <vt:lpstr>Median Overall Survival</vt:lpstr>
      <vt:lpstr>Multivariate analysis – MDS OS</vt:lpstr>
      <vt:lpstr>Chronic GVHD – Landmark Analysis</vt:lpstr>
      <vt:lpstr>Gene mutations in BMT CTN 1102</vt:lpstr>
      <vt:lpstr>Outcome in MDS patients with mutated TP53</vt:lpstr>
      <vt:lpstr>Multivariable analysis – overall survival in TP53</vt:lpstr>
      <vt:lpstr>Treo vs. Bu2</vt:lpstr>
      <vt:lpstr>Treo vs. Bu2</vt:lpstr>
      <vt:lpstr>Treo vs. Bu2: MDS</vt:lpstr>
      <vt:lpstr>PowerPoint Presentation</vt:lpstr>
      <vt:lpstr>Treo vs. Bu2: MDS</vt:lpstr>
      <vt:lpstr>Treo vs. Bu2: MDS</vt:lpstr>
      <vt:lpstr>Use of Radioimmunotherapy for Transplant Conditioning</vt:lpstr>
      <vt:lpstr>Beta vs Alpha Emitters</vt:lpstr>
      <vt:lpstr>Treatment Schema (FH#9595) </vt:lpstr>
      <vt:lpstr>Diagnosis and Marrow Blasts at Transplant (FH#9595)</vt:lpstr>
      <vt:lpstr>PowerPoint Presentation</vt:lpstr>
      <vt:lpstr>Relapse and NRM after Transplant (FH#9595) </vt:lpstr>
      <vt:lpstr>Survival after Transplant (FH#9595) </vt:lpstr>
      <vt:lpstr>Targeting CD117 on HSCs using JSP191 –  humanized monoclonal antibody targeting CD117</vt:lpstr>
      <vt:lpstr>RIC</vt:lpstr>
      <vt:lpstr>JSP 191</vt:lpstr>
      <vt:lpstr>Maintenance Strategies: VIALE-T</vt:lpstr>
      <vt:lpstr>Synopsis</vt:lpstr>
      <vt:lpstr>Relative Proportion of Allogeneic HCTs by Indications in the US by Race and Ethnicity, 2020</vt:lpstr>
      <vt:lpstr>Survival after Allogeneic HCTs for Myelodysplastic Syndromes (MDS),  Age ≥18 Years, in the US, 2009-2019</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bscott</dc:creator>
  <cp:lastModifiedBy>Scott MD, Bart L</cp:lastModifiedBy>
  <cp:revision>387</cp:revision>
  <cp:lastPrinted>2020-04-29T14:34:20Z</cp:lastPrinted>
  <dcterms:created xsi:type="dcterms:W3CDTF">2014-02-04T10:12:45Z</dcterms:created>
  <dcterms:modified xsi:type="dcterms:W3CDTF">2023-07-19T23:21:25Z</dcterms:modified>
</cp:coreProperties>
</file>