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6.xml" ContentType="application/vnd.openxmlformats-officedocument.presentationml.tags+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817" r:id="rId5"/>
    <p:sldId id="2624" r:id="rId6"/>
    <p:sldId id="2627" r:id="rId7"/>
    <p:sldId id="2631" r:id="rId8"/>
    <p:sldId id="2628" r:id="rId9"/>
    <p:sldId id="832" r:id="rId10"/>
    <p:sldId id="833" r:id="rId11"/>
    <p:sldId id="2626" r:id="rId12"/>
    <p:sldId id="2533" r:id="rId13"/>
    <p:sldId id="2600" r:id="rId14"/>
    <p:sldId id="2601" r:id="rId15"/>
    <p:sldId id="256" r:id="rId16"/>
    <p:sldId id="419" r:id="rId17"/>
    <p:sldId id="269" r:id="rId18"/>
    <p:sldId id="280" r:id="rId19"/>
    <p:sldId id="270" r:id="rId20"/>
    <p:sldId id="271" r:id="rId21"/>
    <p:sldId id="283" r:id="rId22"/>
    <p:sldId id="278" r:id="rId23"/>
    <p:sldId id="416" r:id="rId24"/>
    <p:sldId id="272" r:id="rId25"/>
    <p:sldId id="273" r:id="rId26"/>
    <p:sldId id="282" r:id="rId27"/>
    <p:sldId id="275" r:id="rId28"/>
    <p:sldId id="417" r:id="rId29"/>
    <p:sldId id="2622" r:id="rId30"/>
    <p:sldId id="2632" r:id="rId31"/>
    <p:sldId id="2620" r:id="rId32"/>
    <p:sldId id="2621" r:id="rId33"/>
    <p:sldId id="2625" r:id="rId34"/>
    <p:sldId id="423" r:id="rId35"/>
    <p:sldId id="424" r:id="rId36"/>
    <p:sldId id="2598" r:id="rId37"/>
    <p:sldId id="2147473403" r:id="rId38"/>
    <p:sldId id="2147473404" r:id="rId39"/>
    <p:sldId id="2619" r:id="rId40"/>
    <p:sldId id="365" r:id="rId41"/>
    <p:sldId id="403" r:id="rId42"/>
    <p:sldId id="400" r:id="rId43"/>
    <p:sldId id="2147473402" r:id="rId44"/>
    <p:sldId id="386" r:id="rId45"/>
    <p:sldId id="410" r:id="rId46"/>
    <p:sldId id="824" r:id="rId47"/>
    <p:sldId id="825" r:id="rId48"/>
  </p:sldIdLst>
  <p:sldSz cx="9144000" cy="5143500" type="screen16x9"/>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408" userDrawn="1">
          <p15:clr>
            <a:srgbClr val="A4A3A4"/>
          </p15:clr>
        </p15:guide>
        <p15:guide id="3" pos="5520" userDrawn="1">
          <p15:clr>
            <a:srgbClr val="A4A3A4"/>
          </p15:clr>
        </p15:guide>
        <p15:guide id="4" orient="horz" pos="2148" userDrawn="1">
          <p15:clr>
            <a:srgbClr val="A4A3A4"/>
          </p15:clr>
        </p15:guide>
        <p15:guide id="5" orient="horz" pos="3108" userDrawn="1">
          <p15:clr>
            <a:srgbClr val="A4A3A4"/>
          </p15:clr>
        </p15:guide>
        <p15:guide id="6" orient="horz" pos="922" userDrawn="1">
          <p15:clr>
            <a:srgbClr val="A4A3A4"/>
          </p15:clr>
        </p15:guide>
        <p15:guide id="7" orient="horz" pos="1620">
          <p15:clr>
            <a:srgbClr val="A4A3A4"/>
          </p15:clr>
        </p15:guide>
        <p15:guide id="8" orient="horz" pos="2242">
          <p15:clr>
            <a:srgbClr val="A4A3A4"/>
          </p15:clr>
        </p15:guide>
        <p15:guide id="9" orient="horz" pos="276" userDrawn="1">
          <p15:clr>
            <a:srgbClr val="A4A3A4"/>
          </p15:clr>
        </p15:guide>
        <p15:guide id="10" pos="288" userDrawn="1">
          <p15:clr>
            <a:srgbClr val="A4A3A4"/>
          </p15:clr>
        </p15:guide>
        <p15:guide id="11" orient="horz" pos="7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insimer" initials="D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1EA9DB"/>
    <a:srgbClr val="BFBFBF"/>
    <a:srgbClr val="FAC090"/>
    <a:srgbClr val="7BD2FF"/>
    <a:srgbClr val="C0504D"/>
    <a:srgbClr val="31859C"/>
    <a:srgbClr val="FFFF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96168" autoAdjust="0"/>
  </p:normalViewPr>
  <p:slideViewPr>
    <p:cSldViewPr snapToGrid="0">
      <p:cViewPr varScale="1">
        <p:scale>
          <a:sx n="152" d="100"/>
          <a:sy n="152" d="100"/>
        </p:scale>
        <p:origin x="804" y="108"/>
      </p:cViewPr>
      <p:guideLst>
        <p:guide pos="2880"/>
        <p:guide pos="408"/>
        <p:guide pos="5520"/>
        <p:guide orient="horz" pos="2148"/>
        <p:guide orient="horz" pos="3108"/>
        <p:guide orient="horz" pos="922"/>
        <p:guide orient="horz" pos="1620"/>
        <p:guide orient="horz" pos="2242"/>
        <p:guide orient="horz" pos="276"/>
        <p:guide pos="288"/>
        <p:guide orient="horz" pos="732"/>
      </p:guideLst>
    </p:cSldViewPr>
  </p:slideViewPr>
  <p:outlineViewPr>
    <p:cViewPr>
      <p:scale>
        <a:sx n="33" d="100"/>
        <a:sy n="33" d="100"/>
      </p:scale>
      <p:origin x="0" y="-9782"/>
    </p:cViewPr>
  </p:outlineViewPr>
  <p:notesTextViewPr>
    <p:cViewPr>
      <p:scale>
        <a:sx n="3" d="2"/>
        <a:sy n="3" d="2"/>
      </p:scale>
      <p:origin x="0" y="0"/>
    </p:cViewPr>
  </p:notesTextViewPr>
  <p:sorterViewPr>
    <p:cViewPr varScale="1">
      <p:scale>
        <a:sx n="1" d="1"/>
        <a:sy n="1" d="1"/>
      </p:scale>
      <p:origin x="0" y="-2826"/>
    </p:cViewPr>
  </p:sorterViewPr>
  <p:notesViewPr>
    <p:cSldViewPr snapToGrid="0">
      <p:cViewPr varScale="1">
        <p:scale>
          <a:sx n="85" d="100"/>
          <a:sy n="85" d="100"/>
        </p:scale>
        <p:origin x="29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5381-4541-A6D6-5F30AE6667FF}"/>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9B10-45EE-BAD8-488FED5ABFCD}"/>
              </c:ext>
            </c:extLst>
          </c:dPt>
          <c:cat>
            <c:strRef>
              <c:f>Sheet1!$A$2:$A$3</c:f>
              <c:strCache>
                <c:ptCount val="2"/>
                <c:pt idx="0">
                  <c:v>Luspatercept
(n = 153)</c:v>
                </c:pt>
                <c:pt idx="1">
                  <c:v>Placebo
(n = 76)</c:v>
                </c:pt>
              </c:strCache>
            </c:strRef>
          </c:cat>
          <c:val>
            <c:numRef>
              <c:f>Sheet1!$B$2:$B$3</c:f>
              <c:numCache>
                <c:formatCode>General</c:formatCode>
                <c:ptCount val="2"/>
                <c:pt idx="0">
                  <c:v>47.7</c:v>
                </c:pt>
                <c:pt idx="1">
                  <c:v>15.8</c:v>
                </c:pt>
              </c:numCache>
            </c:numRef>
          </c:val>
          <c:extLst>
            <c:ext xmlns:c16="http://schemas.microsoft.com/office/drawing/2014/chart" uri="{C3380CC4-5D6E-409C-BE32-E72D297353CC}">
              <c16:uniqueId val="{00000000-206D-474A-ADF0-F1A63A6266C6}"/>
            </c:ext>
          </c:extLst>
        </c:ser>
        <c:dLbls>
          <c:showLegendKey val="0"/>
          <c:showVal val="0"/>
          <c:showCatName val="0"/>
          <c:showSerName val="0"/>
          <c:showPercent val="0"/>
          <c:showBubbleSize val="0"/>
        </c:dLbls>
        <c:gapWidth val="219"/>
        <c:overlap val="-27"/>
        <c:axId val="-2112729800"/>
        <c:axId val="-2112726280"/>
      </c:barChart>
      <c:catAx>
        <c:axId val="-2112729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2112726280"/>
        <c:crosses val="autoZero"/>
        <c:auto val="1"/>
        <c:lblAlgn val="ctr"/>
        <c:lblOffset val="100"/>
        <c:noMultiLvlLbl val="0"/>
      </c:catAx>
      <c:valAx>
        <c:axId val="-2112726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000" baseline="0" dirty="0"/>
                  <a:t>Patients Achieving </a:t>
                </a:r>
                <a:br>
                  <a:rPr lang="en-US" sz="1000" baseline="0" dirty="0"/>
                </a:br>
                <a:r>
                  <a:rPr lang="en-US" sz="1000" baseline="0" dirty="0"/>
                  <a:t>RBC-TI ≥ 8 Weeks Any Time During the Treatment Period (%)</a:t>
                </a:r>
                <a:endParaRPr lang="en-US" sz="1000" dirty="0"/>
              </a:p>
            </c:rich>
          </c:tx>
          <c:layout>
            <c:manualLayout>
              <c:xMode val="edge"/>
              <c:yMode val="edge"/>
              <c:x val="2.06831625824561E-3"/>
              <c:y val="5.1646586345381502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2112729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Luspatercept</a:t>
            </a:r>
          </a:p>
        </c:rich>
      </c:tx>
      <c:layout>
        <c:manualLayout>
          <c:xMode val="edge"/>
          <c:yMode val="edge"/>
          <c:x val="0.44603061272967098"/>
          <c:y val="2.271063397718280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fr-FR"/>
        </a:p>
      </c:txPr>
    </c:title>
    <c:autoTitleDeleted val="0"/>
    <c:plotArea>
      <c:layout/>
      <c:lineChart>
        <c:grouping val="standard"/>
        <c:varyColors val="0"/>
        <c:ser>
          <c:idx val="0"/>
          <c:order val="0"/>
          <c:tx>
            <c:strRef>
              <c:f>Sheet1!$B$1</c:f>
              <c:strCache>
                <c:ptCount val="1"/>
                <c:pt idx="0">
                  <c:v>Fatigue</c:v>
                </c:pt>
              </c:strCache>
            </c:strRef>
          </c:tx>
          <c:spPr>
            <a:ln w="12700"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Cycles
1–4
(n = 153)</c:v>
                </c:pt>
                <c:pt idx="1">
                  <c:v>Cycles
5–8
(n = 145)</c:v>
                </c:pt>
                <c:pt idx="2">
                  <c:v>Ext.
1–4
(n = 100)</c:v>
                </c:pt>
                <c:pt idx="3">
                  <c:v>Ext.
5–8
(n = 89)</c:v>
                </c:pt>
              </c:strCache>
            </c:strRef>
          </c:cat>
          <c:val>
            <c:numRef>
              <c:f>Sheet1!$B$2:$B$5</c:f>
              <c:numCache>
                <c:formatCode>General</c:formatCode>
                <c:ptCount val="4"/>
                <c:pt idx="0">
                  <c:v>19.600000000000001</c:v>
                </c:pt>
                <c:pt idx="1">
                  <c:v>4.8</c:v>
                </c:pt>
                <c:pt idx="2">
                  <c:v>3</c:v>
                </c:pt>
                <c:pt idx="3">
                  <c:v>4.5</c:v>
                </c:pt>
              </c:numCache>
            </c:numRef>
          </c:val>
          <c:smooth val="0"/>
          <c:extLst>
            <c:ext xmlns:c16="http://schemas.microsoft.com/office/drawing/2014/chart" uri="{C3380CC4-5D6E-409C-BE32-E72D297353CC}">
              <c16:uniqueId val="{00000000-6F7E-48DA-93D7-7E994F052441}"/>
            </c:ext>
          </c:extLst>
        </c:ser>
        <c:ser>
          <c:idx val="1"/>
          <c:order val="1"/>
          <c:tx>
            <c:strRef>
              <c:f>Sheet1!$C$1</c:f>
              <c:strCache>
                <c:ptCount val="1"/>
                <c:pt idx="0">
                  <c:v>Diarrhea</c:v>
                </c:pt>
              </c:strCache>
            </c:strRef>
          </c:tx>
          <c:spPr>
            <a:ln w="12700"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Cycles
1–4
(n = 153)</c:v>
                </c:pt>
                <c:pt idx="1">
                  <c:v>Cycles
5–8
(n = 145)</c:v>
                </c:pt>
                <c:pt idx="2">
                  <c:v>Ext.
1–4
(n = 100)</c:v>
                </c:pt>
                <c:pt idx="3">
                  <c:v>Ext.
5–8
(n = 89)</c:v>
                </c:pt>
              </c:strCache>
            </c:strRef>
          </c:cat>
          <c:val>
            <c:numRef>
              <c:f>Sheet1!$C$2:$C$5</c:f>
              <c:numCache>
                <c:formatCode>General</c:formatCode>
                <c:ptCount val="4"/>
                <c:pt idx="0">
                  <c:v>13.1</c:v>
                </c:pt>
                <c:pt idx="1">
                  <c:v>4.0999999999999996</c:v>
                </c:pt>
                <c:pt idx="2">
                  <c:v>5</c:v>
                </c:pt>
                <c:pt idx="3">
                  <c:v>6.7</c:v>
                </c:pt>
              </c:numCache>
            </c:numRef>
          </c:val>
          <c:smooth val="0"/>
          <c:extLst>
            <c:ext xmlns:c16="http://schemas.microsoft.com/office/drawing/2014/chart" uri="{C3380CC4-5D6E-409C-BE32-E72D297353CC}">
              <c16:uniqueId val="{00000001-6F7E-48DA-93D7-7E994F052441}"/>
            </c:ext>
          </c:extLst>
        </c:ser>
        <c:ser>
          <c:idx val="2"/>
          <c:order val="2"/>
          <c:tx>
            <c:strRef>
              <c:f>Sheet1!$D$1</c:f>
              <c:strCache>
                <c:ptCount val="1"/>
                <c:pt idx="0">
                  <c:v>Asthenia</c:v>
                </c:pt>
              </c:strCache>
            </c:strRef>
          </c:tx>
          <c:spPr>
            <a:ln w="12700"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Cycles
1–4
(n = 153)</c:v>
                </c:pt>
                <c:pt idx="1">
                  <c:v>Cycles
5–8
(n = 145)</c:v>
                </c:pt>
                <c:pt idx="2">
                  <c:v>Ext.
1–4
(n = 100)</c:v>
                </c:pt>
                <c:pt idx="3">
                  <c:v>Ext.
5–8
(n = 89)</c:v>
                </c:pt>
              </c:strCache>
            </c:strRef>
          </c:cat>
          <c:val>
            <c:numRef>
              <c:f>Sheet1!$D$2:$D$5</c:f>
              <c:numCache>
                <c:formatCode>General</c:formatCode>
                <c:ptCount val="4"/>
                <c:pt idx="0">
                  <c:v>12.4</c:v>
                </c:pt>
                <c:pt idx="1">
                  <c:v>9.7000000000000011</c:v>
                </c:pt>
                <c:pt idx="2">
                  <c:v>4</c:v>
                </c:pt>
                <c:pt idx="3">
                  <c:v>4.5</c:v>
                </c:pt>
              </c:numCache>
            </c:numRef>
          </c:val>
          <c:smooth val="0"/>
          <c:extLst>
            <c:ext xmlns:c16="http://schemas.microsoft.com/office/drawing/2014/chart" uri="{C3380CC4-5D6E-409C-BE32-E72D297353CC}">
              <c16:uniqueId val="{00000002-6F7E-48DA-93D7-7E994F052441}"/>
            </c:ext>
          </c:extLst>
        </c:ser>
        <c:ser>
          <c:idx val="3"/>
          <c:order val="3"/>
          <c:tx>
            <c:strRef>
              <c:f>Sheet1!$E$1</c:f>
              <c:strCache>
                <c:ptCount val="1"/>
                <c:pt idx="0">
                  <c:v>Dizziness</c:v>
                </c:pt>
              </c:strCache>
            </c:strRef>
          </c:tx>
          <c:spPr>
            <a:ln w="12700"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Cycles
1–4
(n = 153)</c:v>
                </c:pt>
                <c:pt idx="1">
                  <c:v>Cycles
5–8
(n = 145)</c:v>
                </c:pt>
                <c:pt idx="2">
                  <c:v>Ext.
1–4
(n = 100)</c:v>
                </c:pt>
                <c:pt idx="3">
                  <c:v>Ext.
5–8
(n = 89)</c:v>
                </c:pt>
              </c:strCache>
            </c:strRef>
          </c:cat>
          <c:val>
            <c:numRef>
              <c:f>Sheet1!$E$2:$E$5</c:f>
              <c:numCache>
                <c:formatCode>General</c:formatCode>
                <c:ptCount val="4"/>
                <c:pt idx="0">
                  <c:v>11.8</c:v>
                </c:pt>
                <c:pt idx="1">
                  <c:v>4.8</c:v>
                </c:pt>
                <c:pt idx="2">
                  <c:v>4</c:v>
                </c:pt>
                <c:pt idx="3">
                  <c:v>2.2000000000000002</c:v>
                </c:pt>
              </c:numCache>
            </c:numRef>
          </c:val>
          <c:smooth val="0"/>
          <c:extLst>
            <c:ext xmlns:c16="http://schemas.microsoft.com/office/drawing/2014/chart" uri="{C3380CC4-5D6E-409C-BE32-E72D297353CC}">
              <c16:uniqueId val="{00000003-6F7E-48DA-93D7-7E994F052441}"/>
            </c:ext>
          </c:extLst>
        </c:ser>
        <c:ser>
          <c:idx val="4"/>
          <c:order val="4"/>
          <c:tx>
            <c:strRef>
              <c:f>Sheet1!$F$1</c:f>
              <c:strCache>
                <c:ptCount val="1"/>
                <c:pt idx="0">
                  <c:v>Nausea</c:v>
                </c:pt>
              </c:strCache>
            </c:strRef>
          </c:tx>
          <c:spPr>
            <a:ln w="12700" cap="rnd">
              <a:solidFill>
                <a:schemeClr val="accent5"/>
              </a:solidFill>
              <a:round/>
            </a:ln>
            <a:effectLst/>
          </c:spPr>
          <c:marker>
            <c:symbol val="circle"/>
            <c:size val="5"/>
            <c:spPr>
              <a:solidFill>
                <a:schemeClr val="accent5"/>
              </a:solidFill>
              <a:ln w="9525">
                <a:solidFill>
                  <a:schemeClr val="accent5"/>
                </a:solidFill>
              </a:ln>
              <a:effectLst/>
            </c:spPr>
          </c:marker>
          <c:cat>
            <c:strRef>
              <c:f>Sheet1!$A$2:$A$5</c:f>
              <c:strCache>
                <c:ptCount val="4"/>
                <c:pt idx="0">
                  <c:v>Cycles
1–4
(n = 153)</c:v>
                </c:pt>
                <c:pt idx="1">
                  <c:v>Cycles
5–8
(n = 145)</c:v>
                </c:pt>
                <c:pt idx="2">
                  <c:v>Ext.
1–4
(n = 100)</c:v>
                </c:pt>
                <c:pt idx="3">
                  <c:v>Ext.
5–8
(n = 89)</c:v>
                </c:pt>
              </c:strCache>
            </c:strRef>
          </c:cat>
          <c:val>
            <c:numRef>
              <c:f>Sheet1!$F$2:$F$5</c:f>
              <c:numCache>
                <c:formatCode>General</c:formatCode>
                <c:ptCount val="4"/>
                <c:pt idx="0">
                  <c:v>11.1</c:v>
                </c:pt>
                <c:pt idx="1">
                  <c:v>4.8</c:v>
                </c:pt>
                <c:pt idx="2">
                  <c:v>7</c:v>
                </c:pt>
                <c:pt idx="3">
                  <c:v>4.5</c:v>
                </c:pt>
              </c:numCache>
            </c:numRef>
          </c:val>
          <c:smooth val="0"/>
          <c:extLst>
            <c:ext xmlns:c16="http://schemas.microsoft.com/office/drawing/2014/chart" uri="{C3380CC4-5D6E-409C-BE32-E72D297353CC}">
              <c16:uniqueId val="{00000004-6F7E-48DA-93D7-7E994F052441}"/>
            </c:ext>
          </c:extLst>
        </c:ser>
        <c:ser>
          <c:idx val="5"/>
          <c:order val="5"/>
          <c:tx>
            <c:strRef>
              <c:f>Sheet1!$G$1</c:f>
              <c:strCache>
                <c:ptCount val="1"/>
                <c:pt idx="0">
                  <c:v>Back pain</c:v>
                </c:pt>
              </c:strCache>
            </c:strRef>
          </c:tx>
          <c:spPr>
            <a:ln w="12700"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Cycles
1–4
(n = 153)</c:v>
                </c:pt>
                <c:pt idx="1">
                  <c:v>Cycles
5–8
(n = 145)</c:v>
                </c:pt>
                <c:pt idx="2">
                  <c:v>Ext.
1–4
(n = 100)</c:v>
                </c:pt>
                <c:pt idx="3">
                  <c:v>Ext.
5–8
(n = 89)</c:v>
                </c:pt>
              </c:strCache>
            </c:strRef>
          </c:cat>
          <c:val>
            <c:numRef>
              <c:f>Sheet1!$G$2:$G$5</c:f>
              <c:numCache>
                <c:formatCode>General</c:formatCode>
                <c:ptCount val="4"/>
                <c:pt idx="0">
                  <c:v>8.5</c:v>
                </c:pt>
                <c:pt idx="1">
                  <c:v>6.2</c:v>
                </c:pt>
                <c:pt idx="2">
                  <c:v>2</c:v>
                </c:pt>
                <c:pt idx="3">
                  <c:v>4.5</c:v>
                </c:pt>
              </c:numCache>
            </c:numRef>
          </c:val>
          <c:smooth val="0"/>
          <c:extLst>
            <c:ext xmlns:c16="http://schemas.microsoft.com/office/drawing/2014/chart" uri="{C3380CC4-5D6E-409C-BE32-E72D297353CC}">
              <c16:uniqueId val="{00000005-6F7E-48DA-93D7-7E994F052441}"/>
            </c:ext>
          </c:extLst>
        </c:ser>
        <c:ser>
          <c:idx val="6"/>
          <c:order val="6"/>
          <c:tx>
            <c:strRef>
              <c:f>Sheet1!$H$1</c:f>
              <c:strCache>
                <c:ptCount val="1"/>
                <c:pt idx="0">
                  <c:v>Headache</c:v>
                </c:pt>
              </c:strCache>
            </c:strRef>
          </c:tx>
          <c:spPr>
            <a:ln w="1270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Sheet1!$A$2:$A$5</c:f>
              <c:strCache>
                <c:ptCount val="4"/>
                <c:pt idx="0">
                  <c:v>Cycles
1–4
(n = 153)</c:v>
                </c:pt>
                <c:pt idx="1">
                  <c:v>Cycles
5–8
(n = 145)</c:v>
                </c:pt>
                <c:pt idx="2">
                  <c:v>Ext.
1–4
(n = 100)</c:v>
                </c:pt>
                <c:pt idx="3">
                  <c:v>Ext.
5–8
(n = 89)</c:v>
                </c:pt>
              </c:strCache>
            </c:strRef>
          </c:cat>
          <c:val>
            <c:numRef>
              <c:f>Sheet1!$H$2:$H$5</c:f>
              <c:numCache>
                <c:formatCode>General</c:formatCode>
                <c:ptCount val="4"/>
                <c:pt idx="0">
                  <c:v>11.1</c:v>
                </c:pt>
                <c:pt idx="1">
                  <c:v>2.8</c:v>
                </c:pt>
                <c:pt idx="2">
                  <c:v>1</c:v>
                </c:pt>
                <c:pt idx="3">
                  <c:v>1.1000000000000001</c:v>
                </c:pt>
              </c:numCache>
            </c:numRef>
          </c:val>
          <c:smooth val="0"/>
          <c:extLst>
            <c:ext xmlns:c16="http://schemas.microsoft.com/office/drawing/2014/chart" uri="{C3380CC4-5D6E-409C-BE32-E72D297353CC}">
              <c16:uniqueId val="{00000006-6F7E-48DA-93D7-7E994F052441}"/>
            </c:ext>
          </c:extLst>
        </c:ser>
        <c:ser>
          <c:idx val="7"/>
          <c:order val="7"/>
          <c:tx>
            <c:strRef>
              <c:f>Sheet1!$I$1</c:f>
              <c:strCache>
                <c:ptCount val="1"/>
                <c:pt idx="0">
                  <c:v>Dyspnea</c:v>
                </c:pt>
              </c:strCache>
            </c:strRef>
          </c:tx>
          <c:spPr>
            <a:ln w="1270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Sheet1!$A$2:$A$5</c:f>
              <c:strCache>
                <c:ptCount val="4"/>
                <c:pt idx="0">
                  <c:v>Cycles
1–4
(n = 153)</c:v>
                </c:pt>
                <c:pt idx="1">
                  <c:v>Cycles
5–8
(n = 145)</c:v>
                </c:pt>
                <c:pt idx="2">
                  <c:v>Ext.
1–4
(n = 100)</c:v>
                </c:pt>
                <c:pt idx="3">
                  <c:v>Ext.
5–8
(n = 89)</c:v>
                </c:pt>
              </c:strCache>
            </c:strRef>
          </c:cat>
          <c:val>
            <c:numRef>
              <c:f>Sheet1!$I$2:$I$5</c:f>
              <c:numCache>
                <c:formatCode>General</c:formatCode>
                <c:ptCount val="4"/>
                <c:pt idx="0">
                  <c:v>10.5</c:v>
                </c:pt>
                <c:pt idx="1">
                  <c:v>4.0999999999999996</c:v>
                </c:pt>
                <c:pt idx="2">
                  <c:v>2</c:v>
                </c:pt>
                <c:pt idx="3">
                  <c:v>1.1000000000000001</c:v>
                </c:pt>
              </c:numCache>
            </c:numRef>
          </c:val>
          <c:smooth val="0"/>
          <c:extLst>
            <c:ext xmlns:c16="http://schemas.microsoft.com/office/drawing/2014/chart" uri="{C3380CC4-5D6E-409C-BE32-E72D297353CC}">
              <c16:uniqueId val="{00000007-6F7E-48DA-93D7-7E994F052441}"/>
            </c:ext>
          </c:extLst>
        </c:ser>
        <c:dLbls>
          <c:showLegendKey val="0"/>
          <c:showVal val="0"/>
          <c:showCatName val="0"/>
          <c:showSerName val="0"/>
          <c:showPercent val="0"/>
          <c:showBubbleSize val="0"/>
        </c:dLbls>
        <c:marker val="1"/>
        <c:smooth val="0"/>
        <c:axId val="-2135425352"/>
        <c:axId val="2119775016"/>
      </c:lineChart>
      <c:catAx>
        <c:axId val="-21354253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2119775016"/>
        <c:crosses val="autoZero"/>
        <c:auto val="1"/>
        <c:lblAlgn val="ctr"/>
        <c:lblOffset val="100"/>
        <c:noMultiLvlLbl val="0"/>
      </c:catAx>
      <c:valAx>
        <c:axId val="21197750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Incidence of TEAEs (%)</a:t>
                </a:r>
              </a:p>
            </c:rich>
          </c:tx>
          <c:layout>
            <c:manualLayout>
              <c:xMode val="edge"/>
              <c:yMode val="edge"/>
              <c:x val="1.44341768575365E-2"/>
              <c:y val="8.8526408890837696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2135425352"/>
        <c:crosses val="autoZero"/>
        <c:crossBetween val="between"/>
      </c:valAx>
      <c:spPr>
        <a:noFill/>
        <a:ln>
          <a:noFill/>
        </a:ln>
        <a:effectLst/>
      </c:spPr>
    </c:plotArea>
    <c:legend>
      <c:legendPos val="b"/>
      <c:layout>
        <c:manualLayout>
          <c:xMode val="edge"/>
          <c:yMode val="edge"/>
          <c:x val="7.3469732894988996E-2"/>
          <c:y val="0.81047815004540402"/>
          <c:w val="0.893476002101252"/>
          <c:h val="0.153184835591103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Placebo</a:t>
            </a:r>
          </a:p>
        </c:rich>
      </c:tx>
      <c:layout>
        <c:manualLayout>
          <c:xMode val="edge"/>
          <c:yMode val="edge"/>
          <c:x val="0.54862137010609402"/>
          <c:y val="1.38312078753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fr-FR"/>
        </a:p>
      </c:txPr>
    </c:title>
    <c:autoTitleDeleted val="0"/>
    <c:plotArea>
      <c:layout>
        <c:manualLayout>
          <c:layoutTarget val="inner"/>
          <c:xMode val="edge"/>
          <c:yMode val="edge"/>
          <c:x val="0.29513679822113997"/>
          <c:y val="0.15211618402694899"/>
          <c:w val="0.67310804344782205"/>
          <c:h val="0.430846834835037"/>
        </c:manualLayout>
      </c:layout>
      <c:lineChart>
        <c:grouping val="standard"/>
        <c:varyColors val="0"/>
        <c:ser>
          <c:idx val="0"/>
          <c:order val="0"/>
          <c:tx>
            <c:strRef>
              <c:f>Sheet1!$B$1</c:f>
              <c:strCache>
                <c:ptCount val="1"/>
                <c:pt idx="0">
                  <c:v>Fatigue</c:v>
                </c:pt>
              </c:strCache>
            </c:strRef>
          </c:tx>
          <c:spPr>
            <a:ln w="12700"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Cycles
1–4
(n = 76)</c:v>
                </c:pt>
                <c:pt idx="1">
                  <c:v>Cycles
5–8
(n = 73)</c:v>
                </c:pt>
                <c:pt idx="2">
                  <c:v>Ext.
1–4
(n = 26)</c:v>
                </c:pt>
                <c:pt idx="3">
                  <c:v>Ext.
5–8
(n = 16)</c:v>
                </c:pt>
              </c:strCache>
            </c:strRef>
          </c:cat>
          <c:val>
            <c:numRef>
              <c:f>Sheet1!$B$2:$B$5</c:f>
              <c:numCache>
                <c:formatCode>General</c:formatCode>
                <c:ptCount val="4"/>
                <c:pt idx="0">
                  <c:v>9.2000000000000011</c:v>
                </c:pt>
                <c:pt idx="1">
                  <c:v>5.5</c:v>
                </c:pt>
                <c:pt idx="2">
                  <c:v>0</c:v>
                </c:pt>
                <c:pt idx="3">
                  <c:v>0</c:v>
                </c:pt>
              </c:numCache>
            </c:numRef>
          </c:val>
          <c:smooth val="0"/>
          <c:extLst>
            <c:ext xmlns:c16="http://schemas.microsoft.com/office/drawing/2014/chart" uri="{C3380CC4-5D6E-409C-BE32-E72D297353CC}">
              <c16:uniqueId val="{00000000-949F-496A-AB73-2D3A6CF83716}"/>
            </c:ext>
          </c:extLst>
        </c:ser>
        <c:ser>
          <c:idx val="1"/>
          <c:order val="1"/>
          <c:tx>
            <c:strRef>
              <c:f>Sheet1!$C$1</c:f>
              <c:strCache>
                <c:ptCount val="1"/>
                <c:pt idx="0">
                  <c:v>Diarrhea</c:v>
                </c:pt>
              </c:strCache>
            </c:strRef>
          </c:tx>
          <c:spPr>
            <a:ln w="12700"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Cycles
1–4
(n = 76)</c:v>
                </c:pt>
                <c:pt idx="1">
                  <c:v>Cycles
5–8
(n = 73)</c:v>
                </c:pt>
                <c:pt idx="2">
                  <c:v>Ext.
1–4
(n = 26)</c:v>
                </c:pt>
                <c:pt idx="3">
                  <c:v>Ext.
5–8
(n = 16)</c:v>
                </c:pt>
              </c:strCache>
            </c:strRef>
          </c:cat>
          <c:val>
            <c:numRef>
              <c:f>Sheet1!$C$2:$C$5</c:f>
              <c:numCache>
                <c:formatCode>General</c:formatCode>
                <c:ptCount val="4"/>
                <c:pt idx="0">
                  <c:v>5.3</c:v>
                </c:pt>
                <c:pt idx="1">
                  <c:v>2.7</c:v>
                </c:pt>
                <c:pt idx="2">
                  <c:v>0</c:v>
                </c:pt>
                <c:pt idx="3">
                  <c:v>0</c:v>
                </c:pt>
              </c:numCache>
            </c:numRef>
          </c:val>
          <c:smooth val="0"/>
          <c:extLst>
            <c:ext xmlns:c16="http://schemas.microsoft.com/office/drawing/2014/chart" uri="{C3380CC4-5D6E-409C-BE32-E72D297353CC}">
              <c16:uniqueId val="{00000001-949F-496A-AB73-2D3A6CF83716}"/>
            </c:ext>
          </c:extLst>
        </c:ser>
        <c:ser>
          <c:idx val="2"/>
          <c:order val="2"/>
          <c:tx>
            <c:strRef>
              <c:f>Sheet1!$D$1</c:f>
              <c:strCache>
                <c:ptCount val="1"/>
                <c:pt idx="0">
                  <c:v>Asthenia</c:v>
                </c:pt>
              </c:strCache>
            </c:strRef>
          </c:tx>
          <c:spPr>
            <a:ln w="12700"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Cycles
1–4
(n = 76)</c:v>
                </c:pt>
                <c:pt idx="1">
                  <c:v>Cycles
5–8
(n = 73)</c:v>
                </c:pt>
                <c:pt idx="2">
                  <c:v>Ext.
1–4
(n = 26)</c:v>
                </c:pt>
                <c:pt idx="3">
                  <c:v>Ext.
5–8
(n = 16)</c:v>
                </c:pt>
              </c:strCache>
            </c:strRef>
          </c:cat>
          <c:val>
            <c:numRef>
              <c:f>Sheet1!$D$2:$D$5</c:f>
              <c:numCache>
                <c:formatCode>General</c:formatCode>
                <c:ptCount val="4"/>
                <c:pt idx="0">
                  <c:v>3.9</c:v>
                </c:pt>
                <c:pt idx="1">
                  <c:v>4.0999999999999996</c:v>
                </c:pt>
                <c:pt idx="2">
                  <c:v>7.7</c:v>
                </c:pt>
                <c:pt idx="3">
                  <c:v>0</c:v>
                </c:pt>
              </c:numCache>
            </c:numRef>
          </c:val>
          <c:smooth val="0"/>
          <c:extLst>
            <c:ext xmlns:c16="http://schemas.microsoft.com/office/drawing/2014/chart" uri="{C3380CC4-5D6E-409C-BE32-E72D297353CC}">
              <c16:uniqueId val="{00000002-949F-496A-AB73-2D3A6CF83716}"/>
            </c:ext>
          </c:extLst>
        </c:ser>
        <c:ser>
          <c:idx val="3"/>
          <c:order val="3"/>
          <c:tx>
            <c:strRef>
              <c:f>Sheet1!$E$1</c:f>
              <c:strCache>
                <c:ptCount val="1"/>
                <c:pt idx="0">
                  <c:v>Dizziness</c:v>
                </c:pt>
              </c:strCache>
            </c:strRef>
          </c:tx>
          <c:spPr>
            <a:ln w="12700" cap="rnd">
              <a:solidFill>
                <a:schemeClr val="accent4"/>
              </a:solidFill>
              <a:round/>
            </a:ln>
            <a:effectLst/>
          </c:spPr>
          <c:marker>
            <c:symbol val="circle"/>
            <c:size val="5"/>
            <c:spPr>
              <a:solidFill>
                <a:schemeClr val="accent4"/>
              </a:solidFill>
              <a:ln w="9525">
                <a:solidFill>
                  <a:schemeClr val="accent4"/>
                </a:solidFill>
              </a:ln>
              <a:effectLst/>
            </c:spPr>
          </c:marker>
          <c:cat>
            <c:strRef>
              <c:f>Sheet1!$A$2:$A$5</c:f>
              <c:strCache>
                <c:ptCount val="4"/>
                <c:pt idx="0">
                  <c:v>Cycles
1–4
(n = 76)</c:v>
                </c:pt>
                <c:pt idx="1">
                  <c:v>Cycles
5–8
(n = 73)</c:v>
                </c:pt>
                <c:pt idx="2">
                  <c:v>Ext.
1–4
(n = 26)</c:v>
                </c:pt>
                <c:pt idx="3">
                  <c:v>Ext.
5–8
(n = 16)</c:v>
                </c:pt>
              </c:strCache>
            </c:strRef>
          </c:cat>
          <c:val>
            <c:numRef>
              <c:f>Sheet1!$E$2:$E$5</c:f>
              <c:numCache>
                <c:formatCode>General</c:formatCode>
                <c:ptCount val="4"/>
                <c:pt idx="0">
                  <c:v>2.6</c:v>
                </c:pt>
                <c:pt idx="1">
                  <c:v>2.7</c:v>
                </c:pt>
                <c:pt idx="2">
                  <c:v>0</c:v>
                </c:pt>
                <c:pt idx="3">
                  <c:v>0</c:v>
                </c:pt>
              </c:numCache>
            </c:numRef>
          </c:val>
          <c:smooth val="0"/>
          <c:extLst>
            <c:ext xmlns:c16="http://schemas.microsoft.com/office/drawing/2014/chart" uri="{C3380CC4-5D6E-409C-BE32-E72D297353CC}">
              <c16:uniqueId val="{00000003-949F-496A-AB73-2D3A6CF83716}"/>
            </c:ext>
          </c:extLst>
        </c:ser>
        <c:ser>
          <c:idx val="4"/>
          <c:order val="4"/>
          <c:tx>
            <c:strRef>
              <c:f>Sheet1!$F$1</c:f>
              <c:strCache>
                <c:ptCount val="1"/>
                <c:pt idx="0">
                  <c:v>Nausea</c:v>
                </c:pt>
              </c:strCache>
            </c:strRef>
          </c:tx>
          <c:spPr>
            <a:ln w="12700" cap="rnd">
              <a:solidFill>
                <a:schemeClr val="accent5"/>
              </a:solidFill>
              <a:round/>
            </a:ln>
            <a:effectLst/>
          </c:spPr>
          <c:marker>
            <c:symbol val="circle"/>
            <c:size val="5"/>
            <c:spPr>
              <a:solidFill>
                <a:schemeClr val="accent5"/>
              </a:solidFill>
              <a:ln w="9525">
                <a:solidFill>
                  <a:schemeClr val="accent5"/>
                </a:solidFill>
              </a:ln>
              <a:effectLst/>
            </c:spPr>
          </c:marker>
          <c:cat>
            <c:strRef>
              <c:f>Sheet1!$A$2:$A$5</c:f>
              <c:strCache>
                <c:ptCount val="4"/>
                <c:pt idx="0">
                  <c:v>Cycles
1–4
(n = 76)</c:v>
                </c:pt>
                <c:pt idx="1">
                  <c:v>Cycles
5–8
(n = 73)</c:v>
                </c:pt>
                <c:pt idx="2">
                  <c:v>Ext.
1–4
(n = 26)</c:v>
                </c:pt>
                <c:pt idx="3">
                  <c:v>Ext.
5–8
(n = 16)</c:v>
                </c:pt>
              </c:strCache>
            </c:strRef>
          </c:cat>
          <c:val>
            <c:numRef>
              <c:f>Sheet1!$F$2:$F$5</c:f>
              <c:numCache>
                <c:formatCode>General</c:formatCode>
                <c:ptCount val="4"/>
                <c:pt idx="0">
                  <c:v>3.9</c:v>
                </c:pt>
                <c:pt idx="1">
                  <c:v>4.0999999999999996</c:v>
                </c:pt>
                <c:pt idx="2">
                  <c:v>0</c:v>
                </c:pt>
                <c:pt idx="3">
                  <c:v>0</c:v>
                </c:pt>
              </c:numCache>
            </c:numRef>
          </c:val>
          <c:smooth val="0"/>
          <c:extLst>
            <c:ext xmlns:c16="http://schemas.microsoft.com/office/drawing/2014/chart" uri="{C3380CC4-5D6E-409C-BE32-E72D297353CC}">
              <c16:uniqueId val="{00000004-949F-496A-AB73-2D3A6CF83716}"/>
            </c:ext>
          </c:extLst>
        </c:ser>
        <c:ser>
          <c:idx val="5"/>
          <c:order val="5"/>
          <c:tx>
            <c:strRef>
              <c:f>Sheet1!$G$1</c:f>
              <c:strCache>
                <c:ptCount val="1"/>
                <c:pt idx="0">
                  <c:v>Back pain</c:v>
                </c:pt>
              </c:strCache>
            </c:strRef>
          </c:tx>
          <c:spPr>
            <a:ln w="12700"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Cycles
1–4
(n = 76)</c:v>
                </c:pt>
                <c:pt idx="1">
                  <c:v>Cycles
5–8
(n = 73)</c:v>
                </c:pt>
                <c:pt idx="2">
                  <c:v>Ext.
1–4
(n = 26)</c:v>
                </c:pt>
                <c:pt idx="3">
                  <c:v>Ext.
5–8
(n = 16)</c:v>
                </c:pt>
              </c:strCache>
            </c:strRef>
          </c:cat>
          <c:val>
            <c:numRef>
              <c:f>Sheet1!$G$2:$G$5</c:f>
              <c:numCache>
                <c:formatCode>General</c:formatCode>
                <c:ptCount val="4"/>
                <c:pt idx="0">
                  <c:v>5.3</c:v>
                </c:pt>
                <c:pt idx="1">
                  <c:v>2.7</c:v>
                </c:pt>
                <c:pt idx="2">
                  <c:v>0</c:v>
                </c:pt>
                <c:pt idx="3">
                  <c:v>0</c:v>
                </c:pt>
              </c:numCache>
            </c:numRef>
          </c:val>
          <c:smooth val="0"/>
          <c:extLst>
            <c:ext xmlns:c16="http://schemas.microsoft.com/office/drawing/2014/chart" uri="{C3380CC4-5D6E-409C-BE32-E72D297353CC}">
              <c16:uniqueId val="{00000005-949F-496A-AB73-2D3A6CF83716}"/>
            </c:ext>
          </c:extLst>
        </c:ser>
        <c:ser>
          <c:idx val="6"/>
          <c:order val="6"/>
          <c:tx>
            <c:strRef>
              <c:f>Sheet1!$H$1</c:f>
              <c:strCache>
                <c:ptCount val="1"/>
                <c:pt idx="0">
                  <c:v>Headache</c:v>
                </c:pt>
              </c:strCache>
            </c:strRef>
          </c:tx>
          <c:spPr>
            <a:ln w="1270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Sheet1!$A$2:$A$5</c:f>
              <c:strCache>
                <c:ptCount val="4"/>
                <c:pt idx="0">
                  <c:v>Cycles
1–4
(n = 76)</c:v>
                </c:pt>
                <c:pt idx="1">
                  <c:v>Cycles
5–8
(n = 73)</c:v>
                </c:pt>
                <c:pt idx="2">
                  <c:v>Ext.
1–4
(n = 26)</c:v>
                </c:pt>
                <c:pt idx="3">
                  <c:v>Ext.
5–8
(n = 16)</c:v>
                </c:pt>
              </c:strCache>
            </c:strRef>
          </c:cat>
          <c:val>
            <c:numRef>
              <c:f>Sheet1!$H$2:$H$5</c:f>
              <c:numCache>
                <c:formatCode>General</c:formatCode>
                <c:ptCount val="4"/>
                <c:pt idx="0">
                  <c:v>5.3</c:v>
                </c:pt>
                <c:pt idx="1">
                  <c:v>1.4</c:v>
                </c:pt>
                <c:pt idx="2">
                  <c:v>3.8</c:v>
                </c:pt>
                <c:pt idx="3">
                  <c:v>0</c:v>
                </c:pt>
              </c:numCache>
            </c:numRef>
          </c:val>
          <c:smooth val="0"/>
          <c:extLst>
            <c:ext xmlns:c16="http://schemas.microsoft.com/office/drawing/2014/chart" uri="{C3380CC4-5D6E-409C-BE32-E72D297353CC}">
              <c16:uniqueId val="{00000006-949F-496A-AB73-2D3A6CF83716}"/>
            </c:ext>
          </c:extLst>
        </c:ser>
        <c:ser>
          <c:idx val="7"/>
          <c:order val="7"/>
          <c:tx>
            <c:strRef>
              <c:f>Sheet1!$I$1</c:f>
              <c:strCache>
                <c:ptCount val="1"/>
                <c:pt idx="0">
                  <c:v>Dyspnea</c:v>
                </c:pt>
              </c:strCache>
            </c:strRef>
          </c:tx>
          <c:spPr>
            <a:ln w="1270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Sheet1!$A$2:$A$5</c:f>
              <c:strCache>
                <c:ptCount val="4"/>
                <c:pt idx="0">
                  <c:v>Cycles
1–4
(n = 76)</c:v>
                </c:pt>
                <c:pt idx="1">
                  <c:v>Cycles
5–8
(n = 73)</c:v>
                </c:pt>
                <c:pt idx="2">
                  <c:v>Ext.
1–4
(n = 26)</c:v>
                </c:pt>
                <c:pt idx="3">
                  <c:v>Ext.
5–8
(n = 16)</c:v>
                </c:pt>
              </c:strCache>
            </c:strRef>
          </c:cat>
          <c:val>
            <c:numRef>
              <c:f>Sheet1!$I$2:$I$5</c:f>
              <c:numCache>
                <c:formatCode>General</c:formatCode>
                <c:ptCount val="4"/>
                <c:pt idx="0">
                  <c:v>2.6</c:v>
                </c:pt>
                <c:pt idx="1">
                  <c:v>1.4</c:v>
                </c:pt>
                <c:pt idx="2">
                  <c:v>3.8</c:v>
                </c:pt>
                <c:pt idx="3">
                  <c:v>6.3</c:v>
                </c:pt>
              </c:numCache>
            </c:numRef>
          </c:val>
          <c:smooth val="0"/>
          <c:extLst>
            <c:ext xmlns:c16="http://schemas.microsoft.com/office/drawing/2014/chart" uri="{C3380CC4-5D6E-409C-BE32-E72D297353CC}">
              <c16:uniqueId val="{00000007-949F-496A-AB73-2D3A6CF83716}"/>
            </c:ext>
          </c:extLst>
        </c:ser>
        <c:dLbls>
          <c:showLegendKey val="0"/>
          <c:showVal val="0"/>
          <c:showCatName val="0"/>
          <c:showSerName val="0"/>
          <c:showPercent val="0"/>
          <c:showBubbleSize val="0"/>
        </c:dLbls>
        <c:marker val="1"/>
        <c:smooth val="0"/>
        <c:axId val="2117204696"/>
        <c:axId val="-2135555752"/>
      </c:lineChart>
      <c:catAx>
        <c:axId val="2117204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fr-FR"/>
          </a:p>
        </c:txPr>
        <c:crossAx val="-2135555752"/>
        <c:crosses val="autoZero"/>
        <c:auto val="1"/>
        <c:lblAlgn val="ctr"/>
        <c:lblOffset val="100"/>
        <c:noMultiLvlLbl val="0"/>
      </c:catAx>
      <c:valAx>
        <c:axId val="-2135555752"/>
        <c:scaling>
          <c:orientation val="minMax"/>
          <c:max val="25"/>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sz="1200" b="1" i="0" baseline="0" dirty="0">
                    <a:solidFill>
                      <a:schemeClr val="tx1"/>
                    </a:solidFill>
                    <a:effectLst/>
                  </a:rPr>
                  <a:t>Incidence of TEAEs (%)</a:t>
                </a:r>
                <a:endParaRPr lang="en-US" sz="1200" b="1" dirty="0">
                  <a:solidFill>
                    <a:schemeClr val="tx1"/>
                  </a:solidFill>
                  <a:effectLst/>
                </a:endParaRPr>
              </a:p>
            </c:rich>
          </c:tx>
          <c:layout>
            <c:manualLayout>
              <c:xMode val="edge"/>
              <c:yMode val="edge"/>
              <c:x val="0.177109593298104"/>
              <c:y val="7.8929999720334501E-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2117204696"/>
        <c:crosses val="autoZero"/>
        <c:crossBetween val="between"/>
      </c:valAx>
      <c:spPr>
        <a:noFill/>
        <a:ln>
          <a:noFill/>
        </a:ln>
        <a:effectLst/>
      </c:spPr>
    </c:plotArea>
    <c:legend>
      <c:legendPos val="b"/>
      <c:layout>
        <c:manualLayout>
          <c:xMode val="edge"/>
          <c:yMode val="edge"/>
          <c:x val="0.230146924826796"/>
          <c:y val="0.78383987750650197"/>
          <c:w val="0.73596253824920799"/>
          <c:h val="0.1531848355911039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8185255385952"/>
          <c:y val="5.6387358198599385E-2"/>
          <c:w val="0.87934695596631718"/>
          <c:h val="0.76603576754752323"/>
        </c:manualLayout>
      </c:layout>
      <c:barChart>
        <c:barDir val="col"/>
        <c:grouping val="clustered"/>
        <c:varyColors val="0"/>
        <c:ser>
          <c:idx val="0"/>
          <c:order val="0"/>
          <c:tx>
            <c:strRef>
              <c:f>Sheet1!$B$1</c:f>
              <c:strCache>
                <c:ptCount val="1"/>
                <c:pt idx="0">
                  <c:v>Luspatercept</c:v>
                </c:pt>
              </c:strCache>
            </c:strRef>
          </c:tx>
          <c:spPr>
            <a:solidFill>
              <a:srgbClr val="772A28"/>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595454"/>
                    </a:solidFill>
                    <a:latin typeface="Trebuchet MS" panose="020B0603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ITT population</c:v>
                </c:pt>
              </c:strCache>
            </c:strRef>
          </c:cat>
          <c:val>
            <c:numRef>
              <c:f>Sheet1!$B$2:$B$2</c:f>
              <c:numCache>
                <c:formatCode>General</c:formatCode>
                <c:ptCount val="1"/>
                <c:pt idx="0">
                  <c:v>58.5</c:v>
                </c:pt>
              </c:numCache>
            </c:numRef>
          </c:val>
          <c:extLst>
            <c:ext xmlns:c16="http://schemas.microsoft.com/office/drawing/2014/chart" uri="{C3380CC4-5D6E-409C-BE32-E72D297353CC}">
              <c16:uniqueId val="{00000000-4928-4CBE-9CA5-636386DC090E}"/>
            </c:ext>
          </c:extLst>
        </c:ser>
        <c:ser>
          <c:idx val="1"/>
          <c:order val="1"/>
          <c:tx>
            <c:strRef>
              <c:f>Sheet1!$C$1</c:f>
              <c:strCache>
                <c:ptCount val="1"/>
                <c:pt idx="0">
                  <c:v>Epoetin alfa</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rgbClr val="595454"/>
                    </a:solidFill>
                    <a:latin typeface="Trebuchet MS" panose="020B0603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ITT population</c:v>
                </c:pt>
              </c:strCache>
            </c:strRef>
          </c:cat>
          <c:val>
            <c:numRef>
              <c:f>Sheet1!$C$2:$C$2</c:f>
              <c:numCache>
                <c:formatCode>General</c:formatCode>
                <c:ptCount val="1"/>
                <c:pt idx="0">
                  <c:v>31.2</c:v>
                </c:pt>
              </c:numCache>
            </c:numRef>
          </c:val>
          <c:extLst>
            <c:ext xmlns:c16="http://schemas.microsoft.com/office/drawing/2014/chart" uri="{C3380CC4-5D6E-409C-BE32-E72D297353CC}">
              <c16:uniqueId val="{00000001-4928-4CBE-9CA5-636386DC090E}"/>
            </c:ext>
          </c:extLst>
        </c:ser>
        <c:dLbls>
          <c:dLblPos val="outEnd"/>
          <c:showLegendKey val="0"/>
          <c:showVal val="1"/>
          <c:showCatName val="0"/>
          <c:showSerName val="0"/>
          <c:showPercent val="0"/>
          <c:showBubbleSize val="0"/>
        </c:dLbls>
        <c:gapWidth val="95"/>
        <c:overlap val="-29"/>
        <c:axId val="619362031"/>
        <c:axId val="619361615"/>
      </c:barChart>
      <c:catAx>
        <c:axId val="619362031"/>
        <c:scaling>
          <c:orientation val="minMax"/>
        </c:scaling>
        <c:delete val="0"/>
        <c:axPos val="b"/>
        <c:numFmt formatCode="General" sourceLinked="1"/>
        <c:majorTickMark val="none"/>
        <c:minorTickMark val="none"/>
        <c:tickLblPos val="nextTo"/>
        <c:spPr>
          <a:noFill/>
          <a:ln w="9525" cap="flat" cmpd="sng" algn="ctr">
            <a:solidFill>
              <a:srgbClr val="595454"/>
            </a:solidFill>
            <a:round/>
          </a:ln>
          <a:effectLst/>
        </c:spPr>
        <c:txPr>
          <a:bodyPr rot="-60000000" spcFirstLastPara="1" vertOverflow="ellipsis" vert="horz" wrap="square" anchor="ctr" anchorCtr="1"/>
          <a:lstStyle/>
          <a:p>
            <a:pPr>
              <a:defRPr sz="1400" b="1" i="0" u="none" strike="noStrike" kern="1200" baseline="0">
                <a:solidFill>
                  <a:srgbClr val="595454"/>
                </a:solidFill>
                <a:latin typeface="Trebuchet MS" panose="020B0603020202020204" pitchFamily="34" charset="0"/>
                <a:ea typeface="+mn-ea"/>
                <a:cs typeface="Arial" panose="020B0604020202020204" pitchFamily="34" charset="0"/>
              </a:defRPr>
            </a:pPr>
            <a:endParaRPr lang="fr-FR"/>
          </a:p>
        </c:txPr>
        <c:crossAx val="619361615"/>
        <c:crosses val="autoZero"/>
        <c:auto val="1"/>
        <c:lblAlgn val="ctr"/>
        <c:lblOffset val="100"/>
        <c:noMultiLvlLbl val="0"/>
      </c:catAx>
      <c:valAx>
        <c:axId val="619361615"/>
        <c:scaling>
          <c:orientation val="minMax"/>
          <c:max val="100"/>
        </c:scaling>
        <c:delete val="0"/>
        <c:axPos val="l"/>
        <c:numFmt formatCode="General" sourceLinked="1"/>
        <c:majorTickMark val="out"/>
        <c:minorTickMark val="none"/>
        <c:tickLblPos val="nextTo"/>
        <c:spPr>
          <a:noFill/>
          <a:ln>
            <a:solidFill>
              <a:srgbClr val="595454"/>
            </a:solidFill>
          </a:ln>
          <a:effectLst/>
        </c:spPr>
        <c:txPr>
          <a:bodyPr rot="-60000000" spcFirstLastPara="1" vertOverflow="ellipsis" vert="horz" wrap="square" anchor="ctr" anchorCtr="1"/>
          <a:lstStyle/>
          <a:p>
            <a:pPr>
              <a:defRPr sz="1600" b="0" i="0" u="none" strike="noStrike" kern="1200" baseline="0">
                <a:solidFill>
                  <a:srgbClr val="595454"/>
                </a:solidFill>
                <a:latin typeface="Trebuchet MS" panose="020B0603020202020204" pitchFamily="34" charset="0"/>
                <a:ea typeface="+mn-ea"/>
                <a:cs typeface="Arial" panose="020B0604020202020204" pitchFamily="34" charset="0"/>
              </a:defRPr>
            </a:pPr>
            <a:endParaRPr lang="fr-FR"/>
          </a:p>
        </c:txPr>
        <c:crossAx val="619362031"/>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595454"/>
          </a:solidFill>
          <a:latin typeface="Trebuchet MS" panose="020B0703020202090204" pitchFamily="34" charset="0"/>
          <a:cs typeface="Arial" panose="020B0604020202020204" pitchFamily="34" charset="0"/>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32722674123523E-2"/>
          <c:y val="0.15997736971377668"/>
          <c:w val="0.96156179393758379"/>
          <c:h val="0.53876300181504411"/>
        </c:manualLayout>
      </c:layout>
      <c:barChart>
        <c:barDir val="col"/>
        <c:grouping val="clustered"/>
        <c:varyColors val="0"/>
        <c:ser>
          <c:idx val="0"/>
          <c:order val="0"/>
          <c:tx>
            <c:strRef>
              <c:f>Sheet1!$B$1</c:f>
              <c:strCache>
                <c:ptCount val="1"/>
                <c:pt idx="0">
                  <c:v>Luspatercept</c:v>
                </c:pt>
              </c:strCache>
            </c:strRef>
          </c:tx>
          <c:spPr>
            <a:solidFill>
              <a:srgbClr val="772A28"/>
            </a:solidFill>
            <a:ln>
              <a:noFill/>
            </a:ln>
            <a:effectLst/>
          </c:spPr>
          <c:invertIfNegative val="0"/>
          <c:dLbls>
            <c:dLbl>
              <c:idx val="1"/>
              <c:tx>
                <c:rich>
                  <a:bodyPr/>
                  <a:lstStyle/>
                  <a:p>
                    <a:fld id="{D5BE5449-1EDA-401F-99F6-683221C9AE69}"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7A-412A-A93D-1628E6F6B2FA}"/>
                </c:ext>
              </c:extLst>
            </c:dLbl>
            <c:dLbl>
              <c:idx val="2"/>
              <c:tx>
                <c:rich>
                  <a:bodyPr/>
                  <a:lstStyle/>
                  <a:p>
                    <a:fld id="{18436661-3BC5-4A55-8343-128D448BD7C2}" type="VALUE">
                      <a:rPr lang="en-US" smtClean="0"/>
                      <a:pPr/>
                      <a:t>[VALEUR]</a:t>
                    </a:fld>
                    <a:endParaRPr lang="fr-F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7A-412A-A93D-1628E6F6B2FA}"/>
                </c:ext>
              </c:extLst>
            </c:dLbl>
            <c:dLbl>
              <c:idx val="5"/>
              <c:tx>
                <c:rich>
                  <a:bodyPr/>
                  <a:lstStyle/>
                  <a:p>
                    <a:fld id="{C4BC8692-1E46-4404-98B0-F3F4F8B948E2}" type="VALUE">
                      <a:rPr lang="en-US" smtClean="0"/>
                      <a:pPr/>
                      <a:t>[VALEUR]</a:t>
                    </a:fld>
                    <a:r>
                      <a:rPr lang="en-US"/>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7A-412A-A93D-1628E6F6B2FA}"/>
                </c:ext>
              </c:extLst>
            </c:dLbl>
            <c:spPr>
              <a:noFill/>
              <a:ln>
                <a:noFill/>
              </a:ln>
              <a:effectLst/>
            </c:spPr>
            <c:txPr>
              <a:bodyPr rot="0" spcFirstLastPara="1" vertOverflow="ellipsis" vert="horz" wrap="square" anchor="ctr" anchorCtr="1"/>
              <a:lstStyle/>
              <a:p>
                <a:pPr>
                  <a:defRPr sz="1100" b="0" i="0" u="none" strike="noStrike" kern="1200" baseline="0">
                    <a:solidFill>
                      <a:srgbClr val="595454"/>
                    </a:solidFill>
                    <a:latin typeface="Trebuchet MS" panose="020B070302020209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EPO &lt;200</c:v>
                </c:pt>
                <c:pt idx="1">
                  <c:v>EPO 200-500</c:v>
                </c:pt>
                <c:pt idx="2">
                  <c:v>TB &lt;4</c:v>
                </c:pt>
                <c:pt idx="3">
                  <c:v>TB &gt;4</c:v>
                </c:pt>
                <c:pt idx="4">
                  <c:v>RS+</c:v>
                </c:pt>
                <c:pt idx="5">
                  <c:v>RS-</c:v>
                </c:pt>
                <c:pt idx="6">
                  <c:v>SF3B1 mut</c:v>
                </c:pt>
                <c:pt idx="7">
                  <c:v>SF3B1 wt</c:v>
                </c:pt>
              </c:strCache>
            </c:strRef>
          </c:cat>
          <c:val>
            <c:numRef>
              <c:f>Sheet1!$B$2:$B$9</c:f>
              <c:numCache>
                <c:formatCode>General</c:formatCode>
                <c:ptCount val="8"/>
                <c:pt idx="0">
                  <c:v>62.7</c:v>
                </c:pt>
                <c:pt idx="1">
                  <c:v>41.4</c:v>
                </c:pt>
                <c:pt idx="2">
                  <c:v>66.3</c:v>
                </c:pt>
                <c:pt idx="3">
                  <c:v>45.5</c:v>
                </c:pt>
                <c:pt idx="4">
                  <c:v>64.8</c:v>
                </c:pt>
                <c:pt idx="5">
                  <c:v>41</c:v>
                </c:pt>
                <c:pt idx="6">
                  <c:v>69.599999999999994</c:v>
                </c:pt>
                <c:pt idx="7">
                  <c:v>41.5</c:v>
                </c:pt>
              </c:numCache>
            </c:numRef>
          </c:val>
          <c:extLst>
            <c:ext xmlns:c16="http://schemas.microsoft.com/office/drawing/2014/chart" uri="{C3380CC4-5D6E-409C-BE32-E72D297353CC}">
              <c16:uniqueId val="{00000003-DC7A-412A-A93D-1628E6F6B2FA}"/>
            </c:ext>
          </c:extLst>
        </c:ser>
        <c:ser>
          <c:idx val="1"/>
          <c:order val="1"/>
          <c:tx>
            <c:strRef>
              <c:f>Sheet1!$C$1</c:f>
              <c:strCache>
                <c:ptCount val="1"/>
                <c:pt idx="0">
                  <c:v>Epoetin alfa</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95454"/>
                    </a:solidFill>
                    <a:latin typeface="Trebuchet MS" panose="020B070302020209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EPO &lt;200</c:v>
                </c:pt>
                <c:pt idx="1">
                  <c:v>EPO 200-500</c:v>
                </c:pt>
                <c:pt idx="2">
                  <c:v>TB &lt;4</c:v>
                </c:pt>
                <c:pt idx="3">
                  <c:v>TB &gt;4</c:v>
                </c:pt>
                <c:pt idx="4">
                  <c:v>RS+</c:v>
                </c:pt>
                <c:pt idx="5">
                  <c:v>RS-</c:v>
                </c:pt>
                <c:pt idx="6">
                  <c:v>SF3B1 mut</c:v>
                </c:pt>
                <c:pt idx="7">
                  <c:v>SF3B1 wt</c:v>
                </c:pt>
              </c:strCache>
            </c:strRef>
          </c:cat>
          <c:val>
            <c:numRef>
              <c:f>Sheet1!$C$2:$C$9</c:f>
              <c:numCache>
                <c:formatCode>General</c:formatCode>
                <c:ptCount val="8"/>
                <c:pt idx="0">
                  <c:v>36.4</c:v>
                </c:pt>
                <c:pt idx="1">
                  <c:v>12.1</c:v>
                </c:pt>
                <c:pt idx="2">
                  <c:v>38.9</c:v>
                </c:pt>
                <c:pt idx="3">
                  <c:v>20.3</c:v>
                </c:pt>
                <c:pt idx="4">
                  <c:v>25.9</c:v>
                </c:pt>
                <c:pt idx="5">
                  <c:v>46.3</c:v>
                </c:pt>
                <c:pt idx="6">
                  <c:v>30.7</c:v>
                </c:pt>
                <c:pt idx="7">
                  <c:v>32.299999999999997</c:v>
                </c:pt>
              </c:numCache>
            </c:numRef>
          </c:val>
          <c:extLst>
            <c:ext xmlns:c16="http://schemas.microsoft.com/office/drawing/2014/chart" uri="{C3380CC4-5D6E-409C-BE32-E72D297353CC}">
              <c16:uniqueId val="{00000004-DC7A-412A-A93D-1628E6F6B2FA}"/>
            </c:ext>
          </c:extLst>
        </c:ser>
        <c:dLbls>
          <c:dLblPos val="outEnd"/>
          <c:showLegendKey val="0"/>
          <c:showVal val="1"/>
          <c:showCatName val="0"/>
          <c:showSerName val="0"/>
          <c:showPercent val="0"/>
          <c:showBubbleSize val="0"/>
        </c:dLbls>
        <c:gapWidth val="90"/>
        <c:axId val="619362031"/>
        <c:axId val="619361615"/>
      </c:barChart>
      <c:catAx>
        <c:axId val="619362031"/>
        <c:scaling>
          <c:orientation val="minMax"/>
        </c:scaling>
        <c:delete val="0"/>
        <c:axPos val="b"/>
        <c:numFmt formatCode="General" sourceLinked="1"/>
        <c:majorTickMark val="none"/>
        <c:minorTickMark val="none"/>
        <c:tickLblPos val="nextTo"/>
        <c:spPr>
          <a:noFill/>
          <a:ln w="9525" cap="flat" cmpd="sng" algn="ctr">
            <a:solidFill>
              <a:srgbClr val="595454"/>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Trebuchet MS" panose="020B0703020202090204" pitchFamily="34" charset="0"/>
                <a:ea typeface="+mn-ea"/>
                <a:cs typeface="Arial" panose="020B0604020202020204" pitchFamily="34" charset="0"/>
              </a:defRPr>
            </a:pPr>
            <a:endParaRPr lang="fr-FR"/>
          </a:p>
        </c:txPr>
        <c:crossAx val="619361615"/>
        <c:crosses val="autoZero"/>
        <c:auto val="1"/>
        <c:lblAlgn val="ctr"/>
        <c:lblOffset val="100"/>
        <c:noMultiLvlLbl val="0"/>
      </c:catAx>
      <c:valAx>
        <c:axId val="619361615"/>
        <c:scaling>
          <c:orientation val="minMax"/>
          <c:max val="100"/>
        </c:scaling>
        <c:delete val="1"/>
        <c:axPos val="l"/>
        <c:numFmt formatCode="General" sourceLinked="1"/>
        <c:majorTickMark val="out"/>
        <c:minorTickMark val="none"/>
        <c:tickLblPos val="nextTo"/>
        <c:crossAx val="619362031"/>
        <c:crosses val="autoZero"/>
        <c:crossBetween val="between"/>
        <c:majorUnit val="20"/>
      </c:valAx>
      <c:spPr>
        <a:noFill/>
        <a:ln>
          <a:noFill/>
        </a:ln>
        <a:effectLst/>
      </c:spPr>
    </c:plotArea>
    <c:legend>
      <c:legendPos val="t"/>
      <c:layout>
        <c:manualLayout>
          <c:xMode val="edge"/>
          <c:yMode val="edge"/>
          <c:x val="0.27620605857310576"/>
          <c:y val="0.11395901468523421"/>
          <c:w val="0.32491731679877428"/>
          <c:h val="5.639714985812326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95454"/>
              </a:solidFill>
              <a:latin typeface="Trebuchet MS" panose="020B070302020209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595454"/>
          </a:solidFill>
          <a:latin typeface="Trebuchet MS" panose="020B0703020202090204" pitchFamily="34" charset="0"/>
          <a:cs typeface="Arial" panose="020B0604020202020204" pitchFamily="34"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4751576616154"/>
          <c:y val="0.15382897675756788"/>
          <c:w val="0.87934695596631718"/>
          <c:h val="0.74905238769975124"/>
        </c:manualLayout>
      </c:layout>
      <c:barChart>
        <c:barDir val="col"/>
        <c:grouping val="clustered"/>
        <c:varyColors val="0"/>
        <c:ser>
          <c:idx val="0"/>
          <c:order val="0"/>
          <c:tx>
            <c:strRef>
              <c:f>Sheet1!$B$1</c:f>
              <c:strCache>
                <c:ptCount val="1"/>
                <c:pt idx="0">
                  <c:v>Luspatercept</c:v>
                </c:pt>
              </c:strCache>
            </c:strRef>
          </c:tx>
          <c:spPr>
            <a:solidFill>
              <a:srgbClr val="772A28"/>
            </a:solidFill>
            <a:ln>
              <a:noFill/>
            </a:ln>
            <a:effectLst/>
          </c:spPr>
          <c:invertIfNegative val="0"/>
          <c:dLbls>
            <c:dLbl>
              <c:idx val="0"/>
              <c:tx>
                <c:rich>
                  <a:bodyPr/>
                  <a:lstStyle/>
                  <a:p>
                    <a:r>
                      <a:rPr lang="en-US"/>
                      <a:t>74.1%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4D-4859-B4F6-2C16A4BBB00A}"/>
                </c:ext>
              </c:extLst>
            </c:dLbl>
            <c:dLbl>
              <c:idx val="1"/>
              <c:tx>
                <c:rich>
                  <a:bodyPr/>
                  <a:lstStyle/>
                  <a:p>
                    <a:r>
                      <a:rPr lang="en-US"/>
                      <a:t>47.6%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4D-4859-B4F6-2C16A4BBB00A}"/>
                </c:ext>
              </c:extLst>
            </c:dLbl>
            <c:dLbl>
              <c:idx val="2"/>
              <c:tx>
                <c:rich>
                  <a:bodyPr/>
                  <a:lstStyle/>
                  <a:p>
                    <a:r>
                      <a:rPr lang="en-US"/>
                      <a:t>66.7%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4D-4859-B4F6-2C16A4BBB00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HI-E ≥ 8 weeks</c:v>
                </c:pt>
                <c:pt idx="1">
                  <c:v>RBC-TI 24 weeks</c:v>
                </c:pt>
                <c:pt idx="2">
                  <c:v>RBC-TI ≥ 12 weeks</c:v>
                </c:pt>
              </c:strCache>
            </c:strRef>
          </c:cat>
          <c:val>
            <c:numRef>
              <c:f>Sheet1!$B$2:$B$4</c:f>
              <c:numCache>
                <c:formatCode>General</c:formatCode>
                <c:ptCount val="3"/>
                <c:pt idx="0">
                  <c:v>74.099999999999994</c:v>
                </c:pt>
                <c:pt idx="1">
                  <c:v>47.6</c:v>
                </c:pt>
                <c:pt idx="2">
                  <c:v>66.7</c:v>
                </c:pt>
              </c:numCache>
            </c:numRef>
          </c:val>
          <c:extLst>
            <c:ext xmlns:c16="http://schemas.microsoft.com/office/drawing/2014/chart" uri="{C3380CC4-5D6E-409C-BE32-E72D297353CC}">
              <c16:uniqueId val="{00000000-6DEF-3B47-BA3D-329B01E5A305}"/>
            </c:ext>
          </c:extLst>
        </c:ser>
        <c:ser>
          <c:idx val="1"/>
          <c:order val="1"/>
          <c:tx>
            <c:strRef>
              <c:f>Sheet1!$C$1</c:f>
              <c:strCache>
                <c:ptCount val="1"/>
                <c:pt idx="0">
                  <c:v>Epoetin alfa</c:v>
                </c:pt>
              </c:strCache>
            </c:strRef>
          </c:tx>
          <c:spPr>
            <a:solidFill>
              <a:srgbClr val="0070C0"/>
            </a:solidFill>
            <a:ln>
              <a:noFill/>
            </a:ln>
            <a:effectLst/>
          </c:spPr>
          <c:invertIfNegative val="0"/>
          <c:dLbls>
            <c:dLbl>
              <c:idx val="0"/>
              <c:tx>
                <c:rich>
                  <a:bodyPr/>
                  <a:lstStyle/>
                  <a:p>
                    <a:r>
                      <a:rPr lang="en-US"/>
                      <a:t>51.3%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D-4859-B4F6-2C16A4BBB00A}"/>
                </c:ext>
              </c:extLst>
            </c:dLbl>
            <c:dLbl>
              <c:idx val="1"/>
              <c:tx>
                <c:rich>
                  <a:bodyPr/>
                  <a:lstStyle/>
                  <a:p>
                    <a:r>
                      <a:rPr lang="en-US"/>
                      <a:t>29.2%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D-4859-B4F6-2C16A4BBB00A}"/>
                </c:ext>
              </c:extLst>
            </c:dLbl>
            <c:dLbl>
              <c:idx val="2"/>
              <c:tx>
                <c:rich>
                  <a:bodyPr/>
                  <a:lstStyle/>
                  <a:p>
                    <a:r>
                      <a:rPr lang="en-US"/>
                      <a:t>46.1%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4D-4859-B4F6-2C16A4BBB00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HI-E ≥ 8 weeks</c:v>
                </c:pt>
                <c:pt idx="1">
                  <c:v>RBC-TI 24 weeks</c:v>
                </c:pt>
                <c:pt idx="2">
                  <c:v>RBC-TI ≥ 12 weeks</c:v>
                </c:pt>
              </c:strCache>
            </c:strRef>
          </c:cat>
          <c:val>
            <c:numRef>
              <c:f>Sheet1!$C$2:$C$4</c:f>
              <c:numCache>
                <c:formatCode>General</c:formatCode>
                <c:ptCount val="3"/>
                <c:pt idx="0">
                  <c:v>51.3</c:v>
                </c:pt>
                <c:pt idx="1">
                  <c:v>29.2</c:v>
                </c:pt>
                <c:pt idx="2">
                  <c:v>46.1</c:v>
                </c:pt>
              </c:numCache>
            </c:numRef>
          </c:val>
          <c:extLst>
            <c:ext xmlns:c16="http://schemas.microsoft.com/office/drawing/2014/chart" uri="{C3380CC4-5D6E-409C-BE32-E72D297353CC}">
              <c16:uniqueId val="{00000001-6DEF-3B47-BA3D-329B01E5A305}"/>
            </c:ext>
          </c:extLst>
        </c:ser>
        <c:dLbls>
          <c:dLblPos val="outEnd"/>
          <c:showLegendKey val="0"/>
          <c:showVal val="1"/>
          <c:showCatName val="0"/>
          <c:showSerName val="0"/>
          <c:showPercent val="0"/>
          <c:showBubbleSize val="0"/>
        </c:dLbls>
        <c:gapWidth val="115"/>
        <c:overlap val="-16"/>
        <c:axId val="619362031"/>
        <c:axId val="619361615"/>
      </c:barChart>
      <c:catAx>
        <c:axId val="619362031"/>
        <c:scaling>
          <c:orientation val="minMax"/>
        </c:scaling>
        <c:delete val="0"/>
        <c:axPos val="b"/>
        <c:numFmt formatCode="General" sourceLinked="1"/>
        <c:majorTickMark val="none"/>
        <c:minorTickMark val="none"/>
        <c:tickLblPos val="nextTo"/>
        <c:spPr>
          <a:noFill/>
          <a:ln w="9525" cap="flat" cmpd="sng" algn="ctr">
            <a:solidFill>
              <a:srgbClr val="595454"/>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Trebuchet MS" panose="020B0703020202090204" pitchFamily="34" charset="0"/>
                <a:ea typeface="+mn-ea"/>
                <a:cs typeface="Arial" panose="020B0604020202020204" pitchFamily="34" charset="0"/>
              </a:defRPr>
            </a:pPr>
            <a:endParaRPr lang="fr-FR"/>
          </a:p>
        </c:txPr>
        <c:crossAx val="619361615"/>
        <c:crosses val="autoZero"/>
        <c:auto val="1"/>
        <c:lblAlgn val="ctr"/>
        <c:lblOffset val="100"/>
        <c:noMultiLvlLbl val="0"/>
      </c:catAx>
      <c:valAx>
        <c:axId val="619361615"/>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Trebuchet MS" panose="020B0703020202090204" pitchFamily="34" charset="0"/>
                    <a:ea typeface="+mn-ea"/>
                    <a:cs typeface="Arial" panose="020B0604020202020204" pitchFamily="34" charset="0"/>
                  </a:defRPr>
                </a:pPr>
                <a:r>
                  <a:rPr lang="en-US" b="1"/>
                  <a:t>Patients (%)</a:t>
                </a:r>
              </a:p>
            </c:rich>
          </c:tx>
          <c:layout>
            <c:manualLayout>
              <c:xMode val="edge"/>
              <c:yMode val="edge"/>
              <c:x val="2.9148135914675077E-2"/>
              <c:y val="0.372041231450967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Trebuchet MS" panose="020B070302020209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a:solidFill>
              <a:srgbClr val="595454"/>
            </a:solidFill>
          </a:ln>
          <a:effectLst/>
        </c:spPr>
        <c:txPr>
          <a:bodyPr rot="-60000000" spcFirstLastPara="1" vertOverflow="ellipsis" vert="horz" wrap="square" anchor="ctr" anchorCtr="1"/>
          <a:lstStyle/>
          <a:p>
            <a:pPr>
              <a:defRPr sz="16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fr-FR"/>
          </a:p>
        </c:txPr>
        <c:crossAx val="619362031"/>
        <c:crosses val="autoZero"/>
        <c:crossBetween val="between"/>
        <c:majorUnit val="20"/>
      </c:valAx>
      <c:spPr>
        <a:noFill/>
        <a:ln>
          <a:noFill/>
        </a:ln>
        <a:effectLst/>
      </c:spPr>
    </c:plotArea>
    <c:legend>
      <c:legendPos val="t"/>
      <c:layout>
        <c:manualLayout>
          <c:xMode val="edge"/>
          <c:yMode val="edge"/>
          <c:x val="0.29471237801482947"/>
          <c:y val="2.2987499146522115E-2"/>
          <c:w val="0.50445817678741278"/>
          <c:h val="5.035223607577288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rebuchet MS" panose="020B0703020202090204" pitchFamily="34" charset="0"/>
              <a:ea typeface="+mn-ea"/>
              <a:cs typeface="Arial" panose="020B0604020202020204" pitchFamily="34" charset="0"/>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Trebuchet MS" panose="020B0703020202090204" pitchFamily="34" charset="0"/>
          <a:cs typeface="Arial" panose="020B0604020202020204" pitchFamily="34" charset="0"/>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0.20866</cdr:x>
      <cdr:y>0.72832</cdr:y>
    </cdr:from>
    <cdr:to>
      <cdr:x>0.48903</cdr:x>
      <cdr:y>0.82685</cdr:y>
    </cdr:to>
    <cdr:sp macro="" textlink="">
      <cdr:nvSpPr>
        <cdr:cNvPr id="2" name="TextBox 1">
          <a:extLst xmlns:a="http://schemas.openxmlformats.org/drawingml/2006/main">
            <a:ext uri="{FF2B5EF4-FFF2-40B4-BE49-F238E27FC236}">
              <a16:creationId xmlns:a16="http://schemas.microsoft.com/office/drawing/2014/main" id="{AE10A712-E08B-6220-3847-B73D047252D5}"/>
            </a:ext>
          </a:extLst>
        </cdr:cNvPr>
        <cdr:cNvSpPr txBox="1"/>
      </cdr:nvSpPr>
      <cdr:spPr>
        <a:xfrm xmlns:a="http://schemas.openxmlformats.org/drawingml/2006/main">
          <a:off x="1679070" y="2896951"/>
          <a:ext cx="2256175" cy="391899"/>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pPr algn="ctr"/>
          <a:endParaRPr lang="en-GB" sz="1600" dirty="0">
            <a:solidFill>
              <a:schemeClr val="bg1"/>
            </a:solidFill>
          </a:endParaRPr>
        </a:p>
      </cdr:txBody>
    </cdr:sp>
  </cdr:relSizeAnchor>
  <cdr:relSizeAnchor xmlns:cdr="http://schemas.openxmlformats.org/drawingml/2006/chartDrawing">
    <cdr:from>
      <cdr:x>0.38185</cdr:x>
      <cdr:y>0.25264</cdr:y>
    </cdr:from>
    <cdr:to>
      <cdr:x>0.72492</cdr:x>
      <cdr:y>0.25264</cdr:y>
    </cdr:to>
    <cdr:cxnSp macro="">
      <cdr:nvCxnSpPr>
        <cdr:cNvPr id="5" name="Straight Connector 4">
          <a:extLst xmlns:a="http://schemas.openxmlformats.org/drawingml/2006/main">
            <a:ext uri="{FF2B5EF4-FFF2-40B4-BE49-F238E27FC236}">
              <a16:creationId xmlns:a16="http://schemas.microsoft.com/office/drawing/2014/main" id="{95D5AE48-6F34-3041-BDF1-1BEC775ACAD1}"/>
            </a:ext>
          </a:extLst>
        </cdr:cNvPr>
        <cdr:cNvCxnSpPr/>
      </cdr:nvCxnSpPr>
      <cdr:spPr>
        <a:xfrm xmlns:a="http://schemas.openxmlformats.org/drawingml/2006/main">
          <a:off x="1463191" y="828745"/>
          <a:ext cx="1314599"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0.38609</cdr:x>
      <cdr:y>0.1369</cdr:y>
    </cdr:from>
    <cdr:to>
      <cdr:x>0.7224</cdr:x>
      <cdr:y>0.21033</cdr:y>
    </cdr:to>
    <cdr:sp macro="" textlink="">
      <cdr:nvSpPr>
        <cdr:cNvPr id="6" name="TextBox 5">
          <a:extLst xmlns:a="http://schemas.openxmlformats.org/drawingml/2006/main">
            <a:ext uri="{FF2B5EF4-FFF2-40B4-BE49-F238E27FC236}">
              <a16:creationId xmlns:a16="http://schemas.microsoft.com/office/drawing/2014/main" id="{F75B9FCF-D61B-47B7-591A-5C13D49D7295}"/>
            </a:ext>
          </a:extLst>
        </cdr:cNvPr>
        <cdr:cNvSpPr txBox="1"/>
      </cdr:nvSpPr>
      <cdr:spPr>
        <a:xfrm xmlns:a="http://schemas.openxmlformats.org/drawingml/2006/main">
          <a:off x="1479440" y="449068"/>
          <a:ext cx="1288695" cy="240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i="1" dirty="0">
              <a:solidFill>
                <a:srgbClr val="595454"/>
              </a:solidFill>
              <a:latin typeface="Trebuchet MS" panose="020B0603020202020204" pitchFamily="34" charset="0"/>
            </a:rPr>
            <a:t>P </a:t>
          </a:r>
          <a:r>
            <a:rPr lang="en-GB" sz="1600" dirty="0">
              <a:solidFill>
                <a:srgbClr val="595454"/>
              </a:solidFill>
              <a:latin typeface="Trebuchet MS" panose="020B0603020202020204" pitchFamily="34" charset="0"/>
            </a:rPr>
            <a:t>&lt; 0.0001</a:t>
          </a:r>
          <a:endParaRPr lang="en-GB" sz="1600" i="1" dirty="0">
            <a:solidFill>
              <a:srgbClr val="595454"/>
            </a:solidFill>
            <a:latin typeface="Trebuchet MS" panose="020B0603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0.21566</cdr:x>
      <cdr:y>0.23002</cdr:y>
    </cdr:from>
    <cdr:to>
      <cdr:x>0.32766</cdr:x>
      <cdr:y>0.23002</cdr:y>
    </cdr:to>
    <cdr:cxnSp macro="">
      <cdr:nvCxnSpPr>
        <cdr:cNvPr id="3" name="Straight Connector 2">
          <a:extLst xmlns:a="http://schemas.openxmlformats.org/drawingml/2006/main">
            <a:ext uri="{FF2B5EF4-FFF2-40B4-BE49-F238E27FC236}">
              <a16:creationId xmlns:a16="http://schemas.microsoft.com/office/drawing/2014/main" id="{DA086C3F-49F4-BD37-1714-3D3A2FFCC227}"/>
            </a:ext>
          </a:extLst>
        </cdr:cNvPr>
        <cdr:cNvCxnSpPr/>
      </cdr:nvCxnSpPr>
      <cdr:spPr>
        <a:xfrm xmlns:a="http://schemas.openxmlformats.org/drawingml/2006/main">
          <a:off x="2024057" y="988336"/>
          <a:ext cx="1051154"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0.50935</cdr:x>
      <cdr:y>0.43708</cdr:y>
    </cdr:from>
    <cdr:to>
      <cdr:x>0.62135</cdr:x>
      <cdr:y>0.43708</cdr:y>
    </cdr:to>
    <cdr:cxnSp macro="">
      <cdr:nvCxnSpPr>
        <cdr:cNvPr id="4" name="Straight Connector 3">
          <a:extLst xmlns:a="http://schemas.openxmlformats.org/drawingml/2006/main">
            <a:ext uri="{FF2B5EF4-FFF2-40B4-BE49-F238E27FC236}">
              <a16:creationId xmlns:a16="http://schemas.microsoft.com/office/drawing/2014/main" id="{9135C2AD-F33D-E7A8-A420-8B575F744DD5}"/>
            </a:ext>
          </a:extLst>
        </cdr:cNvPr>
        <cdr:cNvCxnSpPr/>
      </cdr:nvCxnSpPr>
      <cdr:spPr>
        <a:xfrm xmlns:a="http://schemas.openxmlformats.org/drawingml/2006/main">
          <a:off x="4780394" y="1878016"/>
          <a:ext cx="1051154"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0.8024</cdr:x>
      <cdr:y>0.28665</cdr:y>
    </cdr:from>
    <cdr:to>
      <cdr:x>0.9144</cdr:x>
      <cdr:y>0.28665</cdr:y>
    </cdr:to>
    <cdr:cxnSp macro="">
      <cdr:nvCxnSpPr>
        <cdr:cNvPr id="5" name="Straight Connector 4">
          <a:extLst xmlns:a="http://schemas.openxmlformats.org/drawingml/2006/main">
            <a:ext uri="{FF2B5EF4-FFF2-40B4-BE49-F238E27FC236}">
              <a16:creationId xmlns:a16="http://schemas.microsoft.com/office/drawing/2014/main" id="{9135C2AD-F33D-E7A8-A420-8B575F744DD5}"/>
            </a:ext>
          </a:extLst>
        </cdr:cNvPr>
        <cdr:cNvCxnSpPr/>
      </cdr:nvCxnSpPr>
      <cdr:spPr>
        <a:xfrm xmlns:a="http://schemas.openxmlformats.org/drawingml/2006/main">
          <a:off x="7530789" y="1231650"/>
          <a:ext cx="1051154"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0.20771</cdr:x>
      <cdr:y>0.15179</cdr:y>
    </cdr:from>
    <cdr:to>
      <cdr:x>0.33627</cdr:x>
      <cdr:y>0.22864</cdr:y>
    </cdr:to>
    <cdr:sp macro="" textlink="">
      <cdr:nvSpPr>
        <cdr:cNvPr id="6" name="TextBox 5">
          <a:extLst xmlns:a="http://schemas.openxmlformats.org/drawingml/2006/main">
            <a:ext uri="{FF2B5EF4-FFF2-40B4-BE49-F238E27FC236}">
              <a16:creationId xmlns:a16="http://schemas.microsoft.com/office/drawing/2014/main" id="{A0F0952E-7AA9-E45E-FBF0-721819C0B847}"/>
            </a:ext>
          </a:extLst>
        </cdr:cNvPr>
        <cdr:cNvSpPr txBox="1"/>
      </cdr:nvSpPr>
      <cdr:spPr>
        <a:xfrm xmlns:a="http://schemas.openxmlformats.org/drawingml/2006/main">
          <a:off x="1949450" y="652200"/>
          <a:ext cx="1206500" cy="3301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i="1" dirty="0">
              <a:solidFill>
                <a:schemeClr val="tx1"/>
              </a:solidFill>
            </a:rPr>
            <a:t>P</a:t>
          </a:r>
          <a:r>
            <a:rPr lang="en-GB" sz="1400" dirty="0">
              <a:solidFill>
                <a:schemeClr val="tx1"/>
              </a:solidFill>
            </a:rPr>
            <a:t> &lt; 0.0001</a:t>
          </a:r>
        </a:p>
      </cdr:txBody>
    </cdr:sp>
  </cdr:relSizeAnchor>
  <cdr:relSizeAnchor xmlns:cdr="http://schemas.openxmlformats.org/drawingml/2006/chartDrawing">
    <cdr:from>
      <cdr:x>0.5</cdr:x>
      <cdr:y>0.35412</cdr:y>
    </cdr:from>
    <cdr:to>
      <cdr:x>0.63464</cdr:x>
      <cdr:y>0.43104</cdr:y>
    </cdr:to>
    <cdr:sp macro="" textlink="">
      <cdr:nvSpPr>
        <cdr:cNvPr id="7" name="TextBox 1">
          <a:extLst xmlns:a="http://schemas.openxmlformats.org/drawingml/2006/main">
            <a:ext uri="{FF2B5EF4-FFF2-40B4-BE49-F238E27FC236}">
              <a16:creationId xmlns:a16="http://schemas.microsoft.com/office/drawing/2014/main" id="{99AAEF62-F3F8-D085-02D0-9676F5CE2F52}"/>
            </a:ext>
          </a:extLst>
        </cdr:cNvPr>
        <cdr:cNvSpPr txBox="1"/>
      </cdr:nvSpPr>
      <cdr:spPr>
        <a:xfrm xmlns:a="http://schemas.openxmlformats.org/drawingml/2006/main">
          <a:off x="4692650" y="1521573"/>
          <a:ext cx="1263650" cy="3304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i="1" dirty="0">
              <a:solidFill>
                <a:schemeClr val="tx1"/>
              </a:solidFill>
            </a:rPr>
            <a:t>P</a:t>
          </a:r>
          <a:r>
            <a:rPr lang="en-GB" sz="1400" dirty="0">
              <a:solidFill>
                <a:schemeClr val="tx1"/>
              </a:solidFill>
            </a:rPr>
            <a:t> = 0.0006</a:t>
          </a:r>
        </a:p>
      </cdr:txBody>
    </cdr:sp>
  </cdr:relSizeAnchor>
  <cdr:relSizeAnchor xmlns:cdr="http://schemas.openxmlformats.org/drawingml/2006/chartDrawing">
    <cdr:from>
      <cdr:x>0.78941</cdr:x>
      <cdr:y>0.21302</cdr:y>
    </cdr:from>
    <cdr:to>
      <cdr:x>0.93014</cdr:x>
      <cdr:y>0.28014</cdr:y>
    </cdr:to>
    <cdr:sp macro="" textlink="">
      <cdr:nvSpPr>
        <cdr:cNvPr id="8" name="TextBox 1">
          <a:extLst xmlns:a="http://schemas.openxmlformats.org/drawingml/2006/main">
            <a:ext uri="{FF2B5EF4-FFF2-40B4-BE49-F238E27FC236}">
              <a16:creationId xmlns:a16="http://schemas.microsoft.com/office/drawing/2014/main" id="{99AAEF62-F3F8-D085-02D0-9676F5CE2F52}"/>
            </a:ext>
          </a:extLst>
        </cdr:cNvPr>
        <cdr:cNvSpPr txBox="1"/>
      </cdr:nvSpPr>
      <cdr:spPr>
        <a:xfrm xmlns:a="http://schemas.openxmlformats.org/drawingml/2006/main">
          <a:off x="7408862" y="915297"/>
          <a:ext cx="1320800" cy="2884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i="1" dirty="0">
              <a:solidFill>
                <a:schemeClr val="tx1"/>
              </a:solidFill>
            </a:rPr>
            <a:t>P</a:t>
          </a:r>
          <a:r>
            <a:rPr lang="en-GB" sz="1400" dirty="0">
              <a:solidFill>
                <a:schemeClr val="tx1"/>
              </a:solidFill>
            </a:rPr>
            <a:t> = 0.0002</a:t>
          </a:r>
        </a:p>
      </cdr:txBody>
    </cdr:sp>
  </cdr:relSizeAnchor>
  <cdr:relSizeAnchor xmlns:cdr="http://schemas.openxmlformats.org/drawingml/2006/chartDrawing">
    <cdr:from>
      <cdr:x>0.16103</cdr:x>
      <cdr:y>0.8298</cdr:y>
    </cdr:from>
    <cdr:to>
      <cdr:x>0.25575</cdr:x>
      <cdr:y>0.90846</cdr:y>
    </cdr:to>
    <cdr:sp macro="" textlink="">
      <cdr:nvSpPr>
        <cdr:cNvPr id="9" name="TextBox 1">
          <a:extLst xmlns:a="http://schemas.openxmlformats.org/drawingml/2006/main">
            <a:ext uri="{FF2B5EF4-FFF2-40B4-BE49-F238E27FC236}">
              <a16:creationId xmlns:a16="http://schemas.microsoft.com/office/drawing/2014/main" id="{D4B59335-792E-87DB-A9B1-0BF62551A204}"/>
            </a:ext>
          </a:extLst>
        </cdr:cNvPr>
        <cdr:cNvSpPr txBox="1"/>
      </cdr:nvSpPr>
      <cdr:spPr>
        <a:xfrm xmlns:a="http://schemas.openxmlformats.org/drawingml/2006/main">
          <a:off x="1511300" y="3565416"/>
          <a:ext cx="889000" cy="33798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xmlns:a="http://schemas.openxmlformats.org/drawingml/2006/main">
          <a:pPr algn="ctr"/>
          <a:r>
            <a:rPr lang="en-GB" sz="1400" dirty="0">
              <a:solidFill>
                <a:schemeClr val="bg1"/>
              </a:solidFill>
            </a:rPr>
            <a:t>109/147</a:t>
          </a:r>
        </a:p>
      </cdr:txBody>
    </cdr:sp>
  </cdr:relSizeAnchor>
  <cdr:relSizeAnchor xmlns:cdr="http://schemas.openxmlformats.org/drawingml/2006/chartDrawing">
    <cdr:from>
      <cdr:x>0.26387</cdr:x>
      <cdr:y>0.8298</cdr:y>
    </cdr:from>
    <cdr:to>
      <cdr:x>0.35318</cdr:x>
      <cdr:y>0.90846</cdr:y>
    </cdr:to>
    <cdr:sp macro="" textlink="">
      <cdr:nvSpPr>
        <cdr:cNvPr id="10" name="TextBox 1">
          <a:extLst xmlns:a="http://schemas.openxmlformats.org/drawingml/2006/main">
            <a:ext uri="{FF2B5EF4-FFF2-40B4-BE49-F238E27FC236}">
              <a16:creationId xmlns:a16="http://schemas.microsoft.com/office/drawing/2014/main" id="{0F02BB25-CA11-87A3-24F7-345A209A41A1}"/>
            </a:ext>
          </a:extLst>
        </cdr:cNvPr>
        <cdr:cNvSpPr txBox="1"/>
      </cdr:nvSpPr>
      <cdr:spPr>
        <a:xfrm xmlns:a="http://schemas.openxmlformats.org/drawingml/2006/main">
          <a:off x="2476500" y="3565416"/>
          <a:ext cx="838200" cy="337983"/>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xmlns:a="http://schemas.openxmlformats.org/drawingml/2006/main">
          <a:pPr algn="ctr"/>
          <a:r>
            <a:rPr lang="en-GB" sz="1400" dirty="0">
              <a:solidFill>
                <a:schemeClr val="bg1"/>
              </a:solidFill>
            </a:rPr>
            <a:t>79/154</a:t>
          </a:r>
        </a:p>
      </cdr:txBody>
    </cdr:sp>
  </cdr:relSizeAnchor>
  <cdr:relSizeAnchor xmlns:cdr="http://schemas.openxmlformats.org/drawingml/2006/chartDrawing">
    <cdr:from>
      <cdr:x>0.45196</cdr:x>
      <cdr:y>0.8298</cdr:y>
    </cdr:from>
    <cdr:to>
      <cdr:x>0.54491</cdr:x>
      <cdr:y>0.91437</cdr:y>
    </cdr:to>
    <cdr:sp macro="" textlink="">
      <cdr:nvSpPr>
        <cdr:cNvPr id="11" name="TextBox 1">
          <a:extLst xmlns:a="http://schemas.openxmlformats.org/drawingml/2006/main">
            <a:ext uri="{FF2B5EF4-FFF2-40B4-BE49-F238E27FC236}">
              <a16:creationId xmlns:a16="http://schemas.microsoft.com/office/drawing/2014/main" id="{20E0ABFF-F837-52C8-D327-C0F66711896F}"/>
            </a:ext>
          </a:extLst>
        </cdr:cNvPr>
        <cdr:cNvSpPr txBox="1"/>
      </cdr:nvSpPr>
      <cdr:spPr>
        <a:xfrm xmlns:a="http://schemas.openxmlformats.org/drawingml/2006/main">
          <a:off x="4241799" y="3565416"/>
          <a:ext cx="872371" cy="3633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chemeClr val="bg1"/>
              </a:solidFill>
            </a:rPr>
            <a:t>70/147</a:t>
          </a:r>
        </a:p>
      </cdr:txBody>
    </cdr:sp>
  </cdr:relSizeAnchor>
  <cdr:relSizeAnchor xmlns:cdr="http://schemas.openxmlformats.org/drawingml/2006/chartDrawing">
    <cdr:from>
      <cdr:x>0.55886</cdr:x>
      <cdr:y>0.8298</cdr:y>
    </cdr:from>
    <cdr:to>
      <cdr:x>0.64953</cdr:x>
      <cdr:y>0.9055</cdr:y>
    </cdr:to>
    <cdr:sp macro="" textlink="">
      <cdr:nvSpPr>
        <cdr:cNvPr id="12" name="TextBox 1">
          <a:extLst xmlns:a="http://schemas.openxmlformats.org/drawingml/2006/main">
            <a:ext uri="{FF2B5EF4-FFF2-40B4-BE49-F238E27FC236}">
              <a16:creationId xmlns:a16="http://schemas.microsoft.com/office/drawing/2014/main" id="{8509B50F-52E1-8DC3-3CA4-605061D0324D}"/>
            </a:ext>
          </a:extLst>
        </cdr:cNvPr>
        <cdr:cNvSpPr txBox="1"/>
      </cdr:nvSpPr>
      <cdr:spPr>
        <a:xfrm xmlns:a="http://schemas.openxmlformats.org/drawingml/2006/main">
          <a:off x="5245100" y="3565417"/>
          <a:ext cx="850900" cy="325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chemeClr val="bg1"/>
              </a:solidFill>
            </a:rPr>
            <a:t>45/154</a:t>
          </a:r>
        </a:p>
      </cdr:txBody>
    </cdr:sp>
  </cdr:relSizeAnchor>
  <cdr:relSizeAnchor xmlns:cdr="http://schemas.openxmlformats.org/drawingml/2006/chartDrawing">
    <cdr:from>
      <cdr:x>0.74966</cdr:x>
      <cdr:y>0.8298</cdr:y>
    </cdr:from>
    <cdr:to>
      <cdr:x>0.83792</cdr:x>
      <cdr:y>0.9055</cdr:y>
    </cdr:to>
    <cdr:sp macro="" textlink="">
      <cdr:nvSpPr>
        <cdr:cNvPr id="13" name="TextBox 1">
          <a:extLst xmlns:a="http://schemas.openxmlformats.org/drawingml/2006/main">
            <a:ext uri="{FF2B5EF4-FFF2-40B4-BE49-F238E27FC236}">
              <a16:creationId xmlns:a16="http://schemas.microsoft.com/office/drawing/2014/main" id="{57A35FDC-00C9-62CF-B145-A07C8455CE2E}"/>
            </a:ext>
          </a:extLst>
        </cdr:cNvPr>
        <cdr:cNvSpPr txBox="1"/>
      </cdr:nvSpPr>
      <cdr:spPr>
        <a:xfrm xmlns:a="http://schemas.openxmlformats.org/drawingml/2006/main">
          <a:off x="7035800" y="3565417"/>
          <a:ext cx="828357" cy="3252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chemeClr val="bg1"/>
              </a:solidFill>
            </a:rPr>
            <a:t>98/147</a:t>
          </a:r>
        </a:p>
      </cdr:txBody>
    </cdr:sp>
  </cdr:relSizeAnchor>
  <cdr:relSizeAnchor xmlns:cdr="http://schemas.openxmlformats.org/drawingml/2006/chartDrawing">
    <cdr:from>
      <cdr:x>0.85115</cdr:x>
      <cdr:y>0.8298</cdr:y>
    </cdr:from>
    <cdr:to>
      <cdr:x>0.93877</cdr:x>
      <cdr:y>0.90255</cdr:y>
    </cdr:to>
    <cdr:sp macro="" textlink="">
      <cdr:nvSpPr>
        <cdr:cNvPr id="14" name="TextBox 1">
          <a:extLst xmlns:a="http://schemas.openxmlformats.org/drawingml/2006/main">
            <a:ext uri="{FF2B5EF4-FFF2-40B4-BE49-F238E27FC236}">
              <a16:creationId xmlns:a16="http://schemas.microsoft.com/office/drawing/2014/main" id="{92E83B7A-3A9F-5D54-939B-4AD76FCE56A3}"/>
            </a:ext>
          </a:extLst>
        </cdr:cNvPr>
        <cdr:cNvSpPr txBox="1"/>
      </cdr:nvSpPr>
      <cdr:spPr>
        <a:xfrm xmlns:a="http://schemas.openxmlformats.org/drawingml/2006/main">
          <a:off x="7988300" y="3565417"/>
          <a:ext cx="822325" cy="3125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chemeClr val="bg1"/>
              </a:solidFill>
            </a:rPr>
            <a:t>71/154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197" y="4784836"/>
            <a:ext cx="5449570" cy="47280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200848" y="9443665"/>
            <a:ext cx="609538" cy="498851"/>
          </a:xfrm>
          <a:prstGeom prst="rect">
            <a:avLst/>
          </a:prstGeom>
        </p:spPr>
        <p:txBody>
          <a:bodyPr vert="horz" lIns="91440" tIns="45720" rIns="91440" bIns="45720" rtlCol="0" anchor="b"/>
          <a:lstStyle>
            <a:lvl1pPr algn="r">
              <a:defRPr sz="1000"/>
            </a:lvl1pPr>
          </a:lstStyle>
          <a:p>
            <a:fld id="{7F253411-8C2A-4963-85EE-13D20AFB6449}" type="slidenum">
              <a:rPr lang="en-US" smtClean="0"/>
              <a:pPr/>
              <a:t>‹N°›</a:t>
            </a:fld>
            <a:endParaRPr lang="en-US" dirty="0"/>
          </a:p>
        </p:txBody>
      </p:sp>
    </p:spTree>
    <p:extLst>
      <p:ext uri="{BB962C8B-B14F-4D97-AF65-F5344CB8AC3E}">
        <p14:creationId xmlns:p14="http://schemas.microsoft.com/office/powerpoint/2010/main" val="462718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95288"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631825"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857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08426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eaLnBrk="0" hangingPunct="0">
              <a:defRPr sz="1600">
                <a:solidFill>
                  <a:schemeClr val="hlink"/>
                </a:solidFill>
                <a:latin typeface="Times New Roman" charset="0"/>
                <a:ea typeface="MS PGothic" charset="0"/>
                <a:cs typeface="MS PGothic" charset="0"/>
              </a:defRPr>
            </a:lvl1pPr>
            <a:lvl2pPr marL="730766" indent="-281064" defTabSz="911896" eaLnBrk="0" hangingPunct="0">
              <a:defRPr sz="1600">
                <a:solidFill>
                  <a:schemeClr val="hlink"/>
                </a:solidFill>
                <a:latin typeface="Times New Roman" charset="0"/>
                <a:ea typeface="MS PGothic" charset="0"/>
                <a:cs typeface="MS PGothic" charset="0"/>
              </a:defRPr>
            </a:lvl2pPr>
            <a:lvl3pPr marL="1124255" indent="-224851" defTabSz="911896" eaLnBrk="0" hangingPunct="0">
              <a:defRPr sz="1600">
                <a:solidFill>
                  <a:schemeClr val="hlink"/>
                </a:solidFill>
                <a:latin typeface="Times New Roman" charset="0"/>
                <a:ea typeface="MS PGothic" charset="0"/>
                <a:cs typeface="MS PGothic" charset="0"/>
              </a:defRPr>
            </a:lvl3pPr>
            <a:lvl4pPr marL="1573957" indent="-224851" defTabSz="911896" eaLnBrk="0" hangingPunct="0">
              <a:defRPr sz="1600">
                <a:solidFill>
                  <a:schemeClr val="hlink"/>
                </a:solidFill>
                <a:latin typeface="Times New Roman" charset="0"/>
                <a:ea typeface="MS PGothic" charset="0"/>
                <a:cs typeface="MS PGothic" charset="0"/>
              </a:defRPr>
            </a:lvl4pPr>
            <a:lvl5pPr marL="2023659" indent="-224851" defTabSz="911896" eaLnBrk="0" hangingPunct="0">
              <a:defRPr sz="1600">
                <a:solidFill>
                  <a:schemeClr val="hlink"/>
                </a:solidFill>
                <a:latin typeface="Times New Roman" charset="0"/>
                <a:ea typeface="MS PGothic" charset="0"/>
                <a:cs typeface="MS PGothic" charset="0"/>
              </a:defRPr>
            </a:lvl5pPr>
            <a:lvl6pPr marL="2473361"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23062"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372764"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22466"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eaLnBrk="1" hangingPunct="1"/>
            <a:fld id="{26C91021-8E47-8E4E-BBC9-49D8CA264757}" type="slidenum">
              <a:rPr lang="en-US" sz="1200">
                <a:solidFill>
                  <a:schemeClr val="tx1"/>
                </a:solidFill>
              </a:rPr>
              <a:pPr eaLnBrk="1" hangingPunct="1"/>
              <a:t>6</a:t>
            </a:fld>
            <a:endParaRPr lang="en-US" sz="1200">
              <a:solidFill>
                <a:schemeClr val="tx1"/>
              </a:solidFill>
            </a:endParaRPr>
          </a:p>
        </p:txBody>
      </p:sp>
      <p:sp>
        <p:nvSpPr>
          <p:cNvPr id="28674" name="Rectangle 2"/>
          <p:cNvSpPr>
            <a:spLocks noGrp="1" noRot="1" noChangeAspect="1" noChangeArrowheads="1" noTextEdit="1"/>
          </p:cNvSpPr>
          <p:nvPr>
            <p:ph type="sldImg"/>
          </p:nvPr>
        </p:nvSpPr>
        <p:spPr>
          <a:xfrm>
            <a:off x="384175" y="109538"/>
            <a:ext cx="6091238" cy="3427412"/>
          </a:xfrm>
          <a:solidFill>
            <a:srgbClr val="FFFFFF"/>
          </a:solidFill>
          <a:ln/>
        </p:spPr>
      </p:sp>
      <p:sp>
        <p:nvSpPr>
          <p:cNvPr id="28675" name="Rectangle 3"/>
          <p:cNvSpPr>
            <a:spLocks noGrp="1" noChangeArrowheads="1"/>
          </p:cNvSpPr>
          <p:nvPr>
            <p:ph type="body" idx="1"/>
          </p:nvPr>
        </p:nvSpPr>
        <p:spPr>
          <a:xfrm>
            <a:off x="404510" y="3889332"/>
            <a:ext cx="6048980" cy="5254668"/>
          </a:xfrm>
          <a:solidFill>
            <a:srgbClr val="FFFFFF"/>
          </a:solidFill>
          <a:ln>
            <a:solidFill>
              <a:srgbClr val="000000"/>
            </a:solidFill>
          </a:ln>
        </p:spPr>
        <p:txBody>
          <a:bodyPr lIns="91421" tIns="45711" rIns="91421" bIns="45711"/>
          <a:lstStyle/>
          <a:p>
            <a:pPr marL="223290" indent="-223290">
              <a:lnSpc>
                <a:spcPct val="90000"/>
              </a:lnSpc>
              <a:buFontTx/>
              <a:buChar char="•"/>
            </a:pPr>
            <a:r>
              <a:rPr lang="en-GB">
                <a:latin typeface="Times New Roman" charset="0"/>
                <a:ea typeface="MS PGothic" charset="0"/>
              </a:rPr>
              <a:t>Epoetin treatment produces a steady increase in Hb level, whereas regular transfusion produces dramatic fluctuations in Hb.</a:t>
            </a:r>
            <a:r>
              <a:rPr lang="en-GB" baseline="30000">
                <a:latin typeface="Times New Roman" charset="0"/>
                <a:ea typeface="MS PGothic" charset="0"/>
              </a:rPr>
              <a:t>1, 2</a:t>
            </a:r>
            <a:r>
              <a:rPr lang="en-GB">
                <a:latin typeface="Times New Roman" charset="0"/>
                <a:ea typeface="MS PGothic" charset="0"/>
              </a:rPr>
              <a:t> </a:t>
            </a:r>
          </a:p>
          <a:p>
            <a:pPr marL="223290" indent="-223290">
              <a:lnSpc>
                <a:spcPct val="90000"/>
              </a:lnSpc>
              <a:buFontTx/>
              <a:buChar char="•"/>
            </a:pPr>
            <a:r>
              <a:rPr lang="en-GB">
                <a:latin typeface="Times New Roman" charset="0"/>
                <a:ea typeface="MS PGothic" charset="0"/>
              </a:rPr>
              <a:t>The absence of this Hb fluctuation means that epoetin treatment can achieve and maintain Hb targets far more effectively than regular transfusion. </a:t>
            </a:r>
            <a:endParaRPr lang="en-US">
              <a:latin typeface="Times New Roman" charset="0"/>
              <a:ea typeface="MS PGothic" charset="0"/>
            </a:endParaRPr>
          </a:p>
          <a:p>
            <a:pPr marL="223290" indent="-223290">
              <a:lnSpc>
                <a:spcPct val="90000"/>
              </a:lnSpc>
              <a:buFontTx/>
              <a:buChar char="•"/>
            </a:pPr>
            <a:endParaRPr lang="en-GB">
              <a:latin typeface="Times New Roman" charset="0"/>
              <a:ea typeface="MS PGothic" charset="0"/>
            </a:endParaRPr>
          </a:p>
          <a:p>
            <a:pPr marL="223290" indent="-223290">
              <a:lnSpc>
                <a:spcPct val="90000"/>
              </a:lnSpc>
              <a:buFontTx/>
              <a:buChar char="•"/>
            </a:pPr>
            <a:endParaRPr lang="en-GB" sz="1700">
              <a:latin typeface="Times New Roman" charset="0"/>
              <a:ea typeface="MS PGothic" charset="0"/>
            </a:endParaRPr>
          </a:p>
          <a:p>
            <a:pPr marL="223290" indent="-223290">
              <a:lnSpc>
                <a:spcPct val="90000"/>
              </a:lnSpc>
              <a:buFontTx/>
              <a:buChar char="•"/>
            </a:pPr>
            <a:endParaRPr lang="en-GB" sz="1600">
              <a:latin typeface="Times New Roman" charset="0"/>
              <a:ea typeface="MS PGothic" charset="0"/>
            </a:endParaRPr>
          </a:p>
          <a:p>
            <a:pPr marL="223290" indent="-223290">
              <a:lnSpc>
                <a:spcPct val="90000"/>
              </a:lnSpc>
              <a:buFontTx/>
              <a:buChar char="•"/>
            </a:pPr>
            <a:endParaRPr lang="en-GB" sz="1600">
              <a:latin typeface="Times New Roman" charset="0"/>
              <a:ea typeface="MS PGothic" charset="0"/>
            </a:endParaRPr>
          </a:p>
          <a:p>
            <a:pPr marL="223290" indent="-223290">
              <a:lnSpc>
                <a:spcPct val="90000"/>
              </a:lnSpc>
            </a:pPr>
            <a:endParaRPr lang="en-GB" sz="1600">
              <a:latin typeface="Times New Roman" charset="0"/>
              <a:ea typeface="MS PGothic" charset="0"/>
            </a:endParaRPr>
          </a:p>
          <a:p>
            <a:pPr marL="223290" indent="-223290">
              <a:lnSpc>
                <a:spcPct val="90000"/>
              </a:lnSpc>
              <a:buFontTx/>
              <a:buAutoNum type="arabicPeriod"/>
            </a:pPr>
            <a:r>
              <a:rPr lang="sv-SE" sz="900">
                <a:latin typeface="Times New Roman" charset="0"/>
                <a:ea typeface="MS PGothic" charset="0"/>
              </a:rPr>
              <a:t>Österborg A.  </a:t>
            </a:r>
            <a:r>
              <a:rPr lang="en-US" sz="900">
                <a:latin typeface="Times New Roman" charset="0"/>
                <a:ea typeface="MS PGothic" charset="0"/>
              </a:rPr>
              <a:t>Recombinant human erythropoietin (rHuEPO) therapy in patients with cancer-related anaemia: what have we learned?  </a:t>
            </a:r>
            <a:r>
              <a:rPr lang="en-US" sz="900" i="1">
                <a:latin typeface="Times New Roman" charset="0"/>
                <a:ea typeface="MS PGothic" charset="0"/>
              </a:rPr>
              <a:t>Med Oncol</a:t>
            </a:r>
            <a:r>
              <a:rPr lang="en-US" sz="900">
                <a:latin typeface="Times New Roman" charset="0"/>
                <a:ea typeface="MS PGothic" charset="0"/>
              </a:rPr>
              <a:t> 1998; 15 (Suppl 1): S47–S49. </a:t>
            </a:r>
          </a:p>
          <a:p>
            <a:pPr marL="223290" indent="-223290">
              <a:lnSpc>
                <a:spcPct val="90000"/>
              </a:lnSpc>
              <a:buFontTx/>
              <a:buAutoNum type="arabicPeriod"/>
            </a:pPr>
            <a:r>
              <a:rPr lang="sv-SE" sz="900">
                <a:latin typeface="Times New Roman" charset="0"/>
                <a:ea typeface="MS PGothic" charset="0"/>
              </a:rPr>
              <a:t>Ludwig H, Fritz E, Kotzmann H, Hocker P, Gisslinger H, Barnas U.  Erythropoietin treatment of anaemia associated with multiple myeloma.  </a:t>
            </a:r>
            <a:r>
              <a:rPr lang="en-US" sz="900" i="1">
                <a:latin typeface="Times New Roman" charset="0"/>
                <a:ea typeface="MS PGothic" charset="0"/>
              </a:rPr>
              <a:t>N Engl J Med</a:t>
            </a:r>
            <a:r>
              <a:rPr lang="en-US" sz="900">
                <a:latin typeface="Times New Roman" charset="0"/>
                <a:ea typeface="MS PGothic" charset="0"/>
              </a:rPr>
              <a:t> 1990; 322: 1693–1699.</a:t>
            </a:r>
            <a:endParaRPr lang="en-GB" sz="900">
              <a:latin typeface="Times New Roman" charset="0"/>
              <a:ea typeface="MS PGothic" charset="0"/>
            </a:endParaRPr>
          </a:p>
        </p:txBody>
      </p:sp>
    </p:spTree>
    <p:extLst>
      <p:ext uri="{BB962C8B-B14F-4D97-AF65-F5344CB8AC3E}">
        <p14:creationId xmlns:p14="http://schemas.microsoft.com/office/powerpoint/2010/main" val="2891763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21</a:t>
            </a:fld>
            <a:endParaRPr lang="en-US" dirty="0"/>
          </a:p>
        </p:txBody>
      </p:sp>
    </p:spTree>
    <p:extLst>
      <p:ext uri="{BB962C8B-B14F-4D97-AF65-F5344CB8AC3E}">
        <p14:creationId xmlns:p14="http://schemas.microsoft.com/office/powerpoint/2010/main" val="285074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22</a:t>
            </a:fld>
            <a:endParaRPr lang="en-US" dirty="0"/>
          </a:p>
        </p:txBody>
      </p:sp>
    </p:spTree>
    <p:extLst>
      <p:ext uri="{BB962C8B-B14F-4D97-AF65-F5344CB8AC3E}">
        <p14:creationId xmlns:p14="http://schemas.microsoft.com/office/powerpoint/2010/main" val="309214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24</a:t>
            </a:fld>
            <a:endParaRPr lang="en-US" dirty="0"/>
          </a:p>
        </p:txBody>
      </p:sp>
    </p:spTree>
    <p:extLst>
      <p:ext uri="{BB962C8B-B14F-4D97-AF65-F5344CB8AC3E}">
        <p14:creationId xmlns:p14="http://schemas.microsoft.com/office/powerpoint/2010/main" val="175169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0E7FA-1659-4724-B04D-9C5482A4424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99729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953F-501C-498F-811F-52E153962CB2}" type="slidenum">
              <a:rPr lang="en-US" smtClean="0"/>
              <a:t>38</a:t>
            </a:fld>
            <a:endParaRPr lang="en-US"/>
          </a:p>
        </p:txBody>
      </p:sp>
    </p:spTree>
    <p:extLst>
      <p:ext uri="{BB962C8B-B14F-4D97-AF65-F5344CB8AC3E}">
        <p14:creationId xmlns:p14="http://schemas.microsoft.com/office/powerpoint/2010/main" val="2935059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953F-501C-498F-811F-52E153962CB2}" type="slidenum">
              <a:rPr lang="en-US" smtClean="0"/>
              <a:t>41</a:t>
            </a:fld>
            <a:endParaRPr lang="en-US"/>
          </a:p>
        </p:txBody>
      </p:sp>
    </p:spTree>
    <p:extLst>
      <p:ext uri="{BB962C8B-B14F-4D97-AF65-F5344CB8AC3E}">
        <p14:creationId xmlns:p14="http://schemas.microsoft.com/office/powerpoint/2010/main" val="180477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dirty="0">
              <a:highlight>
                <a:srgbClr val="FFFF00"/>
              </a:highlight>
            </a:endParaRPr>
          </a:p>
        </p:txBody>
      </p:sp>
      <p:sp>
        <p:nvSpPr>
          <p:cNvPr id="4" name="Slide Number Placeholder 3"/>
          <p:cNvSpPr>
            <a:spLocks noGrp="1"/>
          </p:cNvSpPr>
          <p:nvPr>
            <p:ph type="sldNum" sz="quarter" idx="5"/>
          </p:nvPr>
        </p:nvSpPr>
        <p:spPr/>
        <p:txBody>
          <a:bodyPr/>
          <a:lstStyle/>
          <a:p>
            <a:fld id="{F2E4953F-501C-498F-811F-52E153962CB2}" type="slidenum">
              <a:rPr lang="en-US" smtClean="0"/>
              <a:t>42</a:t>
            </a:fld>
            <a:endParaRPr lang="en-US"/>
          </a:p>
        </p:txBody>
      </p:sp>
    </p:spTree>
    <p:extLst>
      <p:ext uri="{BB962C8B-B14F-4D97-AF65-F5344CB8AC3E}">
        <p14:creationId xmlns:p14="http://schemas.microsoft.com/office/powerpoint/2010/main" val="1846390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58" eaLnBrk="0" hangingPunct="0">
              <a:defRPr sz="1600">
                <a:solidFill>
                  <a:schemeClr val="hlink"/>
                </a:solidFill>
                <a:latin typeface="Times New Roman" charset="0"/>
                <a:ea typeface="MS PGothic" charset="0"/>
                <a:cs typeface="MS PGothic" charset="0"/>
              </a:defRPr>
            </a:lvl1pPr>
            <a:lvl2pPr marL="730766" indent="-281064" defTabSz="913458" eaLnBrk="0" hangingPunct="0">
              <a:defRPr sz="1600">
                <a:solidFill>
                  <a:schemeClr val="hlink"/>
                </a:solidFill>
                <a:latin typeface="Times New Roman" charset="0"/>
                <a:ea typeface="MS PGothic" charset="0"/>
                <a:cs typeface="MS PGothic" charset="0"/>
              </a:defRPr>
            </a:lvl2pPr>
            <a:lvl3pPr marL="1124255" indent="-224851" defTabSz="913458" eaLnBrk="0" hangingPunct="0">
              <a:defRPr sz="1600">
                <a:solidFill>
                  <a:schemeClr val="hlink"/>
                </a:solidFill>
                <a:latin typeface="Times New Roman" charset="0"/>
                <a:ea typeface="MS PGothic" charset="0"/>
                <a:cs typeface="MS PGothic" charset="0"/>
              </a:defRPr>
            </a:lvl3pPr>
            <a:lvl4pPr marL="1573957" indent="-224851" defTabSz="913458" eaLnBrk="0" hangingPunct="0">
              <a:defRPr sz="1600">
                <a:solidFill>
                  <a:schemeClr val="hlink"/>
                </a:solidFill>
                <a:latin typeface="Times New Roman" charset="0"/>
                <a:ea typeface="MS PGothic" charset="0"/>
                <a:cs typeface="MS PGothic" charset="0"/>
              </a:defRPr>
            </a:lvl4pPr>
            <a:lvl5pPr marL="2023659" indent="-224851" defTabSz="913458" eaLnBrk="0" hangingPunct="0">
              <a:defRPr sz="1600">
                <a:solidFill>
                  <a:schemeClr val="hlink"/>
                </a:solidFill>
                <a:latin typeface="Times New Roman" charset="0"/>
                <a:ea typeface="MS PGothic" charset="0"/>
                <a:cs typeface="MS PGothic" charset="0"/>
              </a:defRPr>
            </a:lvl5pPr>
            <a:lvl6pPr marL="2473361" indent="-224851" defTabSz="913458"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23062" indent="-224851" defTabSz="913458"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372764" indent="-224851" defTabSz="913458"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22466" indent="-224851" defTabSz="913458"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eaLnBrk="1" hangingPunct="1"/>
            <a:fld id="{F792E870-547C-724B-972C-64880F0CDB89}" type="slidenum">
              <a:rPr lang="en-US" sz="1200">
                <a:solidFill>
                  <a:schemeClr val="tx1"/>
                </a:solidFill>
              </a:rPr>
              <a:pPr eaLnBrk="1" hangingPunct="1"/>
              <a:t>44</a:t>
            </a:fld>
            <a:endParaRPr lang="en-US" sz="1200">
              <a:solidFill>
                <a:schemeClr val="tx1"/>
              </a:solidFill>
            </a:endParaRPr>
          </a:p>
        </p:txBody>
      </p:sp>
      <p:sp>
        <p:nvSpPr>
          <p:cNvPr id="5529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lIns="91433" tIns="45717" rIns="91433" bIns="45717"/>
          <a:lstStyle/>
          <a:p>
            <a:pPr eaLnBrk="1" hangingPunct="1"/>
            <a:endParaRPr lang="fr-FR">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896" eaLnBrk="0" hangingPunct="0">
              <a:defRPr sz="1600">
                <a:solidFill>
                  <a:schemeClr val="hlink"/>
                </a:solidFill>
                <a:latin typeface="Times New Roman" charset="0"/>
                <a:ea typeface="MS PGothic" charset="0"/>
                <a:cs typeface="MS PGothic" charset="0"/>
              </a:defRPr>
            </a:lvl1pPr>
            <a:lvl2pPr marL="730766" indent="-281064" defTabSz="911896" eaLnBrk="0" hangingPunct="0">
              <a:defRPr sz="1600">
                <a:solidFill>
                  <a:schemeClr val="hlink"/>
                </a:solidFill>
                <a:latin typeface="Times New Roman" charset="0"/>
                <a:ea typeface="MS PGothic" charset="0"/>
                <a:cs typeface="MS PGothic" charset="0"/>
              </a:defRPr>
            </a:lvl2pPr>
            <a:lvl3pPr marL="1124255" indent="-224851" defTabSz="911896" eaLnBrk="0" hangingPunct="0">
              <a:defRPr sz="1600">
                <a:solidFill>
                  <a:schemeClr val="hlink"/>
                </a:solidFill>
                <a:latin typeface="Times New Roman" charset="0"/>
                <a:ea typeface="MS PGothic" charset="0"/>
                <a:cs typeface="MS PGothic" charset="0"/>
              </a:defRPr>
            </a:lvl3pPr>
            <a:lvl4pPr marL="1573957" indent="-224851" defTabSz="911896" eaLnBrk="0" hangingPunct="0">
              <a:defRPr sz="1600">
                <a:solidFill>
                  <a:schemeClr val="hlink"/>
                </a:solidFill>
                <a:latin typeface="Times New Roman" charset="0"/>
                <a:ea typeface="MS PGothic" charset="0"/>
                <a:cs typeface="MS PGothic" charset="0"/>
              </a:defRPr>
            </a:lvl4pPr>
            <a:lvl5pPr marL="2023659" indent="-224851" defTabSz="911896" eaLnBrk="0" hangingPunct="0">
              <a:defRPr sz="1600">
                <a:solidFill>
                  <a:schemeClr val="hlink"/>
                </a:solidFill>
                <a:latin typeface="Times New Roman" charset="0"/>
                <a:ea typeface="MS PGothic" charset="0"/>
                <a:cs typeface="MS PGothic" charset="0"/>
              </a:defRPr>
            </a:lvl5pPr>
            <a:lvl6pPr marL="2473361"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23062"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372764"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22466" indent="-224851" defTabSz="911896"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eaLnBrk="1" hangingPunct="1"/>
            <a:fld id="{9F519AE6-F446-E943-A331-DD9785146CE1}" type="slidenum">
              <a:rPr lang="en-US" sz="1200">
                <a:solidFill>
                  <a:schemeClr val="tx1"/>
                </a:solidFill>
              </a:rPr>
              <a:pPr eaLnBrk="1" hangingPunct="1"/>
              <a:t>7</a:t>
            </a:fld>
            <a:endParaRPr lang="en-US" sz="1200">
              <a:solidFill>
                <a:schemeClr val="tx1"/>
              </a:solidFill>
            </a:endParaRPr>
          </a:p>
        </p:txBody>
      </p:sp>
      <p:sp>
        <p:nvSpPr>
          <p:cNvPr id="30722" name="Rectangle 2"/>
          <p:cNvSpPr>
            <a:spLocks noGrp="1" noRot="1" noChangeAspect="1" noChangeArrowheads="1" noTextEdit="1"/>
          </p:cNvSpPr>
          <p:nvPr>
            <p:ph type="sldImg"/>
          </p:nvPr>
        </p:nvSpPr>
        <p:spPr>
          <a:solidFill>
            <a:srgbClr val="FFFFFF"/>
          </a:solidFill>
          <a:ln/>
        </p:spPr>
      </p:sp>
      <p:sp>
        <p:nvSpPr>
          <p:cNvPr id="30723" name="Rectangle 3"/>
          <p:cNvSpPr>
            <a:spLocks noGrp="1" noChangeArrowheads="1"/>
          </p:cNvSpPr>
          <p:nvPr>
            <p:ph type="body" idx="1"/>
          </p:nvPr>
        </p:nvSpPr>
        <p:spPr>
          <a:xfrm>
            <a:off x="686112" y="4343400"/>
            <a:ext cx="5485778" cy="4114800"/>
          </a:xfrm>
          <a:solidFill>
            <a:srgbClr val="FFFFFF"/>
          </a:solidFill>
          <a:ln>
            <a:solidFill>
              <a:srgbClr val="000000"/>
            </a:solidFill>
          </a:ln>
        </p:spPr>
        <p:txBody>
          <a:bodyPr lIns="91427" tIns="45714" rIns="91427" bIns="45714"/>
          <a:lstStyle/>
          <a:p>
            <a:pPr eaLnBrk="1" hangingPunct="1"/>
            <a:r>
              <a:rPr lang="en-GB">
                <a:latin typeface="Times New Roman" charset="0"/>
                <a:ea typeface="MS PGothic" charset="0"/>
              </a:rPr>
              <a:t>In a study by Crawford et al,</a:t>
            </a:r>
            <a:r>
              <a:rPr lang="en-GB" baseline="30000">
                <a:latin typeface="Times New Roman" charset="0"/>
                <a:ea typeface="MS PGothic" charset="0"/>
              </a:rPr>
              <a:t>1</a:t>
            </a:r>
            <a:r>
              <a:rPr lang="en-GB">
                <a:latin typeface="Times New Roman" charset="0"/>
                <a:ea typeface="MS PGothic" charset="0"/>
              </a:rPr>
              <a:t> a positive relationship was shown between Hb increases during epoetin therapy and corresponding Quality of Life improvements (shown as changes in Linear Analog Scale Assessment [LASA] values) in patients with cancer receiving chemotherapy.</a:t>
            </a:r>
          </a:p>
          <a:p>
            <a:pPr eaLnBrk="1" hangingPunct="1"/>
            <a:r>
              <a:rPr lang="en-GB">
                <a:latin typeface="Times New Roman" charset="0"/>
                <a:ea typeface="MS PGothic" charset="0"/>
              </a:rPr>
              <a:t>Furthermore, as the figure demonstrates, a greater increase in Quality of Life score was seen with an incremental Hb increase from 10 g/dl to </a:t>
            </a:r>
            <a:br>
              <a:rPr lang="en-GB">
                <a:latin typeface="Times New Roman" charset="0"/>
                <a:ea typeface="MS PGothic" charset="0"/>
              </a:rPr>
            </a:br>
            <a:r>
              <a:rPr lang="en-GB">
                <a:latin typeface="Times New Roman" charset="0"/>
                <a:ea typeface="MS PGothic" charset="0"/>
              </a:rPr>
              <a:t>12 g/dl (6.7 mm) compared with a Hb increase from 8 g/dl to 10 g/dl (3.7 mm).  This suggests that earlier initiation of treatment for anaemia (i.e. at 10</a:t>
            </a:r>
            <a:r>
              <a:rPr lang="en-GB">
                <a:latin typeface="Times New Roman" charset="0"/>
                <a:ea typeface="MS PGothic" charset="0"/>
                <a:cs typeface="Arial" charset="0"/>
              </a:rPr>
              <a:t>–11</a:t>
            </a:r>
            <a:r>
              <a:rPr lang="en-GB">
                <a:latin typeface="Times New Roman" charset="0"/>
                <a:ea typeface="MS PGothic" charset="0"/>
              </a:rPr>
              <a:t> g/dl rather than 8 g/dl) results in a greater improvement in Quality of Life.     </a:t>
            </a:r>
            <a:endParaRPr lang="en-US">
              <a:latin typeface="Times New Roman" charset="0"/>
              <a:ea typeface="MS PGothic" charset="0"/>
            </a:endParaRPr>
          </a:p>
          <a:p>
            <a:pPr eaLnBrk="1" hangingPunct="1"/>
            <a:endParaRPr lang="en-GB">
              <a:latin typeface="Times New Roman" charset="0"/>
              <a:ea typeface="MS PGothic" charset="0"/>
            </a:endParaRPr>
          </a:p>
          <a:p>
            <a:pPr eaLnBrk="1" hangingPunct="1"/>
            <a:endParaRPr lang="en-GB">
              <a:latin typeface="Times New Roman" charset="0"/>
              <a:ea typeface="MS PGothic" charset="0"/>
            </a:endParaRPr>
          </a:p>
          <a:p>
            <a:pPr eaLnBrk="1" hangingPunct="1"/>
            <a:endParaRPr lang="en-GB">
              <a:latin typeface="Times New Roman" charset="0"/>
              <a:ea typeface="MS PGothic" charset="0"/>
            </a:endParaRPr>
          </a:p>
          <a:p>
            <a:pPr eaLnBrk="1" hangingPunct="1"/>
            <a:endParaRPr lang="en-GB">
              <a:latin typeface="Times New Roman" charset="0"/>
              <a:ea typeface="MS PGothic" charset="0"/>
            </a:endParaRPr>
          </a:p>
          <a:p>
            <a:pPr eaLnBrk="1" hangingPunct="1"/>
            <a:endParaRPr lang="en-GB">
              <a:latin typeface="Times New Roman" charset="0"/>
              <a:ea typeface="MS PGothic" charset="0"/>
            </a:endParaRPr>
          </a:p>
          <a:p>
            <a:pPr eaLnBrk="1" hangingPunct="1"/>
            <a:r>
              <a:rPr lang="en-GB" sz="1000">
                <a:latin typeface="Times New Roman" charset="0"/>
                <a:ea typeface="MS PGothic" charset="0"/>
              </a:rPr>
              <a:t>1. 	</a:t>
            </a:r>
            <a:r>
              <a:rPr lang="en-US" sz="1000">
                <a:latin typeface="Times New Roman" charset="0"/>
                <a:ea typeface="MS PGothic" charset="0"/>
              </a:rPr>
              <a:t>Crawford J, Cella D, Cleeland CS, Cremieux PY, Demetri GD, Sarokhan BJ, Slavin MB, Glaspy JA.  Relationship between changes in hemoglobin level and quality of life during chemotherapy in anemic cancer patients receiving epoetin alfa therapy.  </a:t>
            </a:r>
            <a:r>
              <a:rPr lang="en-US" sz="1000" i="1">
                <a:latin typeface="Times New Roman" charset="0"/>
                <a:ea typeface="MS PGothic" charset="0"/>
              </a:rPr>
              <a:t>Cancer </a:t>
            </a:r>
            <a:r>
              <a:rPr lang="en-US" sz="1000">
                <a:latin typeface="Times New Roman" charset="0"/>
                <a:ea typeface="MS PGothic" charset="0"/>
              </a:rPr>
              <a:t>2002; 95: 888–895.</a:t>
            </a:r>
            <a:endParaRPr lang="en-GB" sz="1000">
              <a:latin typeface="Times New Roman" charset="0"/>
              <a:ea typeface="MS PGothic" charset="0"/>
            </a:endParaRPr>
          </a:p>
        </p:txBody>
      </p:sp>
    </p:spTree>
    <p:extLst>
      <p:ext uri="{BB962C8B-B14F-4D97-AF65-F5344CB8AC3E}">
        <p14:creationId xmlns:p14="http://schemas.microsoft.com/office/powerpoint/2010/main" val="231480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EA656C9-39B0-FB4D-B747-BC047249AB5B}"/>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00CEA39F-57A1-E54C-A83F-2805AB7C13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688"/>
            <a:r>
              <a:rPr lang="en-US" altLang="fr-FR">
                <a:latin typeface="Times New Roman" panose="02020603050405020304" pitchFamily="18" charset="0"/>
              </a:rPr>
              <a:t>In a phase II study in LR, non-del(5q) MDS, luspatercept yielded a high frequency of transfusion-reduction or RBC-TI in patients with MDS-RS (52%) vs other subtypes (30%)</a:t>
            </a:r>
            <a:r>
              <a:rPr lang="en-US" altLang="fr-FR" baseline="30000">
                <a:latin typeface="Times New Roman" panose="02020603050405020304" pitchFamily="18" charset="0"/>
              </a:rPr>
              <a:t>2</a:t>
            </a:r>
          </a:p>
          <a:p>
            <a:pPr defTabSz="928688"/>
            <a:endParaRPr lang="en-US" altLang="fr-FR">
              <a:latin typeface="Times New Roman" panose="02020603050405020304" pitchFamily="18" charset="0"/>
            </a:endParaRPr>
          </a:p>
        </p:txBody>
      </p:sp>
      <p:sp>
        <p:nvSpPr>
          <p:cNvPr id="66563" name="Slide Number Placeholder 3">
            <a:extLst>
              <a:ext uri="{FF2B5EF4-FFF2-40B4-BE49-F238E27FC236}">
                <a16:creationId xmlns:a16="http://schemas.microsoft.com/office/drawing/2014/main" id="{4C73ECF6-8755-4D47-8C06-D169B39E2A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28688">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28688">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28688">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28688">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286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286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286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286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3D58B1A-34B2-A544-AC77-DBABC1D8D6D3}" type="slidenum">
              <a:rPr lang="en-US" altLang="fr-FR"/>
              <a:pPr>
                <a:spcBef>
                  <a:spcPct val="0"/>
                </a:spcBef>
              </a:pPr>
              <a:t>10</a:t>
            </a:fld>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53411-8C2A-4963-85EE-13D20AFB6449}" type="slidenum">
              <a:rPr lang="en-US" smtClean="0"/>
              <a:t>12</a:t>
            </a:fld>
            <a:endParaRPr lang="en-US" dirty="0"/>
          </a:p>
        </p:txBody>
      </p:sp>
    </p:spTree>
    <p:extLst>
      <p:ext uri="{BB962C8B-B14F-4D97-AF65-F5344CB8AC3E}">
        <p14:creationId xmlns:p14="http://schemas.microsoft.com/office/powerpoint/2010/main" val="101548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4237" cy="3355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53411-8C2A-4963-85EE-13D20AFB6449}" type="slidenum">
              <a:rPr lang="en-US" smtClean="0"/>
              <a:pPr/>
              <a:t>13</a:t>
            </a:fld>
            <a:endParaRPr lang="en-US" dirty="0"/>
          </a:p>
        </p:txBody>
      </p:sp>
    </p:spTree>
    <p:extLst>
      <p:ext uri="{BB962C8B-B14F-4D97-AF65-F5344CB8AC3E}">
        <p14:creationId xmlns:p14="http://schemas.microsoft.com/office/powerpoint/2010/main" val="130634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16</a:t>
            </a:fld>
            <a:endParaRPr lang="en-US" dirty="0"/>
          </a:p>
        </p:txBody>
      </p:sp>
    </p:spTree>
    <p:extLst>
      <p:ext uri="{BB962C8B-B14F-4D97-AF65-F5344CB8AC3E}">
        <p14:creationId xmlns:p14="http://schemas.microsoft.com/office/powerpoint/2010/main" val="1502902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17</a:t>
            </a:fld>
            <a:endParaRPr lang="en-US" dirty="0"/>
          </a:p>
        </p:txBody>
      </p:sp>
    </p:spTree>
    <p:extLst>
      <p:ext uri="{BB962C8B-B14F-4D97-AF65-F5344CB8AC3E}">
        <p14:creationId xmlns:p14="http://schemas.microsoft.com/office/powerpoint/2010/main" val="3005725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19</a:t>
            </a:fld>
            <a:endParaRPr lang="en-US" dirty="0"/>
          </a:p>
        </p:txBody>
      </p:sp>
    </p:spTree>
    <p:extLst>
      <p:ext uri="{BB962C8B-B14F-4D97-AF65-F5344CB8AC3E}">
        <p14:creationId xmlns:p14="http://schemas.microsoft.com/office/powerpoint/2010/main" val="99034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253411-8C2A-4963-85EE-13D20AFB6449}" type="slidenum">
              <a:rPr lang="en-US" smtClean="0"/>
              <a:pPr/>
              <a:t>20</a:t>
            </a:fld>
            <a:endParaRPr lang="en-US" dirty="0"/>
          </a:p>
        </p:txBody>
      </p:sp>
    </p:spTree>
    <p:extLst>
      <p:ext uri="{BB962C8B-B14F-4D97-AF65-F5344CB8AC3E}">
        <p14:creationId xmlns:p14="http://schemas.microsoft.com/office/powerpoint/2010/main" val="28434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ientif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9742" y="745727"/>
            <a:ext cx="7772400" cy="239697"/>
          </a:xfrm>
        </p:spPr>
        <p:txBody>
          <a:bodyPr vert="horz" lIns="0" tIns="0" rIns="0" bIns="0" rtlCol="0" anchor="ctr">
            <a:normAutofit/>
          </a:bodyPr>
          <a:lstStyle>
            <a:lvl1pPr algn="ctr">
              <a:defRPr lang="en-US" sz="1800" dirty="0"/>
            </a:lvl1pPr>
          </a:lstStyle>
          <a:p>
            <a:pPr lvl="0"/>
            <a:endParaRPr lang="en-US" dirty="0"/>
          </a:p>
        </p:txBody>
      </p:sp>
      <p:sp>
        <p:nvSpPr>
          <p:cNvPr id="3" name="Subtitle 2"/>
          <p:cNvSpPr>
            <a:spLocks noGrp="1"/>
          </p:cNvSpPr>
          <p:nvPr>
            <p:ph type="subTitle" idx="1"/>
          </p:nvPr>
        </p:nvSpPr>
        <p:spPr>
          <a:xfrm>
            <a:off x="689742" y="1179395"/>
            <a:ext cx="7772400" cy="1952364"/>
          </a:xfrm>
        </p:spPr>
        <p:txBody>
          <a:bodyPr wrap="square">
            <a:normAutofit/>
          </a:bodyPr>
          <a:lstStyle>
            <a:lvl1pPr marL="0" indent="0" algn="ctr">
              <a:buNone/>
              <a:defRPr sz="3200" b="1">
                <a:solidFill>
                  <a:srgbClr val="1EA9D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Line 13"/>
          <p:cNvSpPr>
            <a:spLocks noChangeShapeType="1"/>
          </p:cNvSpPr>
          <p:nvPr userDrawn="1"/>
        </p:nvSpPr>
        <p:spPr bwMode="auto">
          <a:xfrm flipH="1">
            <a:off x="1878462" y="1021556"/>
            <a:ext cx="5394960" cy="0"/>
          </a:xfrm>
          <a:prstGeom prst="line">
            <a:avLst/>
          </a:prstGeom>
          <a:noFill/>
          <a:ln w="6350" cap="flat">
            <a:solidFill>
              <a:srgbClr val="2626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10"/>
          <p:cNvSpPr>
            <a:spLocks noGrp="1"/>
          </p:cNvSpPr>
          <p:nvPr>
            <p:ph type="body" sz="quarter" idx="13"/>
          </p:nvPr>
        </p:nvSpPr>
        <p:spPr>
          <a:xfrm>
            <a:off x="689742" y="3151710"/>
            <a:ext cx="7772400" cy="411480"/>
          </a:xfrm>
        </p:spPr>
        <p:txBody>
          <a:bodyPr>
            <a:normAutofit/>
          </a:bodyPr>
          <a:lstStyle>
            <a:lvl1pPr marL="0" indent="0" algn="ctr">
              <a:buNone/>
              <a:defRPr sz="1600">
                <a:solidFill>
                  <a:schemeClr val="tx1"/>
                </a:solidFill>
              </a:defRPr>
            </a:lvl1pPr>
            <a:lvl2pPr marL="406400" indent="0" algn="ctr">
              <a:buNone/>
              <a:defRPr/>
            </a:lvl2pPr>
            <a:lvl3pPr marL="635000" indent="0" algn="ctr">
              <a:buNone/>
              <a:defRPr/>
            </a:lvl3pPr>
            <a:lvl4pPr marL="850900" indent="0" algn="ctr">
              <a:buNone/>
              <a:defRPr/>
            </a:lvl4pPr>
            <a:lvl5pPr marL="1028700" indent="0" algn="ctr">
              <a:buNone/>
              <a:defRPr/>
            </a:lvl5pPr>
          </a:lstStyle>
          <a:p>
            <a:pPr lvl="0"/>
            <a:r>
              <a:rPr lang="en-US" dirty="0"/>
              <a:t>Edit Master text styles</a:t>
            </a:r>
          </a:p>
        </p:txBody>
      </p:sp>
      <p:sp>
        <p:nvSpPr>
          <p:cNvPr id="14" name="Text Placeholder 13"/>
          <p:cNvSpPr>
            <a:spLocks noGrp="1"/>
          </p:cNvSpPr>
          <p:nvPr>
            <p:ph type="body" sz="quarter" idx="14"/>
          </p:nvPr>
        </p:nvSpPr>
        <p:spPr>
          <a:xfrm>
            <a:off x="689742" y="3581035"/>
            <a:ext cx="7772400" cy="754380"/>
          </a:xfrm>
        </p:spPr>
        <p:txBody>
          <a:bodyPr wrap="square">
            <a:normAutofit/>
          </a:bodyPr>
          <a:lstStyle>
            <a:lvl1pPr marL="0" indent="0" algn="ctr">
              <a:buNone/>
              <a:defRPr sz="1100"/>
            </a:lvl1pPr>
            <a:lvl2pPr marL="406400" indent="0" algn="ctr">
              <a:buNone/>
              <a:defRPr/>
            </a:lvl2pPr>
            <a:lvl3pPr marL="635000" indent="0" algn="ctr">
              <a:buNone/>
              <a:defRPr/>
            </a:lvl3pPr>
            <a:lvl4pPr marL="850900" indent="0" algn="ctr">
              <a:buNone/>
              <a:defRPr/>
            </a:lvl4pPr>
            <a:lvl5pPr marL="1028700" indent="0" algn="ctr">
              <a:buNone/>
              <a:defRPr/>
            </a:lvl5pPr>
          </a:lstStyle>
          <a:p>
            <a:pPr lvl="0"/>
            <a:r>
              <a:rPr lang="en-US" dirty="0"/>
              <a:t>Edit Master text styles</a:t>
            </a:r>
          </a:p>
        </p:txBody>
      </p:sp>
      <p:sp>
        <p:nvSpPr>
          <p:cNvPr id="9" name="Footer Placeholder 4"/>
          <p:cNvSpPr>
            <a:spLocks noGrp="1"/>
          </p:cNvSpPr>
          <p:nvPr>
            <p:ph type="ftr" sz="quarter" idx="3"/>
          </p:nvPr>
        </p:nvSpPr>
        <p:spPr>
          <a:xfrm>
            <a:off x="1816608" y="4977875"/>
            <a:ext cx="5498592" cy="138499"/>
          </a:xfrm>
          <a:prstGeom prst="rect">
            <a:avLst/>
          </a:prstGeom>
        </p:spPr>
        <p:txBody>
          <a:bodyPr vert="horz" wrap="square" lIns="0" tIns="0" rIns="0" bIns="0" rtlCol="0" anchor="ctr" anchorCtr="0">
            <a:spAutoFit/>
          </a:bodyPr>
          <a:lstStyle>
            <a:lvl1pPr algn="ctr">
              <a:defRPr sz="900">
                <a:solidFill>
                  <a:schemeClr val="tx1"/>
                </a:solidFill>
              </a:defRPr>
            </a:lvl1pPr>
          </a:lstStyle>
          <a:p>
            <a:r>
              <a:rPr lang="en-US" dirty="0"/>
              <a:t>Footer for Disclaimer Text</a:t>
            </a:r>
          </a:p>
        </p:txBody>
      </p:sp>
      <p:sp>
        <p:nvSpPr>
          <p:cNvPr id="10" name="Rectangle 9"/>
          <p:cNvSpPr/>
          <p:nvPr userDrawn="1"/>
        </p:nvSpPr>
        <p:spPr>
          <a:xfrm>
            <a:off x="0" y="0"/>
            <a:ext cx="173736" cy="5143500"/>
          </a:xfrm>
          <a:prstGeom prst="rect">
            <a:avLst/>
          </a:prstGeom>
          <a:gradFill>
            <a:gsLst>
              <a:gs pos="53000">
                <a:srgbClr val="1067AB"/>
              </a:gs>
              <a:gs pos="18000">
                <a:srgbClr val="1EA9DB"/>
              </a:gs>
              <a:gs pos="85000">
                <a:srgbClr val="2226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41067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1"/>
            <a:ext cx="8229600" cy="535154"/>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457200" y="1026693"/>
            <a:ext cx="8229600" cy="3710927"/>
          </a:xfrm>
          <a:prstGeom prst="rect">
            <a:avLst/>
          </a:prstGeom>
        </p:spPr>
        <p:txBody>
          <a:bodyPr/>
          <a:lstStyle>
            <a:lvl1pPr>
              <a:defRPr sz="1800">
                <a:solidFill>
                  <a:schemeClr val="tx1"/>
                </a:solidFill>
              </a:defRPr>
            </a:lvl1pPr>
            <a:lvl2pPr>
              <a:defRPr sz="1650">
                <a:solidFill>
                  <a:schemeClr val="tx1"/>
                </a:solidFill>
              </a:defRPr>
            </a:lvl2pPr>
            <a:lvl3pPr>
              <a:defRPr sz="1425">
                <a:solidFill>
                  <a:schemeClr val="tx1"/>
                </a:solidFill>
              </a:defRPr>
            </a:lvl3pPr>
            <a:lvl4pPr>
              <a:defRPr sz="1275">
                <a:solidFill>
                  <a:schemeClr val="tx1"/>
                </a:solidFill>
              </a:defRPr>
            </a:lvl4pPr>
            <a:lvl5pPr>
              <a:defRPr sz="1275">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486400" y="4869657"/>
            <a:ext cx="2489200" cy="273844"/>
          </a:xfrm>
        </p:spPr>
        <p:txBody>
          <a:bodyPr lIns="109728" tIns="54864" rIns="109728" bIns="54864"/>
          <a:lstStyle>
            <a:lvl1pPr>
              <a:defRPr>
                <a:ea typeface="MS PGothic" charset="0"/>
                <a:cs typeface="MS PGothic" charset="0"/>
              </a:defRPr>
            </a:lvl1pPr>
          </a:lstStyle>
          <a:p>
            <a:pPr>
              <a:defRPr/>
            </a:pPr>
            <a:fld id="{3FB55EA2-FE0F-8341-84D7-F440DCABBA7F}" type="datetime1">
              <a:rPr lang="en-US"/>
              <a:pPr>
                <a:defRPr/>
              </a:pPr>
              <a:t>7/18/2023</a:t>
            </a:fld>
            <a:endParaRPr lang="en-US"/>
          </a:p>
        </p:txBody>
      </p:sp>
      <p:sp>
        <p:nvSpPr>
          <p:cNvPr id="5" name="Slide Number Placeholder 5"/>
          <p:cNvSpPr>
            <a:spLocks noGrp="1"/>
          </p:cNvSpPr>
          <p:nvPr>
            <p:ph type="sldNum" sz="quarter" idx="11"/>
          </p:nvPr>
        </p:nvSpPr>
        <p:spPr>
          <a:xfrm>
            <a:off x="6553200" y="4869657"/>
            <a:ext cx="2133600" cy="273844"/>
          </a:xfrm>
        </p:spPr>
        <p:txBody>
          <a:bodyPr lIns="109728" tIns="54864" rIns="109728" bIns="54864"/>
          <a:lstStyle>
            <a:lvl1pPr>
              <a:defRPr smtClean="0"/>
            </a:lvl1pPr>
          </a:lstStyle>
          <a:p>
            <a:pPr>
              <a:defRPr/>
            </a:pPr>
            <a:fld id="{87884501-5389-4143-9C62-FEBB19A0287A}" type="slidenum">
              <a:rPr lang="en-US"/>
              <a:pPr>
                <a:defRPr/>
              </a:pPr>
              <a:t>‹N°›</a:t>
            </a:fld>
            <a:endParaRPr lang="en-US"/>
          </a:p>
        </p:txBody>
      </p:sp>
    </p:spTree>
    <p:extLst>
      <p:ext uri="{BB962C8B-B14F-4D97-AF65-F5344CB8AC3E}">
        <p14:creationId xmlns:p14="http://schemas.microsoft.com/office/powerpoint/2010/main" val="108377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Cliquez et modifiez le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69040353-8AC0-0F4B-BC60-A54A8FA94C06}" type="slidenum">
              <a:rPr lang="fr-FR" smtClean="0"/>
              <a:pPr>
                <a:defRPr/>
              </a:pPr>
              <a:t>‹N°›</a:t>
            </a:fld>
            <a:endParaRPr lang="fr-FR"/>
          </a:p>
        </p:txBody>
      </p:sp>
    </p:spTree>
    <p:extLst>
      <p:ext uri="{BB962C8B-B14F-4D97-AF65-F5344CB8AC3E}">
        <p14:creationId xmlns:p14="http://schemas.microsoft.com/office/powerpoint/2010/main" val="350290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74B3D628-E07A-B440-80D9-4DD6B1F05386}" type="slidenum">
              <a:rPr lang="fr-FR" smtClean="0"/>
              <a:pPr>
                <a:defRPr/>
              </a:pPr>
              <a:t>‹N°›</a:t>
            </a:fld>
            <a:endParaRPr lang="fr-FR"/>
          </a:p>
        </p:txBody>
      </p:sp>
    </p:spTree>
    <p:extLst>
      <p:ext uri="{BB962C8B-B14F-4D97-AF65-F5344CB8AC3E}">
        <p14:creationId xmlns:p14="http://schemas.microsoft.com/office/powerpoint/2010/main" val="432868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ral or Post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6701" y="1417403"/>
            <a:ext cx="7772400" cy="11025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6038" rIns="91440" bIns="46038" numCol="1" anchor="b" anchorCtr="0" compatLnSpc="1">
            <a:prstTxWarp prst="textNoShape">
              <a:avLst/>
            </a:prstTxWarp>
          </a:bodyPr>
          <a:lstStyle>
            <a:lvl1pPr algn="l">
              <a:defRPr lang="en-US" sz="1801" b="0" dirty="0">
                <a:solidFill>
                  <a:schemeClr val="tx1"/>
                </a:solidFill>
              </a:defRPr>
            </a:lvl1pPr>
          </a:lstStyle>
          <a:p>
            <a:pPr lvl="0"/>
            <a:r>
              <a:rPr lang="en-US" dirty="0"/>
              <a:t>Click to add title</a:t>
            </a:r>
          </a:p>
        </p:txBody>
      </p:sp>
      <p:sp>
        <p:nvSpPr>
          <p:cNvPr id="3" name="Subtitle 2"/>
          <p:cNvSpPr>
            <a:spLocks noGrp="1"/>
          </p:cNvSpPr>
          <p:nvPr>
            <p:ph type="subTitle" idx="1" hasCustomPrompt="1"/>
          </p:nvPr>
        </p:nvSpPr>
        <p:spPr>
          <a:xfrm>
            <a:off x="266701" y="2571160"/>
            <a:ext cx="7772400" cy="314712"/>
          </a:xfrm>
        </p:spPr>
        <p:txBody>
          <a:bodyPr>
            <a:noAutofit/>
          </a:bodyPr>
          <a:lstStyle>
            <a:lvl1pPr marL="0" indent="0" algn="l">
              <a:spcBef>
                <a:spcPts val="0"/>
              </a:spcBef>
              <a:spcAft>
                <a:spcPts val="0"/>
              </a:spcAft>
              <a:buNone/>
              <a:defRPr sz="1125" b="0">
                <a:solidFill>
                  <a:srgbClr val="BE2BBB"/>
                </a:solidFill>
              </a:defRPr>
            </a:lvl1pPr>
            <a:lvl2pPr marL="257180" indent="0" algn="ctr">
              <a:buNone/>
              <a:defRPr>
                <a:solidFill>
                  <a:schemeClr val="tx1">
                    <a:tint val="75000"/>
                  </a:schemeClr>
                </a:solidFill>
              </a:defRPr>
            </a:lvl2pPr>
            <a:lvl3pPr marL="514358" indent="0" algn="ctr">
              <a:buNone/>
              <a:defRPr>
                <a:solidFill>
                  <a:schemeClr val="tx1">
                    <a:tint val="75000"/>
                  </a:schemeClr>
                </a:solidFill>
              </a:defRPr>
            </a:lvl3pPr>
            <a:lvl4pPr marL="771538" indent="0" algn="ctr">
              <a:buNone/>
              <a:defRPr>
                <a:solidFill>
                  <a:schemeClr val="tx1">
                    <a:tint val="75000"/>
                  </a:schemeClr>
                </a:solidFill>
              </a:defRPr>
            </a:lvl4pPr>
            <a:lvl5pPr marL="1028717" indent="0" algn="ctr">
              <a:buNone/>
              <a:defRPr>
                <a:solidFill>
                  <a:schemeClr val="tx1">
                    <a:tint val="75000"/>
                  </a:schemeClr>
                </a:solidFill>
              </a:defRPr>
            </a:lvl5pPr>
            <a:lvl6pPr marL="1285897" indent="0" algn="ctr">
              <a:buNone/>
              <a:defRPr>
                <a:solidFill>
                  <a:schemeClr val="tx1">
                    <a:tint val="75000"/>
                  </a:schemeClr>
                </a:solidFill>
              </a:defRPr>
            </a:lvl6pPr>
            <a:lvl7pPr marL="1543076" indent="0" algn="ctr">
              <a:buNone/>
              <a:defRPr>
                <a:solidFill>
                  <a:schemeClr val="tx1">
                    <a:tint val="75000"/>
                  </a:schemeClr>
                </a:solidFill>
              </a:defRPr>
            </a:lvl7pPr>
            <a:lvl8pPr marL="1800255" indent="0" algn="ctr">
              <a:buNone/>
              <a:defRPr>
                <a:solidFill>
                  <a:schemeClr val="tx1">
                    <a:tint val="75000"/>
                  </a:schemeClr>
                </a:solidFill>
              </a:defRPr>
            </a:lvl8pPr>
            <a:lvl9pPr marL="2057435" indent="0" algn="ctr">
              <a:buNone/>
              <a:defRPr>
                <a:solidFill>
                  <a:schemeClr val="tx1">
                    <a:tint val="75000"/>
                  </a:schemeClr>
                </a:solidFill>
              </a:defRPr>
            </a:lvl9pPr>
          </a:lstStyle>
          <a:p>
            <a:r>
              <a:rPr lang="en-US" dirty="0"/>
              <a:t>Click to add authors</a:t>
            </a:r>
          </a:p>
        </p:txBody>
      </p:sp>
      <p:cxnSp>
        <p:nvCxnSpPr>
          <p:cNvPr id="9" name="Straight Connector 8">
            <a:extLst>
              <a:ext uri="{FF2B5EF4-FFF2-40B4-BE49-F238E27FC236}">
                <a16:creationId xmlns:a16="http://schemas.microsoft.com/office/drawing/2014/main" id="{E9ED57D8-0216-4E00-A170-28372EC4083A}"/>
              </a:ext>
            </a:extLst>
          </p:cNvPr>
          <p:cNvCxnSpPr>
            <a:cxnSpLocks/>
          </p:cNvCxnSpPr>
          <p:nvPr userDrawn="1"/>
        </p:nvCxnSpPr>
        <p:spPr>
          <a:xfrm>
            <a:off x="123218" y="4811507"/>
            <a:ext cx="8806774" cy="0"/>
          </a:xfrm>
          <a:prstGeom prst="line">
            <a:avLst/>
          </a:prstGeom>
          <a:ln w="28575">
            <a:solidFill>
              <a:srgbClr val="BE2BBB"/>
            </a:solidFill>
          </a:ln>
        </p:spPr>
        <p:style>
          <a:lnRef idx="1">
            <a:schemeClr val="accent1"/>
          </a:lnRef>
          <a:fillRef idx="0">
            <a:schemeClr val="accent1"/>
          </a:fillRef>
          <a:effectRef idx="0">
            <a:schemeClr val="accent1"/>
          </a:effectRef>
          <a:fontRef idx="minor">
            <a:schemeClr val="tx1"/>
          </a:fontRef>
        </p:style>
      </p:cxnSp>
      <p:sp>
        <p:nvSpPr>
          <p:cNvPr id="10" name="Text Placeholder 7"/>
          <p:cNvSpPr>
            <a:spLocks noGrp="1"/>
          </p:cNvSpPr>
          <p:nvPr>
            <p:ph type="body" sz="quarter" idx="11" hasCustomPrompt="1"/>
          </p:nvPr>
        </p:nvSpPr>
        <p:spPr>
          <a:xfrm>
            <a:off x="7388352" y="2"/>
            <a:ext cx="1755648" cy="200381"/>
          </a:xfrm>
        </p:spPr>
        <p:txBody>
          <a:bodyPr/>
          <a:lstStyle>
            <a:lvl1pPr marL="0" indent="0" algn="r">
              <a:buNone/>
              <a:defRPr sz="788" b="0">
                <a:solidFill>
                  <a:schemeClr val="tx1"/>
                </a:solidFill>
              </a:defRPr>
            </a:lvl1pPr>
          </a:lstStyle>
          <a:p>
            <a:pPr lvl="0"/>
            <a:r>
              <a:rPr lang="en-US" dirty="0"/>
              <a:t>HIGHLY CONFIDENTIAL</a:t>
            </a:r>
          </a:p>
        </p:txBody>
      </p:sp>
      <p:sp>
        <p:nvSpPr>
          <p:cNvPr id="12" name="Text Placeholder 11">
            <a:extLst>
              <a:ext uri="{FF2B5EF4-FFF2-40B4-BE49-F238E27FC236}">
                <a16:creationId xmlns:a16="http://schemas.microsoft.com/office/drawing/2014/main" id="{159C5DE1-313A-450F-97EA-4C57989FB603}"/>
              </a:ext>
            </a:extLst>
          </p:cNvPr>
          <p:cNvSpPr>
            <a:spLocks noGrp="1"/>
          </p:cNvSpPr>
          <p:nvPr>
            <p:ph type="body" sz="quarter" idx="12" hasCustomPrompt="1"/>
          </p:nvPr>
        </p:nvSpPr>
        <p:spPr>
          <a:xfrm>
            <a:off x="266701" y="2937113"/>
            <a:ext cx="7772400" cy="264782"/>
          </a:xfrm>
        </p:spPr>
        <p:txBody>
          <a:bodyPr/>
          <a:lstStyle>
            <a:lvl1pPr marL="0" indent="0">
              <a:buNone/>
              <a:defRPr sz="900">
                <a:solidFill>
                  <a:schemeClr val="tx1"/>
                </a:solidFill>
              </a:defRPr>
            </a:lvl1pPr>
            <a:lvl2pPr marL="0" indent="0">
              <a:spcAft>
                <a:spcPts val="0"/>
              </a:spcAft>
              <a:buNone/>
              <a:defRPr sz="900">
                <a:solidFill>
                  <a:schemeClr val="tx2"/>
                </a:solidFill>
              </a:defRPr>
            </a:lvl2pPr>
          </a:lstStyle>
          <a:p>
            <a:pPr lvl="0"/>
            <a:r>
              <a:rPr lang="en-US" dirty="0"/>
              <a:t>Click to add affiliations</a:t>
            </a:r>
          </a:p>
        </p:txBody>
      </p:sp>
    </p:spTree>
    <p:custDataLst>
      <p:tags r:id="rId1"/>
    </p:custDataLst>
    <p:extLst>
      <p:ext uri="{BB962C8B-B14F-4D97-AF65-F5344CB8AC3E}">
        <p14:creationId xmlns:p14="http://schemas.microsoft.com/office/powerpoint/2010/main" val="38353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‹N°›</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266702" y="1023940"/>
            <a:ext cx="8594725" cy="3740150"/>
          </a:xfrm>
        </p:spPr>
        <p:txBody>
          <a:bodyPr/>
          <a:lstStyle>
            <a:lvl1pPr marL="128622" indent="-128622">
              <a:spcBef>
                <a:spcPts val="675"/>
              </a:spcBef>
              <a:buClr>
                <a:schemeClr val="tx1"/>
              </a:buClr>
              <a:defRPr sz="1125">
                <a:solidFill>
                  <a:schemeClr val="tx1"/>
                </a:solidFill>
              </a:defRPr>
            </a:lvl1pPr>
            <a:lvl3pPr>
              <a:buClr>
                <a:schemeClr val="tx1"/>
              </a:buClr>
              <a:defRPr>
                <a:solidFill>
                  <a:schemeClr val="tx1"/>
                </a:solidFill>
              </a:defRPr>
            </a:lvl3pPr>
            <a:lvl4pPr marL="385865">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6964567" y="0"/>
            <a:ext cx="2179435" cy="184666"/>
          </a:xfrm>
          <a:prstGeom prst="rect">
            <a:avLst/>
          </a:prstGeom>
          <a:noFill/>
        </p:spPr>
        <p:txBody>
          <a:bodyPr wrap="square" rtlCol="0">
            <a:spAutoFit/>
          </a:bodyPr>
          <a:lstStyle/>
          <a:p>
            <a:pPr marL="0" marR="0" lvl="0" indent="0" algn="r" defTabSz="685811" rtl="0" eaLnBrk="1" fontAlgn="auto" latinLnBrk="0" hangingPunct="1">
              <a:lnSpc>
                <a:spcPct val="100000"/>
              </a:lnSpc>
              <a:spcBef>
                <a:spcPts val="0"/>
              </a:spcBef>
              <a:spcAft>
                <a:spcPts val="0"/>
              </a:spcAft>
              <a:buClrTx/>
              <a:buSzTx/>
              <a:buFontTx/>
              <a:buNone/>
              <a:tabLst/>
              <a:defRPr/>
            </a:pPr>
            <a:r>
              <a:rPr lang="en-US" sz="600" dirty="0">
                <a:solidFill>
                  <a:schemeClr val="tx1"/>
                </a:solidFill>
              </a:rPr>
              <a:t>COMMANDS</a:t>
            </a:r>
          </a:p>
        </p:txBody>
      </p:sp>
      <p:sp>
        <p:nvSpPr>
          <p:cNvPr id="7" name="TextBox 6">
            <a:extLst>
              <a:ext uri="{FF2B5EF4-FFF2-40B4-BE49-F238E27FC236}">
                <a16:creationId xmlns:a16="http://schemas.microsoft.com/office/drawing/2014/main" id="{73B863B3-9709-3D27-E6E1-811A21A5EF02}"/>
              </a:ext>
            </a:extLst>
          </p:cNvPr>
          <p:cNvSpPr txBox="1"/>
          <p:nvPr userDrawn="1"/>
        </p:nvSpPr>
        <p:spPr>
          <a:xfrm>
            <a:off x="2285405" y="4947294"/>
            <a:ext cx="4573191" cy="187615"/>
          </a:xfrm>
          <a:prstGeom prst="rect">
            <a:avLst/>
          </a:prstGeom>
          <a:noFill/>
        </p:spPr>
        <p:txBody>
          <a:bodyPr wrap="square">
            <a:spAutoFit/>
          </a:bodyPr>
          <a:lstStyle/>
          <a:p>
            <a:pPr marL="0" marR="0" lvl="0" indent="0" algn="ctr" defTabSz="685863" rtl="0" eaLnBrk="1" fontAlgn="auto" latinLnBrk="0" hangingPunct="1">
              <a:lnSpc>
                <a:spcPct val="100000"/>
              </a:lnSpc>
              <a:spcBef>
                <a:spcPts val="0"/>
              </a:spcBef>
              <a:spcAft>
                <a:spcPts val="0"/>
              </a:spcAft>
              <a:buClrTx/>
              <a:buSzTx/>
              <a:buFontTx/>
              <a:buNone/>
              <a:tabLst/>
              <a:defRPr/>
            </a:pPr>
            <a:r>
              <a:rPr kumimoji="0" lang="en-US" sz="619" b="0" i="0" u="none" strike="no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rPr>
              <a:t>Della Porta MG, et al. EHA 2023 [Abstract #S102]</a:t>
            </a:r>
          </a:p>
        </p:txBody>
      </p:sp>
    </p:spTree>
    <p:extLst>
      <p:ext uri="{BB962C8B-B14F-4D97-AF65-F5344CB8AC3E}">
        <p14:creationId xmlns:p14="http://schemas.microsoft.com/office/powerpoint/2010/main" val="23273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‹N°›</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266702" y="1023940"/>
            <a:ext cx="8594725" cy="3740150"/>
          </a:xfrm>
        </p:spPr>
        <p:txBody>
          <a:bodyPr/>
          <a:lstStyle>
            <a:lvl1pPr marL="128622" indent="-128622">
              <a:spcBef>
                <a:spcPts val="675"/>
              </a:spcBef>
              <a:buClr>
                <a:schemeClr val="tx1"/>
              </a:buClr>
              <a:defRPr sz="1125">
                <a:solidFill>
                  <a:schemeClr val="tx1"/>
                </a:solidFill>
              </a:defRPr>
            </a:lvl1pPr>
            <a:lvl3pPr>
              <a:buClr>
                <a:schemeClr val="tx1"/>
              </a:buClr>
              <a:defRPr>
                <a:solidFill>
                  <a:schemeClr val="tx1"/>
                </a:solidFill>
              </a:defRPr>
            </a:lvl3pPr>
            <a:lvl4pPr marL="385865">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6964567" y="0"/>
            <a:ext cx="2179435" cy="184666"/>
          </a:xfrm>
          <a:prstGeom prst="rect">
            <a:avLst/>
          </a:prstGeom>
          <a:noFill/>
        </p:spPr>
        <p:txBody>
          <a:bodyPr wrap="square" rtlCol="0">
            <a:spAutoFit/>
          </a:bodyPr>
          <a:lstStyle/>
          <a:p>
            <a:pPr marL="0" marR="0" lvl="0" indent="0" algn="r" defTabSz="685811" rtl="0" eaLnBrk="1" fontAlgn="auto" latinLnBrk="0" hangingPunct="1">
              <a:lnSpc>
                <a:spcPct val="100000"/>
              </a:lnSpc>
              <a:spcBef>
                <a:spcPts val="0"/>
              </a:spcBef>
              <a:spcAft>
                <a:spcPts val="0"/>
              </a:spcAft>
              <a:buClrTx/>
              <a:buSzTx/>
              <a:buFontTx/>
              <a:buNone/>
              <a:tabLst/>
              <a:defRPr/>
            </a:pPr>
            <a:r>
              <a:rPr lang="en-US" sz="600" dirty="0">
                <a:solidFill>
                  <a:schemeClr val="tx1"/>
                </a:solidFill>
              </a:rPr>
              <a:t>COMMANDS</a:t>
            </a:r>
          </a:p>
        </p:txBody>
      </p:sp>
      <p:sp>
        <p:nvSpPr>
          <p:cNvPr id="4" name="TextBox 3">
            <a:extLst>
              <a:ext uri="{FF2B5EF4-FFF2-40B4-BE49-F238E27FC236}">
                <a16:creationId xmlns:a16="http://schemas.microsoft.com/office/drawing/2014/main" id="{5FB90BEE-ECEA-C11A-F5D1-84791ACE0060}"/>
              </a:ext>
            </a:extLst>
          </p:cNvPr>
          <p:cNvSpPr txBox="1"/>
          <p:nvPr userDrawn="1"/>
        </p:nvSpPr>
        <p:spPr>
          <a:xfrm>
            <a:off x="2596674" y="4951377"/>
            <a:ext cx="3950652" cy="187615"/>
          </a:xfrm>
          <a:prstGeom prst="rect">
            <a:avLst/>
          </a:prstGeom>
          <a:noFill/>
        </p:spPr>
        <p:txBody>
          <a:bodyPr wrap="square">
            <a:spAutoFit/>
          </a:bodyPr>
          <a:lstStyle/>
          <a:p>
            <a:pPr marL="0" marR="0" lvl="0" indent="0" algn="ctr" defTabSz="685863" rtl="0" eaLnBrk="1" fontAlgn="auto" latinLnBrk="0" hangingPunct="1">
              <a:lnSpc>
                <a:spcPct val="100000"/>
              </a:lnSpc>
              <a:spcBef>
                <a:spcPts val="0"/>
              </a:spcBef>
              <a:spcAft>
                <a:spcPts val="0"/>
              </a:spcAft>
              <a:buClrTx/>
              <a:buSzTx/>
              <a:buFontTx/>
              <a:buNone/>
              <a:tabLst/>
              <a:defRPr/>
            </a:pPr>
            <a:r>
              <a:rPr lang="en-US" sz="619" dirty="0">
                <a:latin typeface="Trebuchet MS" panose="020B0603020202020204" pitchFamily="34" charset="0"/>
                <a:cs typeface="Arial" panose="020B0604020202020204" pitchFamily="34" charset="0"/>
              </a:rPr>
              <a:t>Della Porta MG, et al. EHA 2023 [Abstract #S102]</a:t>
            </a:r>
          </a:p>
        </p:txBody>
      </p:sp>
    </p:spTree>
    <p:extLst>
      <p:ext uri="{BB962C8B-B14F-4D97-AF65-F5344CB8AC3E}">
        <p14:creationId xmlns:p14="http://schemas.microsoft.com/office/powerpoint/2010/main" val="288069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‹N°›</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266702" y="1023940"/>
            <a:ext cx="8594725" cy="3740150"/>
          </a:xfrm>
        </p:spPr>
        <p:txBody>
          <a:bodyPr/>
          <a:lstStyle>
            <a:lvl1pPr marL="128622" indent="-128622">
              <a:spcBef>
                <a:spcPts val="675"/>
              </a:spcBef>
              <a:buClr>
                <a:schemeClr val="tx1"/>
              </a:buClr>
              <a:defRPr sz="1125">
                <a:solidFill>
                  <a:schemeClr val="tx1"/>
                </a:solidFill>
              </a:defRPr>
            </a:lvl1pPr>
            <a:lvl3pPr>
              <a:buClr>
                <a:schemeClr val="tx1"/>
              </a:buClr>
              <a:defRPr>
                <a:solidFill>
                  <a:schemeClr val="tx1"/>
                </a:solidFill>
              </a:defRPr>
            </a:lvl3pPr>
            <a:lvl4pPr marL="385865">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6964567" y="0"/>
            <a:ext cx="2179435" cy="184666"/>
          </a:xfrm>
          <a:prstGeom prst="rect">
            <a:avLst/>
          </a:prstGeom>
          <a:noFill/>
        </p:spPr>
        <p:txBody>
          <a:bodyPr wrap="square" rtlCol="0">
            <a:spAutoFit/>
          </a:bodyPr>
          <a:lstStyle/>
          <a:p>
            <a:pPr marL="0" marR="0" lvl="0" indent="0" algn="r" defTabSz="685811" rtl="0" eaLnBrk="1" fontAlgn="auto" latinLnBrk="0" hangingPunct="1">
              <a:lnSpc>
                <a:spcPct val="100000"/>
              </a:lnSpc>
              <a:spcBef>
                <a:spcPts val="0"/>
              </a:spcBef>
              <a:spcAft>
                <a:spcPts val="0"/>
              </a:spcAft>
              <a:buClrTx/>
              <a:buSzTx/>
              <a:buFontTx/>
              <a:buNone/>
              <a:tabLst/>
              <a:defRPr/>
            </a:pPr>
            <a:r>
              <a:rPr lang="en-US" sz="600" dirty="0">
                <a:solidFill>
                  <a:schemeClr val="tx1"/>
                </a:solidFill>
              </a:rPr>
              <a:t>COMMANDS</a:t>
            </a:r>
          </a:p>
        </p:txBody>
      </p:sp>
      <p:sp>
        <p:nvSpPr>
          <p:cNvPr id="7" name="TextBox 6">
            <a:extLst>
              <a:ext uri="{FF2B5EF4-FFF2-40B4-BE49-F238E27FC236}">
                <a16:creationId xmlns:a16="http://schemas.microsoft.com/office/drawing/2014/main" id="{73B863B3-9709-3D27-E6E1-811A21A5EF02}"/>
              </a:ext>
            </a:extLst>
          </p:cNvPr>
          <p:cNvSpPr txBox="1"/>
          <p:nvPr userDrawn="1"/>
        </p:nvSpPr>
        <p:spPr>
          <a:xfrm>
            <a:off x="2285405" y="4947294"/>
            <a:ext cx="4573191" cy="187615"/>
          </a:xfrm>
          <a:prstGeom prst="rect">
            <a:avLst/>
          </a:prstGeom>
          <a:noFill/>
        </p:spPr>
        <p:txBody>
          <a:bodyPr wrap="square">
            <a:spAutoFit/>
          </a:bodyPr>
          <a:lstStyle/>
          <a:p>
            <a:pPr marL="0" marR="0" lvl="0" indent="0" algn="ctr" defTabSz="685863" rtl="0" eaLnBrk="1" fontAlgn="auto" latinLnBrk="0" hangingPunct="1">
              <a:lnSpc>
                <a:spcPct val="100000"/>
              </a:lnSpc>
              <a:spcBef>
                <a:spcPts val="0"/>
              </a:spcBef>
              <a:spcAft>
                <a:spcPts val="0"/>
              </a:spcAft>
              <a:buClrTx/>
              <a:buSzTx/>
              <a:buFontTx/>
              <a:buNone/>
              <a:tabLst/>
              <a:defRPr/>
            </a:pPr>
            <a:r>
              <a:rPr kumimoji="0" lang="en-US" sz="619" b="0" i="0" u="none" strike="no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rPr>
              <a:t>Della Porta MG, et al. EHA 2023 [Abstract #S102]</a:t>
            </a:r>
          </a:p>
        </p:txBody>
      </p:sp>
    </p:spTree>
    <p:extLst>
      <p:ext uri="{BB962C8B-B14F-4D97-AF65-F5344CB8AC3E}">
        <p14:creationId xmlns:p14="http://schemas.microsoft.com/office/powerpoint/2010/main" val="4073697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‹N°›</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266702" y="1023940"/>
            <a:ext cx="8594725" cy="3740150"/>
          </a:xfrm>
        </p:spPr>
        <p:txBody>
          <a:bodyPr/>
          <a:lstStyle>
            <a:lvl1pPr marL="128622" indent="-128622">
              <a:spcBef>
                <a:spcPts val="675"/>
              </a:spcBef>
              <a:buClr>
                <a:schemeClr val="tx1"/>
              </a:buClr>
              <a:defRPr sz="1125">
                <a:solidFill>
                  <a:schemeClr val="tx1"/>
                </a:solidFill>
              </a:defRPr>
            </a:lvl1pPr>
            <a:lvl3pPr>
              <a:buClr>
                <a:schemeClr val="tx1"/>
              </a:buClr>
              <a:defRPr>
                <a:solidFill>
                  <a:schemeClr val="tx1"/>
                </a:solidFill>
              </a:defRPr>
            </a:lvl3pPr>
            <a:lvl4pPr marL="385865">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6964567" y="0"/>
            <a:ext cx="2179435" cy="184666"/>
          </a:xfrm>
          <a:prstGeom prst="rect">
            <a:avLst/>
          </a:prstGeom>
          <a:noFill/>
        </p:spPr>
        <p:txBody>
          <a:bodyPr wrap="square" rtlCol="0">
            <a:spAutoFit/>
          </a:bodyPr>
          <a:lstStyle/>
          <a:p>
            <a:pPr marL="0" marR="0" lvl="0" indent="0" algn="r" defTabSz="685811" rtl="0" eaLnBrk="1" fontAlgn="auto" latinLnBrk="0" hangingPunct="1">
              <a:lnSpc>
                <a:spcPct val="100000"/>
              </a:lnSpc>
              <a:spcBef>
                <a:spcPts val="0"/>
              </a:spcBef>
              <a:spcAft>
                <a:spcPts val="0"/>
              </a:spcAft>
              <a:buClrTx/>
              <a:buSzTx/>
              <a:buFontTx/>
              <a:buNone/>
              <a:tabLst/>
              <a:defRPr/>
            </a:pPr>
            <a:r>
              <a:rPr lang="en-US" sz="600" dirty="0">
                <a:solidFill>
                  <a:schemeClr val="tx1"/>
                </a:solidFill>
              </a:rPr>
              <a:t>COMMANDS</a:t>
            </a:r>
          </a:p>
        </p:txBody>
      </p:sp>
      <p:sp>
        <p:nvSpPr>
          <p:cNvPr id="7" name="TextBox 6">
            <a:extLst>
              <a:ext uri="{FF2B5EF4-FFF2-40B4-BE49-F238E27FC236}">
                <a16:creationId xmlns:a16="http://schemas.microsoft.com/office/drawing/2014/main" id="{73B863B3-9709-3D27-E6E1-811A21A5EF02}"/>
              </a:ext>
            </a:extLst>
          </p:cNvPr>
          <p:cNvSpPr txBox="1"/>
          <p:nvPr userDrawn="1"/>
        </p:nvSpPr>
        <p:spPr>
          <a:xfrm>
            <a:off x="2285405" y="4947294"/>
            <a:ext cx="4573191" cy="187615"/>
          </a:xfrm>
          <a:prstGeom prst="rect">
            <a:avLst/>
          </a:prstGeom>
          <a:noFill/>
        </p:spPr>
        <p:txBody>
          <a:bodyPr wrap="square">
            <a:spAutoFit/>
          </a:bodyPr>
          <a:lstStyle/>
          <a:p>
            <a:pPr marL="0" marR="0" lvl="0" indent="0" algn="ctr" defTabSz="685863" rtl="0" eaLnBrk="1" fontAlgn="auto" latinLnBrk="0" hangingPunct="1">
              <a:lnSpc>
                <a:spcPct val="100000"/>
              </a:lnSpc>
              <a:spcBef>
                <a:spcPts val="0"/>
              </a:spcBef>
              <a:spcAft>
                <a:spcPts val="0"/>
              </a:spcAft>
              <a:buClrTx/>
              <a:buSzTx/>
              <a:buFontTx/>
              <a:buNone/>
              <a:tabLst/>
              <a:defRPr/>
            </a:pPr>
            <a:r>
              <a:rPr kumimoji="0" lang="en-US" sz="619" b="0" i="0" u="none" strike="no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rPr>
              <a:t>Della Porta MG, et al. EHA 2023 [Abstract #S102]</a:t>
            </a:r>
          </a:p>
        </p:txBody>
      </p:sp>
    </p:spTree>
    <p:extLst>
      <p:ext uri="{BB962C8B-B14F-4D97-AF65-F5344CB8AC3E}">
        <p14:creationId xmlns:p14="http://schemas.microsoft.com/office/powerpoint/2010/main" val="32813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00BB-562D-104D-96D2-0A6354843189}"/>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05A9DCCD-F1AF-8A4C-84ED-86C55FB86980}"/>
              </a:ext>
            </a:extLst>
          </p:cNvPr>
          <p:cNvSpPr>
            <a:spLocks noGrp="1"/>
          </p:cNvSpPr>
          <p:nvPr>
            <p:ph type="sldNum" sz="quarter" idx="10"/>
          </p:nvPr>
        </p:nvSpPr>
        <p:spPr/>
        <p:txBody>
          <a:bodyPr/>
          <a:lstStyle/>
          <a:p>
            <a:fld id="{AF1AFCDA-ABCC-4704-AB71-48FDE4F2FA4C}" type="slidenum">
              <a:rPr lang="en-GB" smtClean="0"/>
              <a:pPr/>
              <a:t>‹N°›</a:t>
            </a:fld>
            <a:endParaRPr lang="en-GB" dirty="0"/>
          </a:p>
        </p:txBody>
      </p:sp>
      <p:sp>
        <p:nvSpPr>
          <p:cNvPr id="5" name="Text Placeholder 4">
            <a:extLst>
              <a:ext uri="{FF2B5EF4-FFF2-40B4-BE49-F238E27FC236}">
                <a16:creationId xmlns:a16="http://schemas.microsoft.com/office/drawing/2014/main" id="{F6C3CF23-467C-E84B-9ED0-3F6C920E8885}"/>
              </a:ext>
            </a:extLst>
          </p:cNvPr>
          <p:cNvSpPr>
            <a:spLocks noGrp="1"/>
          </p:cNvSpPr>
          <p:nvPr>
            <p:ph type="body" sz="quarter" idx="11"/>
          </p:nvPr>
        </p:nvSpPr>
        <p:spPr>
          <a:xfrm>
            <a:off x="266702" y="1023940"/>
            <a:ext cx="8594725" cy="3740150"/>
          </a:xfrm>
        </p:spPr>
        <p:txBody>
          <a:bodyPr/>
          <a:lstStyle>
            <a:lvl1pPr marL="128622" indent="-128622">
              <a:spcBef>
                <a:spcPts val="675"/>
              </a:spcBef>
              <a:buClr>
                <a:schemeClr val="tx1"/>
              </a:buClr>
              <a:defRPr sz="1125">
                <a:solidFill>
                  <a:schemeClr val="tx1"/>
                </a:solidFill>
              </a:defRPr>
            </a:lvl1pPr>
            <a:lvl3pPr>
              <a:buClr>
                <a:schemeClr val="tx1"/>
              </a:buClr>
              <a:defRPr>
                <a:solidFill>
                  <a:schemeClr val="tx1"/>
                </a:solidFill>
              </a:defRPr>
            </a:lvl3pPr>
            <a:lvl4pPr marL="385865">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6" name="TextBox 5">
            <a:extLst>
              <a:ext uri="{FF2B5EF4-FFF2-40B4-BE49-F238E27FC236}">
                <a16:creationId xmlns:a16="http://schemas.microsoft.com/office/drawing/2014/main" id="{C200E4CC-FB03-544E-8E87-7CDCD6CEC11A}"/>
              </a:ext>
            </a:extLst>
          </p:cNvPr>
          <p:cNvSpPr txBox="1"/>
          <p:nvPr userDrawn="1"/>
        </p:nvSpPr>
        <p:spPr>
          <a:xfrm>
            <a:off x="6964567" y="0"/>
            <a:ext cx="2179435" cy="184666"/>
          </a:xfrm>
          <a:prstGeom prst="rect">
            <a:avLst/>
          </a:prstGeom>
          <a:noFill/>
        </p:spPr>
        <p:txBody>
          <a:bodyPr wrap="square" rtlCol="0">
            <a:spAutoFit/>
          </a:bodyPr>
          <a:lstStyle/>
          <a:p>
            <a:pPr marL="0" marR="0" lvl="0" indent="0" algn="r" defTabSz="685811" rtl="0" eaLnBrk="1" fontAlgn="auto" latinLnBrk="0" hangingPunct="1">
              <a:lnSpc>
                <a:spcPct val="100000"/>
              </a:lnSpc>
              <a:spcBef>
                <a:spcPts val="0"/>
              </a:spcBef>
              <a:spcAft>
                <a:spcPts val="0"/>
              </a:spcAft>
              <a:buClrTx/>
              <a:buSzTx/>
              <a:buFontTx/>
              <a:buNone/>
              <a:tabLst/>
              <a:defRPr/>
            </a:pPr>
            <a:r>
              <a:rPr lang="en-US" sz="600" dirty="0">
                <a:solidFill>
                  <a:schemeClr val="tx1"/>
                </a:solidFill>
              </a:rPr>
              <a:t>COMMANDS</a:t>
            </a:r>
          </a:p>
        </p:txBody>
      </p:sp>
      <p:sp>
        <p:nvSpPr>
          <p:cNvPr id="7" name="TextBox 6">
            <a:extLst>
              <a:ext uri="{FF2B5EF4-FFF2-40B4-BE49-F238E27FC236}">
                <a16:creationId xmlns:a16="http://schemas.microsoft.com/office/drawing/2014/main" id="{73B863B3-9709-3D27-E6E1-811A21A5EF02}"/>
              </a:ext>
            </a:extLst>
          </p:cNvPr>
          <p:cNvSpPr txBox="1"/>
          <p:nvPr userDrawn="1"/>
        </p:nvSpPr>
        <p:spPr>
          <a:xfrm>
            <a:off x="2285405" y="4947294"/>
            <a:ext cx="4573191" cy="187615"/>
          </a:xfrm>
          <a:prstGeom prst="rect">
            <a:avLst/>
          </a:prstGeom>
          <a:noFill/>
        </p:spPr>
        <p:txBody>
          <a:bodyPr wrap="square">
            <a:spAutoFit/>
          </a:bodyPr>
          <a:lstStyle/>
          <a:p>
            <a:pPr marL="0" marR="0" lvl="0" indent="0" algn="ctr" defTabSz="685863" rtl="0" eaLnBrk="1" fontAlgn="auto" latinLnBrk="0" hangingPunct="1">
              <a:lnSpc>
                <a:spcPct val="100000"/>
              </a:lnSpc>
              <a:spcBef>
                <a:spcPts val="0"/>
              </a:spcBef>
              <a:spcAft>
                <a:spcPts val="0"/>
              </a:spcAft>
              <a:buClrTx/>
              <a:buSzTx/>
              <a:buFontTx/>
              <a:buNone/>
              <a:tabLst/>
              <a:defRPr/>
            </a:pPr>
            <a:r>
              <a:rPr kumimoji="0" lang="en-US" sz="619" b="0" i="0" u="none" strike="noStrike" kern="1200" cap="none" spc="0" normalizeH="0" baseline="0" noProof="0" dirty="0">
                <a:ln>
                  <a:noFill/>
                </a:ln>
                <a:solidFill>
                  <a:srgbClr val="595454"/>
                </a:solidFill>
                <a:effectLst/>
                <a:uLnTx/>
                <a:uFillTx/>
                <a:latin typeface="Trebuchet MS" panose="020B0603020202020204" pitchFamily="34" charset="0"/>
                <a:ea typeface="+mn-ea"/>
                <a:cs typeface="Arial" panose="020B0604020202020204" pitchFamily="34" charset="0"/>
              </a:rPr>
              <a:t>Della Porta MG, et al. EHA 2023 [Abstract #S102]</a:t>
            </a:r>
          </a:p>
        </p:txBody>
      </p:sp>
    </p:spTree>
    <p:extLst>
      <p:ext uri="{BB962C8B-B14F-4D97-AF65-F5344CB8AC3E}">
        <p14:creationId xmlns:p14="http://schemas.microsoft.com/office/powerpoint/2010/main" val="85493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Alterna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7400" y="2166617"/>
            <a:ext cx="7772400" cy="406003"/>
          </a:xfrm>
        </p:spPr>
        <p:txBody>
          <a:bodyPr anchor="b">
            <a:normAutofit/>
          </a:bodyPr>
          <a:lstStyle>
            <a:lvl1pPr algn="ctr">
              <a:defRPr sz="3200" b="1">
                <a:solidFill>
                  <a:schemeClr val="accent1"/>
                </a:solidFill>
              </a:defRPr>
            </a:lvl1pPr>
          </a:lstStyle>
          <a:p>
            <a:endParaRPr lang="en-US" dirty="0"/>
          </a:p>
        </p:txBody>
      </p:sp>
      <p:sp>
        <p:nvSpPr>
          <p:cNvPr id="3" name="Subtitle 2"/>
          <p:cNvSpPr>
            <a:spLocks noGrp="1"/>
          </p:cNvSpPr>
          <p:nvPr>
            <p:ph type="subTitle" idx="1"/>
          </p:nvPr>
        </p:nvSpPr>
        <p:spPr>
          <a:xfrm>
            <a:off x="787400" y="2675673"/>
            <a:ext cx="7772400" cy="1028700"/>
          </a:xfrm>
        </p:spPr>
        <p:txBody>
          <a:bodyPr wrap="square">
            <a:normAutofit/>
          </a:bodyPr>
          <a:lstStyle>
            <a:lvl1pPr marL="0" indent="0" algn="ctr">
              <a:buNone/>
              <a:defRPr sz="22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7" name="Line 13"/>
          <p:cNvSpPr>
            <a:spLocks noChangeShapeType="1"/>
          </p:cNvSpPr>
          <p:nvPr userDrawn="1"/>
        </p:nvSpPr>
        <p:spPr bwMode="auto">
          <a:xfrm flipH="1">
            <a:off x="1976120" y="2571750"/>
            <a:ext cx="5394960" cy="0"/>
          </a:xfrm>
          <a:prstGeom prst="line">
            <a:avLst/>
          </a:prstGeom>
          <a:noFill/>
          <a:ln w="6350" cap="flat">
            <a:solidFill>
              <a:srgbClr val="2626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4"/>
          <p:cNvSpPr>
            <a:spLocks noGrp="1"/>
          </p:cNvSpPr>
          <p:nvPr>
            <p:ph type="ftr" sz="quarter" idx="3"/>
          </p:nvPr>
        </p:nvSpPr>
        <p:spPr>
          <a:xfrm>
            <a:off x="1816608" y="4977875"/>
            <a:ext cx="5498592" cy="138499"/>
          </a:xfrm>
          <a:prstGeom prst="rect">
            <a:avLst/>
          </a:prstGeom>
        </p:spPr>
        <p:txBody>
          <a:bodyPr vert="horz" wrap="square" lIns="0" tIns="0" rIns="0" bIns="0" rtlCol="0" anchor="ctr" anchorCtr="0">
            <a:spAutoFit/>
          </a:bodyPr>
          <a:lstStyle>
            <a:lvl1pPr algn="ctr">
              <a:defRPr sz="900">
                <a:solidFill>
                  <a:schemeClr val="tx1"/>
                </a:solidFill>
              </a:defRPr>
            </a:lvl1pPr>
          </a:lstStyle>
          <a:p>
            <a:r>
              <a:rPr lang="en-US" dirty="0"/>
              <a:t>Footer for Disclaimer Text</a:t>
            </a:r>
          </a:p>
        </p:txBody>
      </p:sp>
      <p:sp>
        <p:nvSpPr>
          <p:cNvPr id="10" name="Rectangle 9"/>
          <p:cNvSpPr/>
          <p:nvPr userDrawn="1"/>
        </p:nvSpPr>
        <p:spPr>
          <a:xfrm>
            <a:off x="0" y="0"/>
            <a:ext cx="173736" cy="5143500"/>
          </a:xfrm>
          <a:prstGeom prst="rect">
            <a:avLst/>
          </a:prstGeom>
          <a:gradFill>
            <a:gsLst>
              <a:gs pos="53000">
                <a:srgbClr val="1067AB"/>
              </a:gs>
              <a:gs pos="18000">
                <a:srgbClr val="1EA9DB"/>
              </a:gs>
              <a:gs pos="85000">
                <a:srgbClr val="2226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63885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787400" y="2166617"/>
            <a:ext cx="7772400" cy="406003"/>
          </a:xfrm>
        </p:spPr>
        <p:txBody>
          <a:bodyPr anchor="b">
            <a:normAutofit/>
          </a:bodyPr>
          <a:lstStyle>
            <a:lvl1pPr algn="ctr">
              <a:defRPr sz="3200" b="1">
                <a:solidFill>
                  <a:schemeClr val="accent1"/>
                </a:solidFill>
              </a:defRPr>
            </a:lvl1pPr>
          </a:lstStyle>
          <a:p>
            <a:endParaRPr lang="en-US" dirty="0"/>
          </a:p>
        </p:txBody>
      </p:sp>
      <p:sp>
        <p:nvSpPr>
          <p:cNvPr id="3" name="Subtitle 2"/>
          <p:cNvSpPr>
            <a:spLocks noGrp="1"/>
          </p:cNvSpPr>
          <p:nvPr>
            <p:ph type="subTitle" idx="1"/>
          </p:nvPr>
        </p:nvSpPr>
        <p:spPr>
          <a:xfrm>
            <a:off x="787400" y="2675673"/>
            <a:ext cx="7772400" cy="1028700"/>
          </a:xfrm>
        </p:spPr>
        <p:txBody>
          <a:bodyPr vert="horz" lIns="91440" tIns="45720" rIns="91440" bIns="45720" rtlCol="0">
            <a:normAutofit/>
          </a:bodyPr>
          <a:lstStyle>
            <a:lvl1pPr marL="0" indent="0" algn="ctr">
              <a:buNone/>
              <a:defRPr lang="en-US" sz="1600" dirty="0">
                <a:solidFill>
                  <a:schemeClr val="tx1"/>
                </a:solidFill>
              </a:defRPr>
            </a:lvl1pPr>
          </a:lstStyle>
          <a:p>
            <a:pPr marL="177800" lvl="0" indent="-177800" algn="ctr"/>
            <a:endParaRPr lang="en-US" dirty="0"/>
          </a:p>
        </p:txBody>
      </p:sp>
      <p:sp>
        <p:nvSpPr>
          <p:cNvPr id="7" name="Line 13"/>
          <p:cNvSpPr>
            <a:spLocks noChangeShapeType="1"/>
          </p:cNvSpPr>
          <p:nvPr userDrawn="1"/>
        </p:nvSpPr>
        <p:spPr bwMode="auto">
          <a:xfrm flipH="1">
            <a:off x="1976120" y="2571750"/>
            <a:ext cx="5394960" cy="0"/>
          </a:xfrm>
          <a:prstGeom prst="line">
            <a:avLst/>
          </a:prstGeom>
          <a:noFill/>
          <a:ln w="6350" cap="flat">
            <a:solidFill>
              <a:srgbClr val="26262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4"/>
          <p:cNvSpPr>
            <a:spLocks noGrp="1"/>
          </p:cNvSpPr>
          <p:nvPr>
            <p:ph type="ftr" sz="quarter" idx="3"/>
          </p:nvPr>
        </p:nvSpPr>
        <p:spPr>
          <a:xfrm>
            <a:off x="1816608" y="4977875"/>
            <a:ext cx="5498592" cy="138499"/>
          </a:xfrm>
          <a:prstGeom prst="rect">
            <a:avLst/>
          </a:prstGeom>
        </p:spPr>
        <p:txBody>
          <a:bodyPr vert="horz" wrap="square" lIns="0" tIns="0" rIns="0" bIns="0" rtlCol="0" anchor="ctr" anchorCtr="0">
            <a:spAutoFit/>
          </a:bodyPr>
          <a:lstStyle>
            <a:lvl1pPr algn="ctr">
              <a:defRPr sz="900">
                <a:solidFill>
                  <a:schemeClr val="tx1"/>
                </a:solidFill>
              </a:defRPr>
            </a:lvl1pPr>
          </a:lstStyle>
          <a:p>
            <a:r>
              <a:rPr lang="en-US" dirty="0"/>
              <a:t>Footer for Disclaimer Text</a:t>
            </a:r>
          </a:p>
        </p:txBody>
      </p:sp>
      <p:sp>
        <p:nvSpPr>
          <p:cNvPr id="10" name="Rectangle 9"/>
          <p:cNvSpPr/>
          <p:nvPr userDrawn="1"/>
        </p:nvSpPr>
        <p:spPr>
          <a:xfrm>
            <a:off x="0" y="0"/>
            <a:ext cx="173736" cy="5143500"/>
          </a:xfrm>
          <a:prstGeom prst="rect">
            <a:avLst/>
          </a:prstGeom>
          <a:gradFill>
            <a:gsLst>
              <a:gs pos="53000">
                <a:srgbClr val="1067AB"/>
              </a:gs>
              <a:gs pos="18000">
                <a:srgbClr val="1EA9DB"/>
              </a:gs>
              <a:gs pos="85000">
                <a:srgbClr val="2226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12"/>
          </p:nvPr>
        </p:nvSpPr>
        <p:spPr>
          <a:xfrm>
            <a:off x="8382000" y="4834890"/>
            <a:ext cx="762000" cy="308610"/>
          </a:xfrm>
        </p:spPr>
        <p:txBody>
          <a:bodyPr/>
          <a:lstStyle/>
          <a:p>
            <a:fld id="{C0543ED3-111B-4842-9D2D-918F903AB236}" type="slidenum">
              <a:rPr lang="en-US" smtClean="0"/>
              <a:t>‹N°›</a:t>
            </a:fld>
            <a:endParaRPr lang="en-US" dirty="0"/>
          </a:p>
        </p:txBody>
      </p:sp>
    </p:spTree>
    <p:extLst>
      <p:ext uri="{BB962C8B-B14F-4D97-AF65-F5344CB8AC3E}">
        <p14:creationId xmlns:p14="http://schemas.microsoft.com/office/powerpoint/2010/main" val="2997999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38150" y="823013"/>
            <a:ext cx="8412480" cy="37033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Footer for Disclaimer Text</a:t>
            </a:r>
          </a:p>
        </p:txBody>
      </p:sp>
      <p:sp>
        <p:nvSpPr>
          <p:cNvPr id="6" name="Slide Number Placeholder 5"/>
          <p:cNvSpPr>
            <a:spLocks noGrp="1"/>
          </p:cNvSpPr>
          <p:nvPr>
            <p:ph type="sldNum" sz="quarter" idx="12"/>
          </p:nvPr>
        </p:nvSpPr>
        <p:spPr/>
        <p:txBody>
          <a:bodyPr/>
          <a:lstStyle/>
          <a:p>
            <a:fld id="{C0543ED3-111B-4842-9D2D-918F903AB236}" type="slidenum">
              <a:rPr lang="en-US" smtClean="0"/>
              <a:t>‹N°›</a:t>
            </a:fld>
            <a:endParaRPr lang="en-US" dirty="0"/>
          </a:p>
        </p:txBody>
      </p:sp>
    </p:spTree>
    <p:extLst>
      <p:ext uri="{BB962C8B-B14F-4D97-AF65-F5344CB8AC3E}">
        <p14:creationId xmlns:p14="http://schemas.microsoft.com/office/powerpoint/2010/main" val="517523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1088572" y="950118"/>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p>
            <a:fld id="{C0543ED3-111B-4842-9D2D-918F903AB236}" type="slidenum">
              <a:rPr lang="en-US" smtClean="0"/>
              <a:t>‹N°›</a:t>
            </a:fld>
            <a:endParaRPr lang="en-US" dirty="0"/>
          </a:p>
        </p:txBody>
      </p:sp>
      <p:sp>
        <p:nvSpPr>
          <p:cNvPr id="7" name="Footer Placeholder 3"/>
          <p:cNvSpPr txBox="1">
            <a:spLocks/>
          </p:cNvSpPr>
          <p:nvPr userDrawn="1"/>
        </p:nvSpPr>
        <p:spPr>
          <a:xfrm>
            <a:off x="511991" y="4648200"/>
            <a:ext cx="1013280" cy="137094"/>
          </a:xfrm>
          <a:prstGeom prst="rect">
            <a:avLst/>
          </a:prstGeom>
          <a:ln w="6350">
            <a:noFill/>
          </a:ln>
        </p:spPr>
        <p:txBody>
          <a:bodyPr vert="horz" lIns="45720" tIns="45720" rIns="45720" bIns="45720" rtlCol="0" anchor="ctr" anchorCtr="0"/>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Table of Contents</a:t>
            </a:r>
          </a:p>
        </p:txBody>
      </p:sp>
      <p:sp>
        <p:nvSpPr>
          <p:cNvPr id="5" name="Text Placeholder 4"/>
          <p:cNvSpPr>
            <a:spLocks noGrp="1"/>
          </p:cNvSpPr>
          <p:nvPr>
            <p:ph type="body" sz="quarter" idx="13" hasCustomPrompt="1"/>
          </p:nvPr>
        </p:nvSpPr>
        <p:spPr>
          <a:xfrm>
            <a:off x="499110" y="938689"/>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
        <p:nvSpPr>
          <p:cNvPr id="8" name="Content Placeholder 2"/>
          <p:cNvSpPr>
            <a:spLocks noGrp="1"/>
          </p:cNvSpPr>
          <p:nvPr>
            <p:ph idx="14"/>
          </p:nvPr>
        </p:nvSpPr>
        <p:spPr>
          <a:xfrm>
            <a:off x="1088572" y="1483252"/>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9" name="Text Placeholder 4"/>
          <p:cNvSpPr>
            <a:spLocks noGrp="1"/>
          </p:cNvSpPr>
          <p:nvPr>
            <p:ph type="body" sz="quarter" idx="15" hasCustomPrompt="1"/>
          </p:nvPr>
        </p:nvSpPr>
        <p:spPr>
          <a:xfrm>
            <a:off x="499110" y="1471823"/>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
        <p:nvSpPr>
          <p:cNvPr id="10" name="Content Placeholder 2"/>
          <p:cNvSpPr>
            <a:spLocks noGrp="1"/>
          </p:cNvSpPr>
          <p:nvPr>
            <p:ph idx="16"/>
          </p:nvPr>
        </p:nvSpPr>
        <p:spPr>
          <a:xfrm>
            <a:off x="1088572" y="1993525"/>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11" name="Text Placeholder 4"/>
          <p:cNvSpPr>
            <a:spLocks noGrp="1"/>
          </p:cNvSpPr>
          <p:nvPr>
            <p:ph type="body" sz="quarter" idx="17" hasCustomPrompt="1"/>
          </p:nvPr>
        </p:nvSpPr>
        <p:spPr>
          <a:xfrm>
            <a:off x="499110" y="1982097"/>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
        <p:nvSpPr>
          <p:cNvPr id="12" name="Content Placeholder 2"/>
          <p:cNvSpPr>
            <a:spLocks noGrp="1"/>
          </p:cNvSpPr>
          <p:nvPr>
            <p:ph idx="18"/>
          </p:nvPr>
        </p:nvSpPr>
        <p:spPr>
          <a:xfrm>
            <a:off x="1088572" y="2536688"/>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13" name="Text Placeholder 4"/>
          <p:cNvSpPr>
            <a:spLocks noGrp="1"/>
          </p:cNvSpPr>
          <p:nvPr>
            <p:ph type="body" sz="quarter" idx="19" hasCustomPrompt="1"/>
          </p:nvPr>
        </p:nvSpPr>
        <p:spPr>
          <a:xfrm>
            <a:off x="499110" y="2525259"/>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
        <p:nvSpPr>
          <p:cNvPr id="14" name="Content Placeholder 2"/>
          <p:cNvSpPr>
            <a:spLocks noGrp="1"/>
          </p:cNvSpPr>
          <p:nvPr>
            <p:ph idx="20"/>
          </p:nvPr>
        </p:nvSpPr>
        <p:spPr>
          <a:xfrm>
            <a:off x="1088572" y="3101936"/>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15" name="Text Placeholder 4"/>
          <p:cNvSpPr>
            <a:spLocks noGrp="1"/>
          </p:cNvSpPr>
          <p:nvPr>
            <p:ph type="body" sz="quarter" idx="21" hasCustomPrompt="1"/>
          </p:nvPr>
        </p:nvSpPr>
        <p:spPr>
          <a:xfrm>
            <a:off x="499110" y="3090508"/>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
        <p:nvSpPr>
          <p:cNvPr id="16" name="Content Placeholder 2"/>
          <p:cNvSpPr>
            <a:spLocks noGrp="1"/>
          </p:cNvSpPr>
          <p:nvPr>
            <p:ph idx="22"/>
          </p:nvPr>
        </p:nvSpPr>
        <p:spPr>
          <a:xfrm>
            <a:off x="1088572" y="3651108"/>
            <a:ext cx="7776573" cy="307182"/>
          </a:xfrm>
        </p:spPr>
        <p:txBody>
          <a:bodyPr anchor="ctr" anchorCtr="0"/>
          <a:lstStyle>
            <a:lvl1pPr marL="0" indent="0">
              <a:buNone/>
              <a:defRPr/>
            </a:lvl1pPr>
            <a:lvl2pPr marL="228600" indent="-228600">
              <a:buFont typeface="Arial" panose="020B0604020202020204" pitchFamily="34" charset="0"/>
              <a:buChar char="•"/>
              <a:defRPr/>
            </a:lvl2pPr>
            <a:lvl3pPr marL="508000" indent="-165100">
              <a:buFont typeface="Arial" panose="020B0604020202020204" pitchFamily="34" charset="0"/>
              <a:buChar char="–"/>
              <a:defRPr/>
            </a:lvl3pPr>
            <a:lvl4pPr marL="1028700" indent="-177800">
              <a:buFont typeface="Arial" panose="020B0604020202020204" pitchFamily="34" charset="0"/>
              <a:buChar char="•"/>
              <a:defRPr/>
            </a:lvl4pPr>
            <a:lvl5pPr marL="1206500" indent="-177800">
              <a:buFont typeface="Arial" panose="020B0604020202020204" pitchFamily="34" charset="0"/>
              <a:buChar char="–"/>
              <a:defRPr/>
            </a:lvl5pPr>
          </a:lstStyle>
          <a:p>
            <a:pPr lvl="0"/>
            <a:r>
              <a:rPr lang="en-US" dirty="0"/>
              <a:t>Edit Master text styles</a:t>
            </a:r>
          </a:p>
        </p:txBody>
      </p:sp>
      <p:sp>
        <p:nvSpPr>
          <p:cNvPr id="17" name="Text Placeholder 4"/>
          <p:cNvSpPr>
            <a:spLocks noGrp="1"/>
          </p:cNvSpPr>
          <p:nvPr>
            <p:ph type="body" sz="quarter" idx="23" hasCustomPrompt="1"/>
          </p:nvPr>
        </p:nvSpPr>
        <p:spPr>
          <a:xfrm>
            <a:off x="499110" y="3639679"/>
            <a:ext cx="440055" cy="330041"/>
          </a:xfr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lvl1pPr marL="0" indent="0">
              <a:buNone/>
              <a:defRPr lang="en-US" sz="1800" smtClean="0">
                <a:solidFill>
                  <a:schemeClr val="lt1"/>
                </a:solidFill>
              </a:defRPr>
            </a:lvl1pPr>
            <a:lvl2pPr>
              <a:defRPr lang="en-US"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lvl="0" algn="ctr" defTabSz="457200"/>
            <a:r>
              <a:rPr lang="en-US" dirty="0"/>
              <a:t>#</a:t>
            </a:r>
          </a:p>
        </p:txBody>
      </p:sp>
    </p:spTree>
    <p:extLst>
      <p:ext uri="{BB962C8B-B14F-4D97-AF65-F5344CB8AC3E}">
        <p14:creationId xmlns:p14="http://schemas.microsoft.com/office/powerpoint/2010/main" val="35762419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854212"/>
            <a:ext cx="3886200" cy="38595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854212"/>
            <a:ext cx="3886200" cy="38595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Footer for Disclaimer Text</a:t>
            </a:r>
          </a:p>
        </p:txBody>
      </p:sp>
      <p:sp>
        <p:nvSpPr>
          <p:cNvPr id="7" name="Slide Number Placeholder 6"/>
          <p:cNvSpPr>
            <a:spLocks noGrp="1"/>
          </p:cNvSpPr>
          <p:nvPr>
            <p:ph type="sldNum" sz="quarter" idx="12"/>
          </p:nvPr>
        </p:nvSpPr>
        <p:spPr/>
        <p:txBody>
          <a:bodyPr/>
          <a:lstStyle/>
          <a:p>
            <a:fld id="{C0543ED3-111B-4842-9D2D-918F903AB236}" type="slidenum">
              <a:rPr lang="en-US" smtClean="0"/>
              <a:t>‹N°›</a:t>
            </a:fld>
            <a:endParaRPr lang="en-US" dirty="0"/>
          </a:p>
        </p:txBody>
      </p:sp>
    </p:spTree>
    <p:extLst>
      <p:ext uri="{BB962C8B-B14F-4D97-AF65-F5344CB8AC3E}">
        <p14:creationId xmlns:p14="http://schemas.microsoft.com/office/powerpoint/2010/main" val="21374242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673808"/>
            <a:ext cx="3868340" cy="516221"/>
          </a:xfrm>
        </p:spPr>
        <p:txBody>
          <a:bodyPr anchor="b">
            <a:norm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1207392"/>
            <a:ext cx="3868340" cy="3454313"/>
          </a:xfrm>
        </p:spPr>
        <p:txBody>
          <a:bodyPr vert="horz" lIns="91440" tIns="45720" rIns="91440" bIns="45720" rtlCol="0">
            <a:normAutofit/>
          </a:bodyPr>
          <a:lstStyle>
            <a:lvl1pPr>
              <a:defRPr lang="en-US" sz="1800" smtClean="0"/>
            </a:lvl1pPr>
            <a:lvl2pPr>
              <a:defRPr lang="en-US" sz="1600" smtClean="0"/>
            </a:lvl2pPr>
            <a:lvl3pPr>
              <a:defRPr lang="en-US" sz="1400" smtClean="0"/>
            </a:lvl3pPr>
            <a:lvl4pPr>
              <a:defRPr lang="en-US" sz="1200" smtClean="0"/>
            </a:lvl4pPr>
            <a:lvl5pPr>
              <a:defRPr lang="en-US" sz="11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673808"/>
            <a:ext cx="3887391" cy="516221"/>
          </a:xfrm>
        </p:spPr>
        <p:txBody>
          <a:bodyPr anchor="b">
            <a:norm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1207392"/>
            <a:ext cx="3887391" cy="3454313"/>
          </a:xfrm>
        </p:spPr>
        <p:txBody>
          <a:bodyPr vert="horz" lIns="91440" tIns="45720" rIns="91440" bIns="45720" rtlCol="0">
            <a:normAutofit/>
          </a:bodyPr>
          <a:lstStyle>
            <a:lvl1pPr>
              <a:defRPr lang="en-US" sz="1800" smtClean="0"/>
            </a:lvl1pPr>
            <a:lvl2pPr>
              <a:defRPr lang="en-US" sz="1600" smtClean="0"/>
            </a:lvl2pPr>
            <a:lvl3pPr>
              <a:defRPr lang="en-US" sz="1400" smtClean="0"/>
            </a:lvl3pPr>
            <a:lvl4pPr>
              <a:defRPr lang="en-US" sz="1200" smtClean="0"/>
            </a:lvl4pPr>
            <a:lvl5pPr>
              <a:defRPr lang="en-US" sz="11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Footer for Disclaimer Text</a:t>
            </a:r>
          </a:p>
        </p:txBody>
      </p:sp>
      <p:sp>
        <p:nvSpPr>
          <p:cNvPr id="9" name="Slide Number Placeholder 8"/>
          <p:cNvSpPr>
            <a:spLocks noGrp="1"/>
          </p:cNvSpPr>
          <p:nvPr>
            <p:ph type="sldNum" sz="quarter" idx="12"/>
          </p:nvPr>
        </p:nvSpPr>
        <p:spPr/>
        <p:txBody>
          <a:bodyPr/>
          <a:lstStyle/>
          <a:p>
            <a:fld id="{C0543ED3-111B-4842-9D2D-918F903AB236}" type="slidenum">
              <a:rPr lang="en-US" smtClean="0"/>
              <a:t>‹N°›</a:t>
            </a:fld>
            <a:endParaRPr lang="en-US" dirty="0"/>
          </a:p>
        </p:txBody>
      </p:sp>
      <p:sp>
        <p:nvSpPr>
          <p:cNvPr id="10" name="Title 9"/>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6228887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solidFill>
                  <a:schemeClr val="accent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Footer for Disclaimer Text</a:t>
            </a:r>
          </a:p>
        </p:txBody>
      </p:sp>
      <p:sp>
        <p:nvSpPr>
          <p:cNvPr id="5" name="Slide Number Placeholder 4"/>
          <p:cNvSpPr>
            <a:spLocks noGrp="1"/>
          </p:cNvSpPr>
          <p:nvPr>
            <p:ph type="sldNum" sz="quarter" idx="12"/>
          </p:nvPr>
        </p:nvSpPr>
        <p:spPr/>
        <p:txBody>
          <a:bodyPr/>
          <a:lstStyle/>
          <a:p>
            <a:fld id="{C0543ED3-111B-4842-9D2D-918F903AB236}" type="slidenum">
              <a:rPr lang="en-US" smtClean="0"/>
              <a:t>‹N°›</a:t>
            </a:fld>
            <a:endParaRPr lang="en-US" dirty="0"/>
          </a:p>
        </p:txBody>
      </p:sp>
    </p:spTree>
    <p:extLst>
      <p:ext uri="{BB962C8B-B14F-4D97-AF65-F5344CB8AC3E}">
        <p14:creationId xmlns:p14="http://schemas.microsoft.com/office/powerpoint/2010/main" val="19130073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Footer for Disclaimer Text</a:t>
            </a:r>
          </a:p>
        </p:txBody>
      </p:sp>
      <p:sp>
        <p:nvSpPr>
          <p:cNvPr id="4" name="Slide Number Placeholder 3"/>
          <p:cNvSpPr>
            <a:spLocks noGrp="1"/>
          </p:cNvSpPr>
          <p:nvPr>
            <p:ph type="sldNum" sz="quarter" idx="12"/>
          </p:nvPr>
        </p:nvSpPr>
        <p:spPr/>
        <p:txBody>
          <a:bodyPr/>
          <a:lstStyle/>
          <a:p>
            <a:fld id="{C0543ED3-111B-4842-9D2D-918F903AB236}" type="slidenum">
              <a:rPr lang="en-US" smtClean="0"/>
              <a:t>‹N°›</a:t>
            </a:fld>
            <a:endParaRPr lang="en-US" dirty="0"/>
          </a:p>
        </p:txBody>
      </p:sp>
    </p:spTree>
    <p:extLst>
      <p:ext uri="{BB962C8B-B14F-4D97-AF65-F5344CB8AC3E}">
        <p14:creationId xmlns:p14="http://schemas.microsoft.com/office/powerpoint/2010/main" val="35220986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149095"/>
            <a:ext cx="8412480" cy="42148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8150" y="851072"/>
            <a:ext cx="8412480" cy="393937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816608" y="4977875"/>
            <a:ext cx="5498592" cy="138499"/>
          </a:xfrm>
          <a:prstGeom prst="rect">
            <a:avLst/>
          </a:prstGeom>
        </p:spPr>
        <p:txBody>
          <a:bodyPr vert="horz" wrap="square" lIns="0" tIns="0" rIns="0" bIns="0" rtlCol="0" anchor="ctr" anchorCtr="0">
            <a:spAutoFit/>
          </a:bodyPr>
          <a:lstStyle>
            <a:lvl1pPr algn="ctr">
              <a:defRPr sz="900">
                <a:solidFill>
                  <a:schemeClr val="tx1"/>
                </a:solidFill>
              </a:defRPr>
            </a:lvl1pPr>
          </a:lstStyle>
          <a:p>
            <a:r>
              <a:rPr lang="en-US" dirty="0"/>
              <a:t>Footer for Disclaimer Text</a:t>
            </a:r>
          </a:p>
        </p:txBody>
      </p:sp>
      <p:sp>
        <p:nvSpPr>
          <p:cNvPr id="6" name="Slide Number Placeholder 5"/>
          <p:cNvSpPr>
            <a:spLocks noGrp="1"/>
          </p:cNvSpPr>
          <p:nvPr>
            <p:ph type="sldNum" sz="quarter" idx="4"/>
          </p:nvPr>
        </p:nvSpPr>
        <p:spPr>
          <a:xfrm>
            <a:off x="8382000" y="4834890"/>
            <a:ext cx="762000" cy="308610"/>
          </a:xfrm>
          <a:prstGeom prst="rect">
            <a:avLst/>
          </a:prstGeom>
        </p:spPr>
        <p:txBody>
          <a:bodyPr vert="horz" lIns="91440" tIns="45720" rIns="320040" bIns="228600" rtlCol="0" anchor="b" anchorCtr="0"/>
          <a:lstStyle>
            <a:lvl1pPr algn="r">
              <a:defRPr sz="1000" b="1">
                <a:solidFill>
                  <a:schemeClr val="tx1"/>
                </a:solidFill>
              </a:defRPr>
            </a:lvl1pPr>
          </a:lstStyle>
          <a:p>
            <a:fld id="{C0543ED3-111B-4842-9D2D-918F903AB236}" type="slidenum">
              <a:rPr lang="en-US" smtClean="0"/>
              <a:pPr/>
              <a:t>‹N°›</a:t>
            </a:fld>
            <a:endParaRPr lang="en-US" dirty="0"/>
          </a:p>
        </p:txBody>
      </p:sp>
      <p:sp>
        <p:nvSpPr>
          <p:cNvPr id="8" name="Rectangle 7"/>
          <p:cNvSpPr/>
          <p:nvPr userDrawn="1"/>
        </p:nvSpPr>
        <p:spPr>
          <a:xfrm>
            <a:off x="0" y="0"/>
            <a:ext cx="173736" cy="5143500"/>
          </a:xfrm>
          <a:prstGeom prst="rect">
            <a:avLst/>
          </a:prstGeom>
          <a:gradFill>
            <a:gsLst>
              <a:gs pos="53000">
                <a:srgbClr val="1067AB"/>
              </a:gs>
              <a:gs pos="18000">
                <a:srgbClr val="1EA9DB"/>
              </a:gs>
              <a:gs pos="85000">
                <a:srgbClr val="22265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ine 13"/>
          <p:cNvSpPr>
            <a:spLocks noChangeShapeType="1"/>
          </p:cNvSpPr>
          <p:nvPr userDrawn="1"/>
        </p:nvSpPr>
        <p:spPr bwMode="auto">
          <a:xfrm flipH="1">
            <a:off x="523875" y="613342"/>
            <a:ext cx="8261350" cy="0"/>
          </a:xfrm>
          <a:prstGeom prst="line">
            <a:avLst/>
          </a:prstGeom>
          <a:noFill/>
          <a:ln w="63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Text Placeholder 4"/>
          <p:cNvSpPr txBox="1">
            <a:spLocks/>
          </p:cNvSpPr>
          <p:nvPr userDrawn="1"/>
        </p:nvSpPr>
        <p:spPr>
          <a:xfrm>
            <a:off x="1828800" y="5006340"/>
            <a:ext cx="5486400" cy="137160"/>
          </a:xfrm>
          <a:prstGeom prst="rect">
            <a:avLst/>
          </a:prstGeom>
        </p:spPr>
        <p:txBody>
          <a:bodyPr lIns="0" tIns="0" rIns="0" bIns="45720" anchor="b" anchorCtr="0">
            <a:noAutofit/>
          </a:bodyPr>
          <a:lstStyle>
            <a:lvl1pPr marL="0" indent="0" algn="ctr" defTabSz="914400" rtl="0" eaLnBrk="1" latinLnBrk="0" hangingPunct="1">
              <a:lnSpc>
                <a:spcPct val="90000"/>
              </a:lnSpc>
              <a:spcBef>
                <a:spcPts val="1000"/>
              </a:spcBef>
              <a:buClr>
                <a:schemeClr val="tx2"/>
              </a:buClr>
              <a:buFont typeface="Arial" panose="020B0604020202020204" pitchFamily="34" charset="0"/>
              <a:buNone/>
              <a:defRPr sz="1200" kern="1200">
                <a:solidFill>
                  <a:schemeClr val="tx1"/>
                </a:solidFill>
                <a:latin typeface="+mn-lt"/>
                <a:ea typeface="+mn-ea"/>
                <a:cs typeface="+mn-cs"/>
              </a:defRPr>
            </a:lvl1pPr>
            <a:lvl2pPr marL="406400" indent="0" algn="ctr" defTabSz="914400" rtl="0" eaLnBrk="1" latinLnBrk="0" hangingPunct="1">
              <a:lnSpc>
                <a:spcPct val="90000"/>
              </a:lnSpc>
              <a:spcBef>
                <a:spcPts val="500"/>
              </a:spcBef>
              <a:buClr>
                <a:schemeClr val="tx2"/>
              </a:buClr>
              <a:buFont typeface="Arial" panose="020B0604020202020204" pitchFamily="34" charset="0"/>
              <a:buNone/>
              <a:defRPr sz="1200" kern="1200">
                <a:solidFill>
                  <a:schemeClr val="tx1"/>
                </a:solidFill>
                <a:latin typeface="+mn-lt"/>
                <a:ea typeface="+mn-ea"/>
                <a:cs typeface="+mn-cs"/>
              </a:defRPr>
            </a:lvl2pPr>
            <a:lvl3pPr marL="635000" indent="0" algn="ctr" defTabSz="914400" rtl="0" eaLnBrk="1" latinLnBrk="0" hangingPunct="1">
              <a:lnSpc>
                <a:spcPct val="90000"/>
              </a:lnSpc>
              <a:spcBef>
                <a:spcPts val="500"/>
              </a:spcBef>
              <a:buClr>
                <a:schemeClr val="tx2"/>
              </a:buClr>
              <a:buFont typeface="Arial" panose="020B0604020202020204" pitchFamily="34" charset="0"/>
              <a:buNone/>
              <a:defRPr sz="1200" kern="1200">
                <a:solidFill>
                  <a:schemeClr val="tx1"/>
                </a:solidFill>
                <a:latin typeface="+mn-lt"/>
                <a:ea typeface="+mn-ea"/>
                <a:cs typeface="+mn-cs"/>
              </a:defRPr>
            </a:lvl3pPr>
            <a:lvl4pPr marL="850900" indent="0" algn="ctr" defTabSz="914400" rtl="0" eaLnBrk="1" latinLnBrk="0" hangingPunct="1">
              <a:lnSpc>
                <a:spcPct val="90000"/>
              </a:lnSpc>
              <a:spcBef>
                <a:spcPts val="500"/>
              </a:spcBef>
              <a:buClr>
                <a:schemeClr val="tx2"/>
              </a:buClr>
              <a:buFont typeface="Arial" panose="020B0604020202020204" pitchFamily="34" charset="0"/>
              <a:buNone/>
              <a:defRPr sz="1200" kern="1200">
                <a:solidFill>
                  <a:schemeClr val="tx1"/>
                </a:solidFill>
                <a:latin typeface="+mn-lt"/>
                <a:ea typeface="+mn-ea"/>
                <a:cs typeface="+mn-cs"/>
              </a:defRPr>
            </a:lvl4pPr>
            <a:lvl5pPr marL="1028700" indent="0" algn="ctr" defTabSz="914400" rtl="0" eaLnBrk="1" latinLnBrk="0" hangingPunct="1">
              <a:lnSpc>
                <a:spcPct val="90000"/>
              </a:lnSpc>
              <a:spcBef>
                <a:spcPts val="500"/>
              </a:spcBef>
              <a:buClr>
                <a:schemeClr val="tx2"/>
              </a:buClr>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52968530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62" r:id="rId4"/>
    <p:sldLayoutId id="2147483674" r:id="rId5"/>
    <p:sldLayoutId id="2147483664" r:id="rId6"/>
    <p:sldLayoutId id="2147483665" r:id="rId7"/>
    <p:sldLayoutId id="2147483666" r:id="rId8"/>
    <p:sldLayoutId id="2147483667"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transition>
    <p:fade/>
  </p:transition>
  <p:hf hdr="0" dt="0"/>
  <p:txStyles>
    <p:titleStyle>
      <a:lvl1pPr algn="l" defTabSz="914400" rtl="0" eaLnBrk="1" latinLnBrk="0" hangingPunct="1">
        <a:lnSpc>
          <a:spcPct val="90000"/>
        </a:lnSpc>
        <a:spcBef>
          <a:spcPct val="0"/>
        </a:spcBef>
        <a:buNone/>
        <a:defRPr sz="1800" b="1" kern="1200" cap="all" spc="30" baseline="0">
          <a:solidFill>
            <a:schemeClr val="accent1"/>
          </a:solidFill>
          <a:latin typeface="+mj-lt"/>
          <a:ea typeface="+mj-ea"/>
          <a:cs typeface="+mj-cs"/>
        </a:defRPr>
      </a:lvl1pPr>
    </p:titleStyle>
    <p:bodyStyle>
      <a:lvl1pPr marL="177800" indent="-1778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rgbClr val="4C4C4C"/>
          </a:solidFill>
          <a:latin typeface="+mn-lt"/>
          <a:ea typeface="+mn-ea"/>
          <a:cs typeface="+mn-cs"/>
        </a:defRPr>
      </a:lvl1pPr>
      <a:lvl2pPr marL="487363" indent="-1873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4C4C4C"/>
          </a:solidFill>
          <a:latin typeface="+mn-lt"/>
          <a:ea typeface="+mn-ea"/>
          <a:cs typeface="+mn-cs"/>
        </a:defRPr>
      </a:lvl2pPr>
      <a:lvl3pPr marL="771525" indent="-1365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rgbClr val="4C4C4C"/>
          </a:solidFill>
          <a:latin typeface="+mn-lt"/>
          <a:ea typeface="+mn-ea"/>
          <a:cs typeface="+mn-cs"/>
        </a:defRPr>
      </a:lvl3pPr>
      <a:lvl4pPr marL="1028700" indent="-1778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rgbClr val="4C4C4C"/>
          </a:solidFill>
          <a:latin typeface="+mn-lt"/>
          <a:ea typeface="+mn-ea"/>
          <a:cs typeface="+mn-cs"/>
        </a:defRPr>
      </a:lvl4pPr>
      <a:lvl5pPr marL="1206500" indent="-1778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9.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5.xml"/><Relationship Id="rId4" Type="http://schemas.openxmlformats.org/officeDocument/2006/relationships/chart" Target="../charts/char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ctrTitle"/>
          </p:nvPr>
        </p:nvSpPr>
        <p:spPr>
          <a:xfrm>
            <a:off x="1410480" y="562572"/>
            <a:ext cx="5829300" cy="1102519"/>
          </a:xfrm>
        </p:spPr>
        <p:txBody>
          <a:bodyPr>
            <a:normAutofit/>
          </a:bodyPr>
          <a:lstStyle/>
          <a:p>
            <a:r>
              <a:rPr lang="fr-FR" sz="2200" dirty="0">
                <a:solidFill>
                  <a:srgbClr val="FF6600"/>
                </a:solidFill>
                <a:latin typeface="Arial" charset="0"/>
                <a:ea typeface="MS PGothic" charset="0"/>
              </a:rPr>
              <a:t>LUSPATERCEPT in </a:t>
            </a:r>
            <a:r>
              <a:rPr lang="fr-FR" sz="2200" dirty="0" err="1">
                <a:solidFill>
                  <a:srgbClr val="FF6600"/>
                </a:solidFill>
                <a:latin typeface="Arial" charset="0"/>
                <a:ea typeface="MS PGothic" charset="0"/>
              </a:rPr>
              <a:t>lower</a:t>
            </a:r>
            <a:r>
              <a:rPr lang="fr-FR" sz="2200" dirty="0">
                <a:solidFill>
                  <a:srgbClr val="FF6600"/>
                </a:solidFill>
                <a:latin typeface="Arial" charset="0"/>
                <a:ea typeface="MS PGothic" charset="0"/>
              </a:rPr>
              <a:t> </a:t>
            </a:r>
            <a:r>
              <a:rPr lang="fr-FR" sz="2200" dirty="0" err="1">
                <a:solidFill>
                  <a:srgbClr val="FF6600"/>
                </a:solidFill>
                <a:latin typeface="Arial" charset="0"/>
                <a:ea typeface="MS PGothic" charset="0"/>
              </a:rPr>
              <a:t>risk</a:t>
            </a:r>
            <a:r>
              <a:rPr lang="fr-FR" sz="2200" dirty="0">
                <a:solidFill>
                  <a:srgbClr val="FF6600"/>
                </a:solidFill>
                <a:latin typeface="Arial" charset="0"/>
                <a:ea typeface="MS PGothic" charset="0"/>
              </a:rPr>
              <a:t> MDS</a:t>
            </a:r>
            <a:br>
              <a:rPr lang="fr-FR" sz="2200" dirty="0">
                <a:solidFill>
                  <a:srgbClr val="FF6600"/>
                </a:solidFill>
                <a:latin typeface="Arial" charset="0"/>
                <a:ea typeface="MS PGothic" charset="0"/>
              </a:rPr>
            </a:br>
            <a:r>
              <a:rPr lang="en-SG" sz="2100" dirty="0"/>
              <a:t> </a:t>
            </a:r>
            <a:endParaRPr lang="fr-FR" sz="2100" dirty="0">
              <a:solidFill>
                <a:srgbClr val="FF6600"/>
              </a:solidFill>
              <a:latin typeface="Arial" charset="0"/>
              <a:ea typeface="MS PGothic" charset="0"/>
            </a:endParaRPr>
          </a:p>
        </p:txBody>
      </p:sp>
      <p:sp>
        <p:nvSpPr>
          <p:cNvPr id="6147" name="Sous-titre 2"/>
          <p:cNvSpPr>
            <a:spLocks noGrp="1"/>
          </p:cNvSpPr>
          <p:nvPr>
            <p:ph type="subTitle" idx="1"/>
          </p:nvPr>
        </p:nvSpPr>
        <p:spPr>
          <a:xfrm>
            <a:off x="1739504" y="2085976"/>
            <a:ext cx="4800600" cy="2051447"/>
          </a:xfrm>
        </p:spPr>
        <p:txBody>
          <a:bodyPr>
            <a:normAutofit/>
          </a:bodyPr>
          <a:lstStyle/>
          <a:p>
            <a:pPr eaLnBrk="1" hangingPunct="1">
              <a:defRPr/>
            </a:pPr>
            <a:r>
              <a:rPr lang="fr-FR" sz="1350" dirty="0">
                <a:solidFill>
                  <a:schemeClr val="tx1"/>
                </a:solidFill>
                <a:latin typeface="Arial" charset="0"/>
                <a:ea typeface="ＭＳ Ｐゴシック" charset="0"/>
                <a:cs typeface="ＭＳ Ｐゴシック" charset="0"/>
              </a:rPr>
              <a:t>Pierre Fenaux</a:t>
            </a:r>
          </a:p>
          <a:p>
            <a:pPr eaLnBrk="1" hangingPunct="1">
              <a:defRPr/>
            </a:pPr>
            <a:r>
              <a:rPr lang="fr-FR" sz="1350" dirty="0">
                <a:solidFill>
                  <a:schemeClr val="tx1"/>
                </a:solidFill>
                <a:latin typeface="Arial" charset="0"/>
                <a:ea typeface="ＭＳ Ｐゴシック" charset="0"/>
                <a:cs typeface="ＭＳ Ｐゴシック" charset="0"/>
              </a:rPr>
              <a:t>Département d’hématologie et immunologie H</a:t>
            </a:r>
            <a:r>
              <a:rPr lang="en-US" sz="1350" dirty="0" err="1">
                <a:solidFill>
                  <a:schemeClr val="tx1"/>
                </a:solidFill>
                <a:latin typeface="Arial" charset="0"/>
                <a:ea typeface="ＭＳ Ｐゴシック" charset="0"/>
                <a:cs typeface="ＭＳ Ｐゴシック" charset="0"/>
              </a:rPr>
              <a:t>ô</a:t>
            </a:r>
            <a:r>
              <a:rPr lang="fr-FR" sz="1350" dirty="0" err="1">
                <a:solidFill>
                  <a:schemeClr val="tx1"/>
                </a:solidFill>
                <a:latin typeface="Arial" charset="0"/>
                <a:ea typeface="ＭＳ Ｐゴシック" charset="0"/>
                <a:cs typeface="ＭＳ Ｐゴシック" charset="0"/>
              </a:rPr>
              <a:t>pitaux</a:t>
            </a:r>
            <a:r>
              <a:rPr lang="fr-FR" sz="1350" dirty="0">
                <a:solidFill>
                  <a:schemeClr val="tx1"/>
                </a:solidFill>
                <a:latin typeface="Arial" charset="0"/>
                <a:ea typeface="ＭＳ Ｐゴシック" charset="0"/>
                <a:cs typeface="ＭＳ Ｐゴシック" charset="0"/>
              </a:rPr>
              <a:t>  St Louis, R Debré, Avicenne</a:t>
            </a:r>
          </a:p>
          <a:p>
            <a:pPr eaLnBrk="1" hangingPunct="1">
              <a:defRPr/>
            </a:pPr>
            <a:r>
              <a:rPr lang="fr-FR" sz="1350" dirty="0">
                <a:solidFill>
                  <a:schemeClr val="tx1"/>
                </a:solidFill>
                <a:latin typeface="Arial" charset="0"/>
                <a:ea typeface="ＭＳ Ｐゴシック" charset="0"/>
                <a:cs typeface="ＭＳ Ｐゴシック" charset="0"/>
              </a:rPr>
              <a:t>Université de Paris </a:t>
            </a:r>
          </a:p>
          <a:p>
            <a:pPr eaLnBrk="1" hangingPunct="1">
              <a:defRPr/>
            </a:pPr>
            <a:r>
              <a:rPr lang="fr-FR" sz="1350" dirty="0">
                <a:solidFill>
                  <a:schemeClr val="tx1"/>
                </a:solidFill>
                <a:latin typeface="Arial" charset="0"/>
                <a:ea typeface="ＭＳ Ｐゴシック" charset="0"/>
                <a:cs typeface="ＭＳ Ｐゴシック" charset="0"/>
              </a:rPr>
              <a:t>GFM</a:t>
            </a:r>
          </a:p>
          <a:p>
            <a:pPr eaLnBrk="1" hangingPunct="1">
              <a:defRPr/>
            </a:pPr>
            <a:r>
              <a:rPr lang="fr-FR" sz="1350" dirty="0">
                <a:solidFill>
                  <a:schemeClr val="tx1"/>
                </a:solidFill>
                <a:latin typeface="Arial" charset="0"/>
                <a:ea typeface="ＭＳ Ｐゴシック" charset="0"/>
                <a:cs typeface="ＭＳ Ｐゴシック" charset="0"/>
              </a:rPr>
              <a:t>MDS </a:t>
            </a:r>
            <a:r>
              <a:rPr lang="fr-FR" sz="1350" dirty="0" err="1">
                <a:solidFill>
                  <a:schemeClr val="tx1"/>
                </a:solidFill>
                <a:latin typeface="Arial" charset="0"/>
                <a:ea typeface="ＭＳ Ｐゴシック" charset="0"/>
                <a:cs typeface="ＭＳ Ｐゴシック" charset="0"/>
              </a:rPr>
              <a:t>clinical</a:t>
            </a:r>
            <a:r>
              <a:rPr lang="fr-FR" sz="1350" dirty="0">
                <a:solidFill>
                  <a:schemeClr val="tx1"/>
                </a:solidFill>
                <a:latin typeface="Arial" charset="0"/>
                <a:ea typeface="ＭＳ Ｐゴシック" charset="0"/>
                <a:cs typeface="ＭＳ Ｐゴシック" charset="0"/>
              </a:rPr>
              <a:t> roadmap,  July  2023</a:t>
            </a:r>
          </a:p>
        </p:txBody>
      </p:sp>
      <p:pic>
        <p:nvPicPr>
          <p:cNvPr id="19460"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873" y="4192191"/>
            <a:ext cx="1412081"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8319" y="4030266"/>
            <a:ext cx="1297781"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541" y="4030266"/>
            <a:ext cx="1100138"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3263" y="3921919"/>
            <a:ext cx="803672"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Imag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094" y="3921919"/>
            <a:ext cx="188118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119" y="1350169"/>
            <a:ext cx="1524000" cy="4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3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CBD1621-6BEA-804E-996B-CD759766658A}"/>
              </a:ext>
            </a:extLst>
          </p:cNvPr>
          <p:cNvSpPr>
            <a:spLocks noGrp="1" noChangeArrowheads="1"/>
          </p:cNvSpPr>
          <p:nvPr>
            <p:ph type="title"/>
          </p:nvPr>
        </p:nvSpPr>
        <p:spPr>
          <a:xfrm>
            <a:off x="1485900" y="612776"/>
            <a:ext cx="6172200" cy="475191"/>
          </a:xfrm>
        </p:spPr>
        <p:txBody>
          <a:bodyPr/>
          <a:lstStyle/>
          <a:p>
            <a:r>
              <a:rPr lang="en-US" altLang="fr-FR" sz="1334">
                <a:solidFill>
                  <a:srgbClr val="C00000"/>
                </a:solidFill>
                <a:cs typeface="Arial" panose="020B0604020202020204" pitchFamily="34" charset="0"/>
              </a:rPr>
              <a:t>LUSPATERCEPT</a:t>
            </a:r>
          </a:p>
        </p:txBody>
      </p:sp>
      <p:sp>
        <p:nvSpPr>
          <p:cNvPr id="328" name="Content Placeholder 327">
            <a:extLst>
              <a:ext uri="{FF2B5EF4-FFF2-40B4-BE49-F238E27FC236}">
                <a16:creationId xmlns:a16="http://schemas.microsoft.com/office/drawing/2014/main" id="{1C90EF41-94A4-9F4C-95A0-A86DEE47F1D4}"/>
              </a:ext>
            </a:extLst>
          </p:cNvPr>
          <p:cNvSpPr>
            <a:spLocks noGrp="1"/>
          </p:cNvSpPr>
          <p:nvPr>
            <p:ph idx="1"/>
          </p:nvPr>
        </p:nvSpPr>
        <p:spPr>
          <a:xfrm>
            <a:off x="1485900" y="1108076"/>
            <a:ext cx="6172200" cy="3298825"/>
          </a:xfrm>
        </p:spPr>
        <p:txBody>
          <a:bodyPr/>
          <a:lstStyle/>
          <a:p>
            <a:pPr marL="0" indent="0">
              <a:spcBef>
                <a:spcPts val="667"/>
              </a:spcBef>
              <a:buClr>
                <a:srgbClr val="222658"/>
              </a:buClr>
              <a:buNone/>
              <a:defRPr/>
            </a:pPr>
            <a:endParaRPr lang="en-US" sz="1067" baseline="30000" dirty="0"/>
          </a:p>
          <a:p>
            <a:pPr marL="118535" indent="-118535">
              <a:spcBef>
                <a:spcPts val="667"/>
              </a:spcBef>
              <a:buClr>
                <a:srgbClr val="222658"/>
              </a:buClr>
              <a:defRPr/>
            </a:pPr>
            <a:endParaRPr lang="en-US" sz="1000" baseline="30000" dirty="0"/>
          </a:p>
          <a:p>
            <a:pPr>
              <a:defRPr/>
            </a:pPr>
            <a:endParaRPr lang="en-US" sz="1000" dirty="0"/>
          </a:p>
        </p:txBody>
      </p:sp>
      <p:sp>
        <p:nvSpPr>
          <p:cNvPr id="65540" name="Text Placeholder 83">
            <a:extLst>
              <a:ext uri="{FF2B5EF4-FFF2-40B4-BE49-F238E27FC236}">
                <a16:creationId xmlns:a16="http://schemas.microsoft.com/office/drawing/2014/main" id="{E55AF3AC-77A9-A045-A804-AB6429E514F9}"/>
              </a:ext>
            </a:extLst>
          </p:cNvPr>
          <p:cNvSpPr txBox="1">
            <a:spLocks/>
          </p:cNvSpPr>
          <p:nvPr/>
        </p:nvSpPr>
        <p:spPr bwMode="auto">
          <a:xfrm>
            <a:off x="1314450" y="4358217"/>
            <a:ext cx="4689476"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b="1">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b="1">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b="1">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9pPr>
          </a:lstStyle>
          <a:p>
            <a:pPr eaLnBrk="1" hangingPunct="1">
              <a:lnSpc>
                <a:spcPct val="90000"/>
              </a:lnSpc>
              <a:spcBef>
                <a:spcPct val="0"/>
              </a:spcBef>
              <a:buClr>
                <a:srgbClr val="222658"/>
              </a:buClr>
              <a:buFontTx/>
              <a:buNone/>
            </a:pPr>
            <a:r>
              <a:rPr lang="en-US" altLang="fr-FR" sz="533" b="0">
                <a:solidFill>
                  <a:srgbClr val="7F7F7F"/>
                </a:solidFill>
              </a:rPr>
              <a:t>ActRIIB, human activin receptor type IIB; IgG1 Fc, immunoglobulin G1 fragment crystallizable; RBC-TI, red blood cell transfusion independence; </a:t>
            </a:r>
            <a:br>
              <a:rPr lang="en-US" altLang="fr-FR" sz="533" b="0">
                <a:solidFill>
                  <a:srgbClr val="7F7F7F"/>
                </a:solidFill>
              </a:rPr>
            </a:br>
            <a:r>
              <a:rPr lang="en-US" altLang="fr-FR" sz="533" b="0">
                <a:solidFill>
                  <a:srgbClr val="7F7F7F"/>
                </a:solidFill>
              </a:rPr>
              <a:t>RS, ring sideroblasts; TGF-β, transforming growth factor beta</a:t>
            </a:r>
            <a:r>
              <a:rPr lang="en-GB" altLang="fr-FR" sz="533" b="0">
                <a:solidFill>
                  <a:srgbClr val="7F7F7F"/>
                </a:solidFill>
              </a:rPr>
              <a:t>.</a:t>
            </a:r>
          </a:p>
        </p:txBody>
      </p:sp>
      <p:sp>
        <p:nvSpPr>
          <p:cNvPr id="65541" name="Text Placeholder 1">
            <a:extLst>
              <a:ext uri="{FF2B5EF4-FFF2-40B4-BE49-F238E27FC236}">
                <a16:creationId xmlns:a16="http://schemas.microsoft.com/office/drawing/2014/main" id="{C8BE56D1-6D32-7241-99F0-96AEB7EE4256}"/>
              </a:ext>
            </a:extLst>
          </p:cNvPr>
          <p:cNvSpPr>
            <a:spLocks noGrp="1"/>
          </p:cNvSpPr>
          <p:nvPr/>
        </p:nvSpPr>
        <p:spPr bwMode="auto">
          <a:xfrm>
            <a:off x="5416550" y="4232276"/>
            <a:ext cx="26003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28600" indent="-228600">
              <a:spcBef>
                <a:spcPct val="20000"/>
              </a:spcBef>
              <a:buChar char="•"/>
              <a:defRPr sz="3200" b="1">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b="1">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b="1">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9pPr>
          </a:lstStyle>
          <a:p>
            <a:pPr algn="r">
              <a:spcBef>
                <a:spcPct val="0"/>
              </a:spcBef>
              <a:buFontTx/>
              <a:buAutoNum type="arabicPeriod"/>
            </a:pPr>
            <a:endParaRPr lang="nl-NL" altLang="fr-FR" sz="533" b="0">
              <a:solidFill>
                <a:srgbClr val="7F7F7F"/>
              </a:solidFill>
            </a:endParaRPr>
          </a:p>
          <a:p>
            <a:pPr algn="r">
              <a:spcBef>
                <a:spcPct val="0"/>
              </a:spcBef>
              <a:buFontTx/>
              <a:buNone/>
            </a:pPr>
            <a:r>
              <a:rPr lang="en-US" altLang="fr-FR" sz="533" b="0">
                <a:solidFill>
                  <a:srgbClr val="7F7F7F"/>
                </a:solidFill>
              </a:rPr>
              <a:t>1. Suragani RN, et al. Nat Med. 2014;20:408</a:t>
            </a:r>
            <a:r>
              <a:rPr lang="nl-NL" altLang="fr-FR" sz="533" b="0">
                <a:solidFill>
                  <a:srgbClr val="7F7F7F"/>
                </a:solidFill>
              </a:rPr>
              <a:t>-414; </a:t>
            </a:r>
            <a:br>
              <a:rPr lang="nl-NL" altLang="fr-FR" sz="533" b="0">
                <a:solidFill>
                  <a:srgbClr val="7F7F7F"/>
                </a:solidFill>
              </a:rPr>
            </a:br>
            <a:r>
              <a:rPr lang="nl-NL" altLang="fr-FR" sz="533" b="0">
                <a:solidFill>
                  <a:srgbClr val="7F7F7F"/>
                </a:solidFill>
              </a:rPr>
              <a:t>2. Platzbecker U, et. A. Lancet Oncol. 2017; 18:1338.</a:t>
            </a:r>
          </a:p>
        </p:txBody>
      </p:sp>
      <p:sp>
        <p:nvSpPr>
          <p:cNvPr id="65542" name="Text Placeholder 1">
            <a:extLst>
              <a:ext uri="{FF2B5EF4-FFF2-40B4-BE49-F238E27FC236}">
                <a16:creationId xmlns:a16="http://schemas.microsoft.com/office/drawing/2014/main" id="{5D9F41EE-1616-BE47-B55F-487D07B65E77}"/>
              </a:ext>
            </a:extLst>
          </p:cNvPr>
          <p:cNvSpPr txBox="1">
            <a:spLocks/>
          </p:cNvSpPr>
          <p:nvPr/>
        </p:nvSpPr>
        <p:spPr bwMode="auto">
          <a:xfrm>
            <a:off x="1392767" y="4719110"/>
            <a:ext cx="6158442" cy="13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Char char="•"/>
              <a:defRPr sz="3200" b="1">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b="1">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b="1">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9pPr>
          </a:lstStyle>
          <a:p>
            <a:pPr>
              <a:lnSpc>
                <a:spcPct val="90000"/>
              </a:lnSpc>
              <a:spcBef>
                <a:spcPts val="667"/>
              </a:spcBef>
              <a:buClr>
                <a:srgbClr val="222658"/>
              </a:buClr>
            </a:pPr>
            <a:endParaRPr lang="en-GB" altLang="fr-FR" sz="1334" b="0">
              <a:solidFill>
                <a:srgbClr val="4C4C4C"/>
              </a:solidFill>
            </a:endParaRPr>
          </a:p>
        </p:txBody>
      </p:sp>
      <p:grpSp>
        <p:nvGrpSpPr>
          <p:cNvPr id="65543" name="Group 183">
            <a:extLst>
              <a:ext uri="{FF2B5EF4-FFF2-40B4-BE49-F238E27FC236}">
                <a16:creationId xmlns:a16="http://schemas.microsoft.com/office/drawing/2014/main" id="{91BC4FCF-27D1-1E4D-B285-DDB23796C5DB}"/>
              </a:ext>
            </a:extLst>
          </p:cNvPr>
          <p:cNvGrpSpPr>
            <a:grpSpLocks/>
          </p:cNvGrpSpPr>
          <p:nvPr/>
        </p:nvGrpSpPr>
        <p:grpSpPr bwMode="auto">
          <a:xfrm>
            <a:off x="2490259" y="2756959"/>
            <a:ext cx="1361017" cy="1409701"/>
            <a:chOff x="7379924" y="1160608"/>
            <a:chExt cx="2387707" cy="2934704"/>
          </a:xfrm>
        </p:grpSpPr>
        <p:grpSp>
          <p:nvGrpSpPr>
            <p:cNvPr id="65675" name="Group 184">
              <a:extLst>
                <a:ext uri="{FF2B5EF4-FFF2-40B4-BE49-F238E27FC236}">
                  <a16:creationId xmlns:a16="http://schemas.microsoft.com/office/drawing/2014/main" id="{DD12A389-02EA-BB4A-BB87-14F73C7F8675}"/>
                </a:ext>
              </a:extLst>
            </p:cNvPr>
            <p:cNvGrpSpPr>
              <a:grpSpLocks/>
            </p:cNvGrpSpPr>
            <p:nvPr/>
          </p:nvGrpSpPr>
          <p:grpSpPr bwMode="auto">
            <a:xfrm>
              <a:off x="7379924" y="1160608"/>
              <a:ext cx="2387707" cy="1399050"/>
              <a:chOff x="4988522" y="1565319"/>
              <a:chExt cx="2388130" cy="1399098"/>
            </a:xfrm>
          </p:grpSpPr>
          <p:sp>
            <p:nvSpPr>
              <p:cNvPr id="189" name="TextBox 16">
                <a:extLst>
                  <a:ext uri="{FF2B5EF4-FFF2-40B4-BE49-F238E27FC236}">
                    <a16:creationId xmlns:a16="http://schemas.microsoft.com/office/drawing/2014/main" id="{9B20409F-560B-464B-9CF4-B1D4FFA4219F}"/>
                  </a:ext>
                </a:extLst>
              </p:cNvPr>
              <p:cNvSpPr txBox="1"/>
              <p:nvPr/>
            </p:nvSpPr>
            <p:spPr>
              <a:xfrm>
                <a:off x="5484347" y="1565319"/>
                <a:ext cx="1892305" cy="1387756"/>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sz="933" dirty="0">
                    <a:latin typeface="+mj-lt"/>
                  </a:rPr>
                  <a:t>Modified extracellular domain of</a:t>
                </a:r>
                <a:br>
                  <a:rPr lang="en-US" sz="933" dirty="0">
                    <a:latin typeface="+mj-lt"/>
                  </a:rPr>
                </a:br>
                <a:r>
                  <a:rPr lang="en-US" sz="933" dirty="0">
                    <a:latin typeface="+mj-lt"/>
                  </a:rPr>
                  <a:t>ActRIIB</a:t>
                </a:r>
              </a:p>
            </p:txBody>
          </p:sp>
          <p:sp>
            <p:nvSpPr>
              <p:cNvPr id="190" name="Right Brace 189">
                <a:extLst>
                  <a:ext uri="{FF2B5EF4-FFF2-40B4-BE49-F238E27FC236}">
                    <a16:creationId xmlns:a16="http://schemas.microsoft.com/office/drawing/2014/main" id="{4EF28934-6130-F94E-AD2E-DC963389F8A5}"/>
                  </a:ext>
                </a:extLst>
              </p:cNvPr>
              <p:cNvSpPr/>
              <p:nvPr/>
            </p:nvSpPr>
            <p:spPr>
              <a:xfrm>
                <a:off x="4988522" y="1721753"/>
                <a:ext cx="360262" cy="1242664"/>
              </a:xfrm>
              <a:prstGeom prst="rightBrace">
                <a:avLst>
                  <a:gd name="adj1" fmla="val 14846"/>
                  <a:gd name="adj2" fmla="val 50000"/>
                </a:avLst>
              </a:prstGeom>
              <a:noFill/>
              <a:ln w="38100" cap="flat" cmpd="sng" algn="ctr">
                <a:solidFill>
                  <a:srgbClr val="BD3333"/>
                </a:solidFill>
                <a:prstDash val="solid"/>
                <a:miter lim="800000"/>
              </a:ln>
              <a:effec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sz="800" dirty="0">
                  <a:latin typeface="+mj-lt"/>
                </a:endParaRPr>
              </a:p>
            </p:txBody>
          </p:sp>
        </p:grpSp>
        <p:grpSp>
          <p:nvGrpSpPr>
            <p:cNvPr id="65676" name="Group 185">
              <a:extLst>
                <a:ext uri="{FF2B5EF4-FFF2-40B4-BE49-F238E27FC236}">
                  <a16:creationId xmlns:a16="http://schemas.microsoft.com/office/drawing/2014/main" id="{A0653A40-C0AB-614B-B402-5D9071A3D57B}"/>
                </a:ext>
              </a:extLst>
            </p:cNvPr>
            <p:cNvGrpSpPr>
              <a:grpSpLocks/>
            </p:cNvGrpSpPr>
            <p:nvPr/>
          </p:nvGrpSpPr>
          <p:grpSpPr bwMode="auto">
            <a:xfrm>
              <a:off x="7379924" y="2603724"/>
              <a:ext cx="2215033" cy="1491588"/>
              <a:chOff x="8060077" y="2653568"/>
              <a:chExt cx="2214987" cy="1492218"/>
            </a:xfrm>
          </p:grpSpPr>
          <p:sp>
            <p:nvSpPr>
              <p:cNvPr id="187" name="TextBox 19">
                <a:extLst>
                  <a:ext uri="{FF2B5EF4-FFF2-40B4-BE49-F238E27FC236}">
                    <a16:creationId xmlns:a16="http://schemas.microsoft.com/office/drawing/2014/main" id="{C242873D-41A8-7349-86C6-B1D762A6E40E}"/>
                  </a:ext>
                </a:extLst>
              </p:cNvPr>
              <p:cNvSpPr txBox="1"/>
              <p:nvPr/>
            </p:nvSpPr>
            <p:spPr>
              <a:xfrm>
                <a:off x="8583653" y="2913658"/>
                <a:ext cx="1691411" cy="1089296"/>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r>
                  <a:rPr lang="en-US" sz="933" dirty="0">
                    <a:latin typeface="+mj-lt"/>
                  </a:rPr>
                  <a:t>Human</a:t>
                </a:r>
                <a:br>
                  <a:rPr lang="en-US" sz="933" dirty="0">
                    <a:latin typeface="+mj-lt"/>
                  </a:rPr>
                </a:br>
                <a:r>
                  <a:rPr lang="en-US" sz="933" dirty="0">
                    <a:latin typeface="+mj-lt"/>
                  </a:rPr>
                  <a:t>IgG1 Fc</a:t>
                </a:r>
                <a:br>
                  <a:rPr lang="en-US" sz="933" dirty="0">
                    <a:latin typeface="+mj-lt"/>
                  </a:rPr>
                </a:br>
                <a:r>
                  <a:rPr lang="en-US" sz="933" dirty="0">
                    <a:latin typeface="+mj-lt"/>
                  </a:rPr>
                  <a:t>domain</a:t>
                </a:r>
              </a:p>
            </p:txBody>
          </p:sp>
          <p:sp>
            <p:nvSpPr>
              <p:cNvPr id="188" name="Right Brace 187">
                <a:extLst>
                  <a:ext uri="{FF2B5EF4-FFF2-40B4-BE49-F238E27FC236}">
                    <a16:creationId xmlns:a16="http://schemas.microsoft.com/office/drawing/2014/main" id="{2BC132AA-258D-0E48-898E-8824C3E7BEE4}"/>
                  </a:ext>
                </a:extLst>
              </p:cNvPr>
              <p:cNvSpPr/>
              <p:nvPr/>
            </p:nvSpPr>
            <p:spPr>
              <a:xfrm>
                <a:off x="8060077" y="2653568"/>
                <a:ext cx="360191" cy="1492218"/>
              </a:xfrm>
              <a:prstGeom prst="rightBrace">
                <a:avLst>
                  <a:gd name="adj1" fmla="val 18916"/>
                  <a:gd name="adj2" fmla="val 50000"/>
                </a:avLst>
              </a:prstGeom>
              <a:noFill/>
              <a:ln w="38100" cap="flat" cmpd="sng" algn="ctr">
                <a:solidFill>
                  <a:srgbClr val="54ADA4"/>
                </a:solidFill>
                <a:prstDash val="solid"/>
                <a:miter lim="800000"/>
              </a:ln>
              <a:effectLst/>
            </p:spPr>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US" sz="800" dirty="0">
                  <a:latin typeface="+mj-lt"/>
                </a:endParaRPr>
              </a:p>
            </p:txBody>
          </p:sp>
        </p:grpSp>
      </p:grpSp>
      <p:grpSp>
        <p:nvGrpSpPr>
          <p:cNvPr id="65544" name="Group 190">
            <a:extLst>
              <a:ext uri="{FF2B5EF4-FFF2-40B4-BE49-F238E27FC236}">
                <a16:creationId xmlns:a16="http://schemas.microsoft.com/office/drawing/2014/main" id="{6A35536A-DE31-A84D-A2FD-AAD90E968EA4}"/>
              </a:ext>
            </a:extLst>
          </p:cNvPr>
          <p:cNvGrpSpPr>
            <a:grpSpLocks/>
          </p:cNvGrpSpPr>
          <p:nvPr/>
        </p:nvGrpSpPr>
        <p:grpSpPr bwMode="auto">
          <a:xfrm>
            <a:off x="1795992" y="2835275"/>
            <a:ext cx="609600" cy="1331384"/>
            <a:chOff x="575864" y="2578654"/>
            <a:chExt cx="976018" cy="1797638"/>
          </a:xfrm>
        </p:grpSpPr>
        <p:grpSp>
          <p:nvGrpSpPr>
            <p:cNvPr id="65667" name="Group 191">
              <a:extLst>
                <a:ext uri="{FF2B5EF4-FFF2-40B4-BE49-F238E27FC236}">
                  <a16:creationId xmlns:a16="http://schemas.microsoft.com/office/drawing/2014/main" id="{6C96B135-A619-494A-9684-83D5776E9BD0}"/>
                </a:ext>
              </a:extLst>
            </p:cNvPr>
            <p:cNvGrpSpPr>
              <a:grpSpLocks/>
            </p:cNvGrpSpPr>
            <p:nvPr/>
          </p:nvGrpSpPr>
          <p:grpSpPr bwMode="auto">
            <a:xfrm>
              <a:off x="822626" y="3379596"/>
              <a:ext cx="479048" cy="996696"/>
              <a:chOff x="822626" y="3379596"/>
              <a:chExt cx="479048" cy="996696"/>
            </a:xfrm>
          </p:grpSpPr>
          <p:sp>
            <p:nvSpPr>
              <p:cNvPr id="196" name="Oval 195">
                <a:extLst>
                  <a:ext uri="{FF2B5EF4-FFF2-40B4-BE49-F238E27FC236}">
                    <a16:creationId xmlns:a16="http://schemas.microsoft.com/office/drawing/2014/main" id="{B4864C7B-E4DA-3145-850C-798466D01094}"/>
                  </a:ext>
                </a:extLst>
              </p:cNvPr>
              <p:cNvSpPr>
                <a:spLocks noChangeArrowheads="1"/>
              </p:cNvSpPr>
              <p:nvPr/>
            </p:nvSpPr>
            <p:spPr bwMode="auto">
              <a:xfrm>
                <a:off x="1046929" y="3846145"/>
                <a:ext cx="249087" cy="530147"/>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sp>
            <p:nvSpPr>
              <p:cNvPr id="197" name="Oval 196">
                <a:extLst>
                  <a:ext uri="{FF2B5EF4-FFF2-40B4-BE49-F238E27FC236}">
                    <a16:creationId xmlns:a16="http://schemas.microsoft.com/office/drawing/2014/main" id="{C6FD6E4A-48FE-644B-A427-383B86DF4A28}"/>
                  </a:ext>
                </a:extLst>
              </p:cNvPr>
              <p:cNvSpPr>
                <a:spLocks noChangeArrowheads="1"/>
              </p:cNvSpPr>
              <p:nvPr/>
            </p:nvSpPr>
            <p:spPr bwMode="auto">
              <a:xfrm>
                <a:off x="823258" y="3846145"/>
                <a:ext cx="249087" cy="530147"/>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sp>
            <p:nvSpPr>
              <p:cNvPr id="198" name="Oval 197">
                <a:extLst>
                  <a:ext uri="{FF2B5EF4-FFF2-40B4-BE49-F238E27FC236}">
                    <a16:creationId xmlns:a16="http://schemas.microsoft.com/office/drawing/2014/main" id="{CC3D8A29-30C6-0E42-BE25-8861372E1C97}"/>
                  </a:ext>
                </a:extLst>
              </p:cNvPr>
              <p:cNvSpPr>
                <a:spLocks noChangeArrowheads="1"/>
              </p:cNvSpPr>
              <p:nvPr/>
            </p:nvSpPr>
            <p:spPr bwMode="auto">
              <a:xfrm>
                <a:off x="1052011" y="3380303"/>
                <a:ext cx="249088" cy="511570"/>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sp>
            <p:nvSpPr>
              <p:cNvPr id="199" name="Oval 198">
                <a:extLst>
                  <a:ext uri="{FF2B5EF4-FFF2-40B4-BE49-F238E27FC236}">
                    <a16:creationId xmlns:a16="http://schemas.microsoft.com/office/drawing/2014/main" id="{9590BFA1-47E9-2648-9B96-D86A6B9D179B}"/>
                  </a:ext>
                </a:extLst>
              </p:cNvPr>
              <p:cNvSpPr>
                <a:spLocks noChangeArrowheads="1"/>
              </p:cNvSpPr>
              <p:nvPr/>
            </p:nvSpPr>
            <p:spPr bwMode="auto">
              <a:xfrm>
                <a:off x="823258" y="3380303"/>
                <a:ext cx="249087" cy="511570"/>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grpSp>
        <p:grpSp>
          <p:nvGrpSpPr>
            <p:cNvPr id="65668" name="Group 192">
              <a:extLst>
                <a:ext uri="{FF2B5EF4-FFF2-40B4-BE49-F238E27FC236}">
                  <a16:creationId xmlns:a16="http://schemas.microsoft.com/office/drawing/2014/main" id="{A7789333-9046-934B-9E5A-CF3188D20C86}"/>
                </a:ext>
              </a:extLst>
            </p:cNvPr>
            <p:cNvGrpSpPr>
              <a:grpSpLocks/>
            </p:cNvGrpSpPr>
            <p:nvPr/>
          </p:nvGrpSpPr>
          <p:grpSpPr bwMode="auto">
            <a:xfrm>
              <a:off x="575864" y="2578654"/>
              <a:ext cx="976018" cy="884345"/>
              <a:chOff x="575864" y="2578654"/>
              <a:chExt cx="976018" cy="884345"/>
            </a:xfrm>
          </p:grpSpPr>
          <p:sp>
            <p:nvSpPr>
              <p:cNvPr id="194" name="Freeform 64">
                <a:extLst>
                  <a:ext uri="{FF2B5EF4-FFF2-40B4-BE49-F238E27FC236}">
                    <a16:creationId xmlns:a16="http://schemas.microsoft.com/office/drawing/2014/main" id="{56BEEA7E-8741-FF4C-9A15-51A4AF8D2AD8}"/>
                  </a:ext>
                </a:extLst>
              </p:cNvPr>
              <p:cNvSpPr>
                <a:spLocks/>
              </p:cNvSpPr>
              <p:nvPr/>
            </p:nvSpPr>
            <p:spPr bwMode="auto">
              <a:xfrm>
                <a:off x="855452" y="2578654"/>
                <a:ext cx="696430" cy="883100"/>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sp>
            <p:nvSpPr>
              <p:cNvPr id="195" name="Freeform 65">
                <a:extLst>
                  <a:ext uri="{FF2B5EF4-FFF2-40B4-BE49-F238E27FC236}">
                    <a16:creationId xmlns:a16="http://schemas.microsoft.com/office/drawing/2014/main" id="{0AD0C931-9D7C-5E41-A05E-D3BC103314A2}"/>
                  </a:ext>
                </a:extLst>
              </p:cNvPr>
              <p:cNvSpPr>
                <a:spLocks/>
              </p:cNvSpPr>
              <p:nvPr/>
            </p:nvSpPr>
            <p:spPr bwMode="auto">
              <a:xfrm flipH="1">
                <a:off x="575864" y="2580083"/>
                <a:ext cx="696429" cy="883100"/>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latin typeface="+mj-lt"/>
                </a:endParaRPr>
              </a:p>
            </p:txBody>
          </p:sp>
        </p:grpSp>
      </p:grpSp>
      <p:sp>
        <p:nvSpPr>
          <p:cNvPr id="200" name="TextBox 16">
            <a:extLst>
              <a:ext uri="{FF2B5EF4-FFF2-40B4-BE49-F238E27FC236}">
                <a16:creationId xmlns:a16="http://schemas.microsoft.com/office/drawing/2014/main" id="{7D05BB3F-40BB-1C48-8266-6BD50B7F7E31}"/>
              </a:ext>
            </a:extLst>
          </p:cNvPr>
          <p:cNvSpPr txBox="1"/>
          <p:nvPr/>
        </p:nvSpPr>
        <p:spPr bwMode="auto">
          <a:xfrm>
            <a:off x="1633009" y="2275417"/>
            <a:ext cx="1903941" cy="46185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933" dirty="0">
                <a:latin typeface="+mj-lt"/>
              </a:rPr>
              <a:t>Luspatercept</a:t>
            </a:r>
          </a:p>
          <a:p>
            <a:pPr algn="ctr" eaLnBrk="1" hangingPunct="1">
              <a:defRPr/>
            </a:pPr>
            <a:r>
              <a:rPr lang="en-US" sz="734" dirty="0">
                <a:latin typeface="+mj-lt"/>
              </a:rPr>
              <a:t>ActRIIB / IgG1 Fc recombinant </a:t>
            </a:r>
            <a:br>
              <a:rPr lang="en-US" sz="734" dirty="0">
                <a:latin typeface="+mj-lt"/>
              </a:rPr>
            </a:br>
            <a:r>
              <a:rPr lang="en-US" sz="734" dirty="0">
                <a:latin typeface="+mj-lt"/>
              </a:rPr>
              <a:t>fusion protein</a:t>
            </a:r>
          </a:p>
        </p:txBody>
      </p:sp>
      <p:sp>
        <p:nvSpPr>
          <p:cNvPr id="454" name="Freeform 453">
            <a:extLst>
              <a:ext uri="{FF2B5EF4-FFF2-40B4-BE49-F238E27FC236}">
                <a16:creationId xmlns:a16="http://schemas.microsoft.com/office/drawing/2014/main" id="{8D717274-B4AF-2E47-99A7-9EAA0E250F20}"/>
              </a:ext>
            </a:extLst>
          </p:cNvPr>
          <p:cNvSpPr/>
          <p:nvPr/>
        </p:nvSpPr>
        <p:spPr>
          <a:xfrm>
            <a:off x="3695701" y="2960159"/>
            <a:ext cx="3855509" cy="1264708"/>
          </a:xfrm>
          <a:custGeom>
            <a:avLst/>
            <a:gdLst>
              <a:gd name="connsiteX0" fmla="*/ 6122695 w 6561367"/>
              <a:gd name="connsiteY0" fmla="*/ 646539 h 1648545"/>
              <a:gd name="connsiteX1" fmla="*/ 6129045 w 6561367"/>
              <a:gd name="connsiteY1" fmla="*/ 1579989 h 1648545"/>
              <a:gd name="connsiteX2" fmla="*/ 423570 w 6561367"/>
              <a:gd name="connsiteY2" fmla="*/ 1570464 h 1648545"/>
              <a:gd name="connsiteX3" fmla="*/ 426745 w 6561367"/>
              <a:gd name="connsiteY3" fmla="*/ 1510139 h 1648545"/>
              <a:gd name="connsiteX4" fmla="*/ 477545 w 6561367"/>
              <a:gd name="connsiteY4" fmla="*/ 1345039 h 1648545"/>
              <a:gd name="connsiteX5" fmla="*/ 604545 w 6561367"/>
              <a:gd name="connsiteY5" fmla="*/ 1062464 h 1648545"/>
              <a:gd name="connsiteX6" fmla="*/ 709320 w 6561367"/>
              <a:gd name="connsiteY6" fmla="*/ 894189 h 1648545"/>
              <a:gd name="connsiteX7" fmla="*/ 852195 w 6561367"/>
              <a:gd name="connsiteY7" fmla="*/ 700514 h 1648545"/>
              <a:gd name="connsiteX8" fmla="*/ 950620 w 6561367"/>
              <a:gd name="connsiteY8" fmla="*/ 576689 h 1648545"/>
              <a:gd name="connsiteX9" fmla="*/ 1042695 w 6561367"/>
              <a:gd name="connsiteY9" fmla="*/ 481439 h 1648545"/>
              <a:gd name="connsiteX10" fmla="*/ 1176045 w 6561367"/>
              <a:gd name="connsiteY10" fmla="*/ 414764 h 1648545"/>
              <a:gd name="connsiteX11" fmla="*/ 1445920 w 6561367"/>
              <a:gd name="connsiteY11" fmla="*/ 306814 h 1648545"/>
              <a:gd name="connsiteX12" fmla="*/ 1766595 w 6561367"/>
              <a:gd name="connsiteY12" fmla="*/ 214739 h 1648545"/>
              <a:gd name="connsiteX13" fmla="*/ 2141245 w 6561367"/>
              <a:gd name="connsiteY13" fmla="*/ 141714 h 1648545"/>
              <a:gd name="connsiteX14" fmla="*/ 2655595 w 6561367"/>
              <a:gd name="connsiteY14" fmla="*/ 75039 h 1648545"/>
              <a:gd name="connsiteX15" fmla="*/ 3265195 w 6561367"/>
              <a:gd name="connsiteY15" fmla="*/ 33764 h 1648545"/>
              <a:gd name="connsiteX16" fmla="*/ 3801770 w 6561367"/>
              <a:gd name="connsiteY16" fmla="*/ 2014 h 1648545"/>
              <a:gd name="connsiteX17" fmla="*/ 4112920 w 6561367"/>
              <a:gd name="connsiteY17" fmla="*/ 5189 h 1648545"/>
              <a:gd name="connsiteX18" fmla="*/ 4474870 w 6561367"/>
              <a:gd name="connsiteY18" fmla="*/ 21064 h 1648545"/>
              <a:gd name="connsiteX19" fmla="*/ 4751095 w 6561367"/>
              <a:gd name="connsiteY19" fmla="*/ 97264 h 1648545"/>
              <a:gd name="connsiteX20" fmla="*/ 5074945 w 6561367"/>
              <a:gd name="connsiteY20" fmla="*/ 186164 h 1648545"/>
              <a:gd name="connsiteX21" fmla="*/ 5509920 w 6561367"/>
              <a:gd name="connsiteY21" fmla="*/ 338564 h 1648545"/>
              <a:gd name="connsiteX22" fmla="*/ 5814720 w 6561367"/>
              <a:gd name="connsiteY22" fmla="*/ 481439 h 1648545"/>
              <a:gd name="connsiteX23" fmla="*/ 6122695 w 6561367"/>
              <a:gd name="connsiteY23" fmla="*/ 646539 h 1648545"/>
              <a:gd name="connsiteX0" fmla="*/ 6122695 w 6561367"/>
              <a:gd name="connsiteY0" fmla="*/ 646539 h 1648545"/>
              <a:gd name="connsiteX1" fmla="*/ 6129045 w 6561367"/>
              <a:gd name="connsiteY1" fmla="*/ 1579989 h 1648545"/>
              <a:gd name="connsiteX2" fmla="*/ 423570 w 6561367"/>
              <a:gd name="connsiteY2" fmla="*/ 1570464 h 1648545"/>
              <a:gd name="connsiteX3" fmla="*/ 426745 w 6561367"/>
              <a:gd name="connsiteY3" fmla="*/ 1510139 h 1648545"/>
              <a:gd name="connsiteX4" fmla="*/ 477545 w 6561367"/>
              <a:gd name="connsiteY4" fmla="*/ 1345039 h 1648545"/>
              <a:gd name="connsiteX5" fmla="*/ 604545 w 6561367"/>
              <a:gd name="connsiteY5" fmla="*/ 1062464 h 1648545"/>
              <a:gd name="connsiteX6" fmla="*/ 709320 w 6561367"/>
              <a:gd name="connsiteY6" fmla="*/ 894189 h 1648545"/>
              <a:gd name="connsiteX7" fmla="*/ 852195 w 6561367"/>
              <a:gd name="connsiteY7" fmla="*/ 700514 h 1648545"/>
              <a:gd name="connsiteX8" fmla="*/ 950620 w 6561367"/>
              <a:gd name="connsiteY8" fmla="*/ 576689 h 1648545"/>
              <a:gd name="connsiteX9" fmla="*/ 1042695 w 6561367"/>
              <a:gd name="connsiteY9" fmla="*/ 481439 h 1648545"/>
              <a:gd name="connsiteX10" fmla="*/ 1176045 w 6561367"/>
              <a:gd name="connsiteY10" fmla="*/ 414764 h 1648545"/>
              <a:gd name="connsiteX11" fmla="*/ 1445920 w 6561367"/>
              <a:gd name="connsiteY11" fmla="*/ 306814 h 1648545"/>
              <a:gd name="connsiteX12" fmla="*/ 1766595 w 6561367"/>
              <a:gd name="connsiteY12" fmla="*/ 214739 h 1648545"/>
              <a:gd name="connsiteX13" fmla="*/ 2141245 w 6561367"/>
              <a:gd name="connsiteY13" fmla="*/ 141714 h 1648545"/>
              <a:gd name="connsiteX14" fmla="*/ 2655595 w 6561367"/>
              <a:gd name="connsiteY14" fmla="*/ 75039 h 1648545"/>
              <a:gd name="connsiteX15" fmla="*/ 3265195 w 6561367"/>
              <a:gd name="connsiteY15" fmla="*/ 33764 h 1648545"/>
              <a:gd name="connsiteX16" fmla="*/ 3801770 w 6561367"/>
              <a:gd name="connsiteY16" fmla="*/ 2014 h 1648545"/>
              <a:gd name="connsiteX17" fmla="*/ 4112920 w 6561367"/>
              <a:gd name="connsiteY17" fmla="*/ 5189 h 1648545"/>
              <a:gd name="connsiteX18" fmla="*/ 4474870 w 6561367"/>
              <a:gd name="connsiteY18" fmla="*/ 21064 h 1648545"/>
              <a:gd name="connsiteX19" fmla="*/ 4751095 w 6561367"/>
              <a:gd name="connsiteY19" fmla="*/ 97264 h 1648545"/>
              <a:gd name="connsiteX20" fmla="*/ 5074945 w 6561367"/>
              <a:gd name="connsiteY20" fmla="*/ 186164 h 1648545"/>
              <a:gd name="connsiteX21" fmla="*/ 5509920 w 6561367"/>
              <a:gd name="connsiteY21" fmla="*/ 338564 h 1648545"/>
              <a:gd name="connsiteX22" fmla="*/ 5814720 w 6561367"/>
              <a:gd name="connsiteY22" fmla="*/ 481439 h 1648545"/>
              <a:gd name="connsiteX23" fmla="*/ 6122695 w 6561367"/>
              <a:gd name="connsiteY23" fmla="*/ 646539 h 1648545"/>
              <a:gd name="connsiteX0" fmla="*/ 6122695 w 6551320"/>
              <a:gd name="connsiteY0" fmla="*/ 646539 h 1648545"/>
              <a:gd name="connsiteX1" fmla="*/ 6129045 w 6551320"/>
              <a:gd name="connsiteY1" fmla="*/ 1579989 h 1648545"/>
              <a:gd name="connsiteX2" fmla="*/ 423570 w 6551320"/>
              <a:gd name="connsiteY2" fmla="*/ 1570464 h 1648545"/>
              <a:gd name="connsiteX3" fmla="*/ 426745 w 6551320"/>
              <a:gd name="connsiteY3" fmla="*/ 1510139 h 1648545"/>
              <a:gd name="connsiteX4" fmla="*/ 477545 w 6551320"/>
              <a:gd name="connsiteY4" fmla="*/ 1345039 h 1648545"/>
              <a:gd name="connsiteX5" fmla="*/ 604545 w 6551320"/>
              <a:gd name="connsiteY5" fmla="*/ 1062464 h 1648545"/>
              <a:gd name="connsiteX6" fmla="*/ 709320 w 6551320"/>
              <a:gd name="connsiteY6" fmla="*/ 894189 h 1648545"/>
              <a:gd name="connsiteX7" fmla="*/ 852195 w 6551320"/>
              <a:gd name="connsiteY7" fmla="*/ 700514 h 1648545"/>
              <a:gd name="connsiteX8" fmla="*/ 950620 w 6551320"/>
              <a:gd name="connsiteY8" fmla="*/ 576689 h 1648545"/>
              <a:gd name="connsiteX9" fmla="*/ 1042695 w 6551320"/>
              <a:gd name="connsiteY9" fmla="*/ 481439 h 1648545"/>
              <a:gd name="connsiteX10" fmla="*/ 1176045 w 6551320"/>
              <a:gd name="connsiteY10" fmla="*/ 414764 h 1648545"/>
              <a:gd name="connsiteX11" fmla="*/ 1445920 w 6551320"/>
              <a:gd name="connsiteY11" fmla="*/ 306814 h 1648545"/>
              <a:gd name="connsiteX12" fmla="*/ 1766595 w 6551320"/>
              <a:gd name="connsiteY12" fmla="*/ 214739 h 1648545"/>
              <a:gd name="connsiteX13" fmla="*/ 2141245 w 6551320"/>
              <a:gd name="connsiteY13" fmla="*/ 141714 h 1648545"/>
              <a:gd name="connsiteX14" fmla="*/ 2655595 w 6551320"/>
              <a:gd name="connsiteY14" fmla="*/ 75039 h 1648545"/>
              <a:gd name="connsiteX15" fmla="*/ 3265195 w 6551320"/>
              <a:gd name="connsiteY15" fmla="*/ 33764 h 1648545"/>
              <a:gd name="connsiteX16" fmla="*/ 3801770 w 6551320"/>
              <a:gd name="connsiteY16" fmla="*/ 2014 h 1648545"/>
              <a:gd name="connsiteX17" fmla="*/ 4112920 w 6551320"/>
              <a:gd name="connsiteY17" fmla="*/ 5189 h 1648545"/>
              <a:gd name="connsiteX18" fmla="*/ 4474870 w 6551320"/>
              <a:gd name="connsiteY18" fmla="*/ 21064 h 1648545"/>
              <a:gd name="connsiteX19" fmla="*/ 4751095 w 6551320"/>
              <a:gd name="connsiteY19" fmla="*/ 97264 h 1648545"/>
              <a:gd name="connsiteX20" fmla="*/ 5074945 w 6551320"/>
              <a:gd name="connsiteY20" fmla="*/ 186164 h 1648545"/>
              <a:gd name="connsiteX21" fmla="*/ 5509920 w 6551320"/>
              <a:gd name="connsiteY21" fmla="*/ 338564 h 1648545"/>
              <a:gd name="connsiteX22" fmla="*/ 5814720 w 6551320"/>
              <a:gd name="connsiteY22" fmla="*/ 481439 h 1648545"/>
              <a:gd name="connsiteX23" fmla="*/ 6122695 w 6551320"/>
              <a:gd name="connsiteY23" fmla="*/ 646539 h 1648545"/>
              <a:gd name="connsiteX0" fmla="*/ 6122695 w 6129050"/>
              <a:gd name="connsiteY0" fmla="*/ 646539 h 1592103"/>
              <a:gd name="connsiteX1" fmla="*/ 6129045 w 6129050"/>
              <a:gd name="connsiteY1" fmla="*/ 1579989 h 1592103"/>
              <a:gd name="connsiteX2" fmla="*/ 423570 w 6129050"/>
              <a:gd name="connsiteY2" fmla="*/ 1570464 h 1592103"/>
              <a:gd name="connsiteX3" fmla="*/ 426745 w 6129050"/>
              <a:gd name="connsiteY3" fmla="*/ 1510139 h 1592103"/>
              <a:gd name="connsiteX4" fmla="*/ 477545 w 6129050"/>
              <a:gd name="connsiteY4" fmla="*/ 1345039 h 1592103"/>
              <a:gd name="connsiteX5" fmla="*/ 604545 w 6129050"/>
              <a:gd name="connsiteY5" fmla="*/ 1062464 h 1592103"/>
              <a:gd name="connsiteX6" fmla="*/ 709320 w 6129050"/>
              <a:gd name="connsiteY6" fmla="*/ 894189 h 1592103"/>
              <a:gd name="connsiteX7" fmla="*/ 852195 w 6129050"/>
              <a:gd name="connsiteY7" fmla="*/ 700514 h 1592103"/>
              <a:gd name="connsiteX8" fmla="*/ 950620 w 6129050"/>
              <a:gd name="connsiteY8" fmla="*/ 576689 h 1592103"/>
              <a:gd name="connsiteX9" fmla="*/ 1042695 w 6129050"/>
              <a:gd name="connsiteY9" fmla="*/ 481439 h 1592103"/>
              <a:gd name="connsiteX10" fmla="*/ 1176045 w 6129050"/>
              <a:gd name="connsiteY10" fmla="*/ 414764 h 1592103"/>
              <a:gd name="connsiteX11" fmla="*/ 1445920 w 6129050"/>
              <a:gd name="connsiteY11" fmla="*/ 306814 h 1592103"/>
              <a:gd name="connsiteX12" fmla="*/ 1766595 w 6129050"/>
              <a:gd name="connsiteY12" fmla="*/ 214739 h 1592103"/>
              <a:gd name="connsiteX13" fmla="*/ 2141245 w 6129050"/>
              <a:gd name="connsiteY13" fmla="*/ 141714 h 1592103"/>
              <a:gd name="connsiteX14" fmla="*/ 2655595 w 6129050"/>
              <a:gd name="connsiteY14" fmla="*/ 75039 h 1592103"/>
              <a:gd name="connsiteX15" fmla="*/ 3265195 w 6129050"/>
              <a:gd name="connsiteY15" fmla="*/ 33764 h 1592103"/>
              <a:gd name="connsiteX16" fmla="*/ 3801770 w 6129050"/>
              <a:gd name="connsiteY16" fmla="*/ 2014 h 1592103"/>
              <a:gd name="connsiteX17" fmla="*/ 4112920 w 6129050"/>
              <a:gd name="connsiteY17" fmla="*/ 5189 h 1592103"/>
              <a:gd name="connsiteX18" fmla="*/ 4474870 w 6129050"/>
              <a:gd name="connsiteY18" fmla="*/ 21064 h 1592103"/>
              <a:gd name="connsiteX19" fmla="*/ 4751095 w 6129050"/>
              <a:gd name="connsiteY19" fmla="*/ 97264 h 1592103"/>
              <a:gd name="connsiteX20" fmla="*/ 5074945 w 6129050"/>
              <a:gd name="connsiteY20" fmla="*/ 186164 h 1592103"/>
              <a:gd name="connsiteX21" fmla="*/ 5509920 w 6129050"/>
              <a:gd name="connsiteY21" fmla="*/ 338564 h 1592103"/>
              <a:gd name="connsiteX22" fmla="*/ 5814720 w 6129050"/>
              <a:gd name="connsiteY22" fmla="*/ 481439 h 1592103"/>
              <a:gd name="connsiteX23" fmla="*/ 6122695 w 6129050"/>
              <a:gd name="connsiteY23" fmla="*/ 646539 h 1592103"/>
              <a:gd name="connsiteX0" fmla="*/ 6122695 w 6129046"/>
              <a:gd name="connsiteY0" fmla="*/ 646539 h 1580039"/>
              <a:gd name="connsiteX1" fmla="*/ 6129045 w 6129046"/>
              <a:gd name="connsiteY1" fmla="*/ 1579989 h 1580039"/>
              <a:gd name="connsiteX2" fmla="*/ 423570 w 6129046"/>
              <a:gd name="connsiteY2" fmla="*/ 1570464 h 1580039"/>
              <a:gd name="connsiteX3" fmla="*/ 426745 w 6129046"/>
              <a:gd name="connsiteY3" fmla="*/ 1510139 h 1580039"/>
              <a:gd name="connsiteX4" fmla="*/ 477545 w 6129046"/>
              <a:gd name="connsiteY4" fmla="*/ 1345039 h 1580039"/>
              <a:gd name="connsiteX5" fmla="*/ 604545 w 6129046"/>
              <a:gd name="connsiteY5" fmla="*/ 1062464 h 1580039"/>
              <a:gd name="connsiteX6" fmla="*/ 709320 w 6129046"/>
              <a:gd name="connsiteY6" fmla="*/ 894189 h 1580039"/>
              <a:gd name="connsiteX7" fmla="*/ 852195 w 6129046"/>
              <a:gd name="connsiteY7" fmla="*/ 700514 h 1580039"/>
              <a:gd name="connsiteX8" fmla="*/ 950620 w 6129046"/>
              <a:gd name="connsiteY8" fmla="*/ 576689 h 1580039"/>
              <a:gd name="connsiteX9" fmla="*/ 1042695 w 6129046"/>
              <a:gd name="connsiteY9" fmla="*/ 481439 h 1580039"/>
              <a:gd name="connsiteX10" fmla="*/ 1176045 w 6129046"/>
              <a:gd name="connsiteY10" fmla="*/ 414764 h 1580039"/>
              <a:gd name="connsiteX11" fmla="*/ 1445920 w 6129046"/>
              <a:gd name="connsiteY11" fmla="*/ 306814 h 1580039"/>
              <a:gd name="connsiteX12" fmla="*/ 1766595 w 6129046"/>
              <a:gd name="connsiteY12" fmla="*/ 214739 h 1580039"/>
              <a:gd name="connsiteX13" fmla="*/ 2141245 w 6129046"/>
              <a:gd name="connsiteY13" fmla="*/ 141714 h 1580039"/>
              <a:gd name="connsiteX14" fmla="*/ 2655595 w 6129046"/>
              <a:gd name="connsiteY14" fmla="*/ 75039 h 1580039"/>
              <a:gd name="connsiteX15" fmla="*/ 3265195 w 6129046"/>
              <a:gd name="connsiteY15" fmla="*/ 33764 h 1580039"/>
              <a:gd name="connsiteX16" fmla="*/ 3801770 w 6129046"/>
              <a:gd name="connsiteY16" fmla="*/ 2014 h 1580039"/>
              <a:gd name="connsiteX17" fmla="*/ 4112920 w 6129046"/>
              <a:gd name="connsiteY17" fmla="*/ 5189 h 1580039"/>
              <a:gd name="connsiteX18" fmla="*/ 4474870 w 6129046"/>
              <a:gd name="connsiteY18" fmla="*/ 21064 h 1580039"/>
              <a:gd name="connsiteX19" fmla="*/ 4751095 w 6129046"/>
              <a:gd name="connsiteY19" fmla="*/ 97264 h 1580039"/>
              <a:gd name="connsiteX20" fmla="*/ 5074945 w 6129046"/>
              <a:gd name="connsiteY20" fmla="*/ 186164 h 1580039"/>
              <a:gd name="connsiteX21" fmla="*/ 5509920 w 6129046"/>
              <a:gd name="connsiteY21" fmla="*/ 338564 h 1580039"/>
              <a:gd name="connsiteX22" fmla="*/ 5814720 w 6129046"/>
              <a:gd name="connsiteY22" fmla="*/ 481439 h 1580039"/>
              <a:gd name="connsiteX23" fmla="*/ 6122695 w 6129046"/>
              <a:gd name="connsiteY23" fmla="*/ 646539 h 1580039"/>
              <a:gd name="connsiteX0" fmla="*/ 5699143 w 5705493"/>
              <a:gd name="connsiteY0" fmla="*/ 646539 h 1580039"/>
              <a:gd name="connsiteX1" fmla="*/ 5705493 w 5705493"/>
              <a:gd name="connsiteY1" fmla="*/ 1579989 h 1580039"/>
              <a:gd name="connsiteX2" fmla="*/ 18 w 5705493"/>
              <a:gd name="connsiteY2" fmla="*/ 1570464 h 1580039"/>
              <a:gd name="connsiteX3" fmla="*/ 3193 w 5705493"/>
              <a:gd name="connsiteY3" fmla="*/ 1510139 h 1580039"/>
              <a:gd name="connsiteX4" fmla="*/ 53993 w 5705493"/>
              <a:gd name="connsiteY4" fmla="*/ 1345039 h 1580039"/>
              <a:gd name="connsiteX5" fmla="*/ 180993 w 5705493"/>
              <a:gd name="connsiteY5" fmla="*/ 1062464 h 1580039"/>
              <a:gd name="connsiteX6" fmla="*/ 285768 w 5705493"/>
              <a:gd name="connsiteY6" fmla="*/ 894189 h 1580039"/>
              <a:gd name="connsiteX7" fmla="*/ 428643 w 5705493"/>
              <a:gd name="connsiteY7" fmla="*/ 700514 h 1580039"/>
              <a:gd name="connsiteX8" fmla="*/ 527068 w 5705493"/>
              <a:gd name="connsiteY8" fmla="*/ 576689 h 1580039"/>
              <a:gd name="connsiteX9" fmla="*/ 619143 w 5705493"/>
              <a:gd name="connsiteY9" fmla="*/ 481439 h 1580039"/>
              <a:gd name="connsiteX10" fmla="*/ 752493 w 5705493"/>
              <a:gd name="connsiteY10" fmla="*/ 414764 h 1580039"/>
              <a:gd name="connsiteX11" fmla="*/ 1022368 w 5705493"/>
              <a:gd name="connsiteY11" fmla="*/ 306814 h 1580039"/>
              <a:gd name="connsiteX12" fmla="*/ 1343043 w 5705493"/>
              <a:gd name="connsiteY12" fmla="*/ 214739 h 1580039"/>
              <a:gd name="connsiteX13" fmla="*/ 1717693 w 5705493"/>
              <a:gd name="connsiteY13" fmla="*/ 141714 h 1580039"/>
              <a:gd name="connsiteX14" fmla="*/ 2232043 w 5705493"/>
              <a:gd name="connsiteY14" fmla="*/ 75039 h 1580039"/>
              <a:gd name="connsiteX15" fmla="*/ 2841643 w 5705493"/>
              <a:gd name="connsiteY15" fmla="*/ 33764 h 1580039"/>
              <a:gd name="connsiteX16" fmla="*/ 3378218 w 5705493"/>
              <a:gd name="connsiteY16" fmla="*/ 2014 h 1580039"/>
              <a:gd name="connsiteX17" fmla="*/ 3689368 w 5705493"/>
              <a:gd name="connsiteY17" fmla="*/ 5189 h 1580039"/>
              <a:gd name="connsiteX18" fmla="*/ 4051318 w 5705493"/>
              <a:gd name="connsiteY18" fmla="*/ 21064 h 1580039"/>
              <a:gd name="connsiteX19" fmla="*/ 4327543 w 5705493"/>
              <a:gd name="connsiteY19" fmla="*/ 97264 h 1580039"/>
              <a:gd name="connsiteX20" fmla="*/ 4651393 w 5705493"/>
              <a:gd name="connsiteY20" fmla="*/ 186164 h 1580039"/>
              <a:gd name="connsiteX21" fmla="*/ 5086368 w 5705493"/>
              <a:gd name="connsiteY21" fmla="*/ 338564 h 1580039"/>
              <a:gd name="connsiteX22" fmla="*/ 5391168 w 5705493"/>
              <a:gd name="connsiteY22" fmla="*/ 481439 h 1580039"/>
              <a:gd name="connsiteX23" fmla="*/ 5699143 w 5705493"/>
              <a:gd name="connsiteY23" fmla="*/ 646539 h 1580039"/>
              <a:gd name="connsiteX0" fmla="*/ 5699143 w 5705493"/>
              <a:gd name="connsiteY0" fmla="*/ 646539 h 1580039"/>
              <a:gd name="connsiteX1" fmla="*/ 5705493 w 5705493"/>
              <a:gd name="connsiteY1" fmla="*/ 1579989 h 1580039"/>
              <a:gd name="connsiteX2" fmla="*/ 18 w 5705493"/>
              <a:gd name="connsiteY2" fmla="*/ 1570464 h 1580039"/>
              <a:gd name="connsiteX3" fmla="*/ 3193 w 5705493"/>
              <a:gd name="connsiteY3" fmla="*/ 1510139 h 1580039"/>
              <a:gd name="connsiteX4" fmla="*/ 53993 w 5705493"/>
              <a:gd name="connsiteY4" fmla="*/ 1345039 h 1580039"/>
              <a:gd name="connsiteX5" fmla="*/ 180993 w 5705493"/>
              <a:gd name="connsiteY5" fmla="*/ 1062464 h 1580039"/>
              <a:gd name="connsiteX6" fmla="*/ 285768 w 5705493"/>
              <a:gd name="connsiteY6" fmla="*/ 894189 h 1580039"/>
              <a:gd name="connsiteX7" fmla="*/ 428643 w 5705493"/>
              <a:gd name="connsiteY7" fmla="*/ 700514 h 1580039"/>
              <a:gd name="connsiteX8" fmla="*/ 527068 w 5705493"/>
              <a:gd name="connsiteY8" fmla="*/ 576689 h 1580039"/>
              <a:gd name="connsiteX9" fmla="*/ 619143 w 5705493"/>
              <a:gd name="connsiteY9" fmla="*/ 481439 h 1580039"/>
              <a:gd name="connsiteX10" fmla="*/ 752493 w 5705493"/>
              <a:gd name="connsiteY10" fmla="*/ 414764 h 1580039"/>
              <a:gd name="connsiteX11" fmla="*/ 1022368 w 5705493"/>
              <a:gd name="connsiteY11" fmla="*/ 306814 h 1580039"/>
              <a:gd name="connsiteX12" fmla="*/ 1343043 w 5705493"/>
              <a:gd name="connsiteY12" fmla="*/ 214739 h 1580039"/>
              <a:gd name="connsiteX13" fmla="*/ 1717693 w 5705493"/>
              <a:gd name="connsiteY13" fmla="*/ 141714 h 1580039"/>
              <a:gd name="connsiteX14" fmla="*/ 2232043 w 5705493"/>
              <a:gd name="connsiteY14" fmla="*/ 75039 h 1580039"/>
              <a:gd name="connsiteX15" fmla="*/ 2841643 w 5705493"/>
              <a:gd name="connsiteY15" fmla="*/ 33764 h 1580039"/>
              <a:gd name="connsiteX16" fmla="*/ 3378218 w 5705493"/>
              <a:gd name="connsiteY16" fmla="*/ 2014 h 1580039"/>
              <a:gd name="connsiteX17" fmla="*/ 3689368 w 5705493"/>
              <a:gd name="connsiteY17" fmla="*/ 5189 h 1580039"/>
              <a:gd name="connsiteX18" fmla="*/ 4051318 w 5705493"/>
              <a:gd name="connsiteY18" fmla="*/ 21064 h 1580039"/>
              <a:gd name="connsiteX19" fmla="*/ 4327543 w 5705493"/>
              <a:gd name="connsiteY19" fmla="*/ 97264 h 1580039"/>
              <a:gd name="connsiteX20" fmla="*/ 4651393 w 5705493"/>
              <a:gd name="connsiteY20" fmla="*/ 186164 h 1580039"/>
              <a:gd name="connsiteX21" fmla="*/ 5086368 w 5705493"/>
              <a:gd name="connsiteY21" fmla="*/ 338564 h 1580039"/>
              <a:gd name="connsiteX22" fmla="*/ 5391168 w 5705493"/>
              <a:gd name="connsiteY22" fmla="*/ 481439 h 1580039"/>
              <a:gd name="connsiteX23" fmla="*/ 5699143 w 5705493"/>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7531 w 5705956"/>
              <a:gd name="connsiteY8" fmla="*/ 576689 h 1580039"/>
              <a:gd name="connsiteX9" fmla="*/ 619606 w 5705956"/>
              <a:gd name="connsiteY9" fmla="*/ 481439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7531 w 5705956"/>
              <a:gd name="connsiteY8" fmla="*/ 576689 h 1580039"/>
              <a:gd name="connsiteX9" fmla="*/ 619606 w 5705956"/>
              <a:gd name="connsiteY9" fmla="*/ 481439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7531 w 5705956"/>
              <a:gd name="connsiteY8" fmla="*/ 576689 h 1580039"/>
              <a:gd name="connsiteX9" fmla="*/ 619606 w 5705956"/>
              <a:gd name="connsiteY9" fmla="*/ 481439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7531 w 5705956"/>
              <a:gd name="connsiteY8" fmla="*/ 576689 h 1580039"/>
              <a:gd name="connsiteX9" fmla="*/ 619606 w 5705956"/>
              <a:gd name="connsiteY9" fmla="*/ 481439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4356 w 5705956"/>
              <a:gd name="connsiteY8" fmla="*/ 573514 h 1580039"/>
              <a:gd name="connsiteX9" fmla="*/ 619606 w 5705956"/>
              <a:gd name="connsiteY9" fmla="*/ 481439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4356 w 5705956"/>
              <a:gd name="connsiteY8" fmla="*/ 573514 h 1580039"/>
              <a:gd name="connsiteX9" fmla="*/ 619606 w 5705956"/>
              <a:gd name="connsiteY9" fmla="*/ 478264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4356 w 5705956"/>
              <a:gd name="connsiteY8" fmla="*/ 573514 h 1580039"/>
              <a:gd name="connsiteX9" fmla="*/ 619606 w 5705956"/>
              <a:gd name="connsiteY9" fmla="*/ 478264 h 1580039"/>
              <a:gd name="connsiteX10" fmla="*/ 752956 w 5705956"/>
              <a:gd name="connsiteY10" fmla="*/ 4147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910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275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275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51781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275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45184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275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45184 w 5705956"/>
              <a:gd name="connsiteY18" fmla="*/ 21064 h 1580039"/>
              <a:gd name="connsiteX19" fmla="*/ 4328006 w 5705956"/>
              <a:gd name="connsiteY19" fmla="*/ 97264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6539 h 1580039"/>
              <a:gd name="connsiteX1" fmla="*/ 5705956 w 5705956"/>
              <a:gd name="connsiteY1" fmla="*/ 1579989 h 1580039"/>
              <a:gd name="connsiteX2" fmla="*/ 481 w 5705956"/>
              <a:gd name="connsiteY2" fmla="*/ 1570464 h 1580039"/>
              <a:gd name="connsiteX3" fmla="*/ 3656 w 5705956"/>
              <a:gd name="connsiteY3" fmla="*/ 1510139 h 1580039"/>
              <a:gd name="connsiteX4" fmla="*/ 54456 w 5705956"/>
              <a:gd name="connsiteY4" fmla="*/ 1345039 h 1580039"/>
              <a:gd name="connsiteX5" fmla="*/ 181456 w 5705956"/>
              <a:gd name="connsiteY5" fmla="*/ 1062464 h 1580039"/>
              <a:gd name="connsiteX6" fmla="*/ 286231 w 5705956"/>
              <a:gd name="connsiteY6" fmla="*/ 894189 h 1580039"/>
              <a:gd name="connsiteX7" fmla="*/ 422756 w 5705956"/>
              <a:gd name="connsiteY7" fmla="*/ 700514 h 1580039"/>
              <a:gd name="connsiteX8" fmla="*/ 524356 w 5705956"/>
              <a:gd name="connsiteY8" fmla="*/ 573514 h 1580039"/>
              <a:gd name="connsiteX9" fmla="*/ 619606 w 5705956"/>
              <a:gd name="connsiteY9" fmla="*/ 478264 h 1580039"/>
              <a:gd name="connsiteX10" fmla="*/ 765656 w 5705956"/>
              <a:gd name="connsiteY10" fmla="*/ 402064 h 1580039"/>
              <a:gd name="connsiteX11" fmla="*/ 1022831 w 5705956"/>
              <a:gd name="connsiteY11" fmla="*/ 306814 h 1580039"/>
              <a:gd name="connsiteX12" fmla="*/ 1343506 w 5705956"/>
              <a:gd name="connsiteY12" fmla="*/ 214739 h 1580039"/>
              <a:gd name="connsiteX13" fmla="*/ 1718156 w 5705956"/>
              <a:gd name="connsiteY13" fmla="*/ 141714 h 1580039"/>
              <a:gd name="connsiteX14" fmla="*/ 2232506 w 5705956"/>
              <a:gd name="connsiteY14" fmla="*/ 75039 h 1580039"/>
              <a:gd name="connsiteX15" fmla="*/ 2842106 w 5705956"/>
              <a:gd name="connsiteY15" fmla="*/ 33764 h 1580039"/>
              <a:gd name="connsiteX16" fmla="*/ 3378681 w 5705956"/>
              <a:gd name="connsiteY16" fmla="*/ 2014 h 1580039"/>
              <a:gd name="connsiteX17" fmla="*/ 3689831 w 5705956"/>
              <a:gd name="connsiteY17" fmla="*/ 5189 h 1580039"/>
              <a:gd name="connsiteX18" fmla="*/ 4045184 w 5705956"/>
              <a:gd name="connsiteY18" fmla="*/ 21064 h 1580039"/>
              <a:gd name="connsiteX19" fmla="*/ 4331305 w 5705956"/>
              <a:gd name="connsiteY19" fmla="*/ 87368 h 1580039"/>
              <a:gd name="connsiteX20" fmla="*/ 4651856 w 5705956"/>
              <a:gd name="connsiteY20" fmla="*/ 186164 h 1580039"/>
              <a:gd name="connsiteX21" fmla="*/ 5086831 w 5705956"/>
              <a:gd name="connsiteY21" fmla="*/ 338564 h 1580039"/>
              <a:gd name="connsiteX22" fmla="*/ 5391631 w 5705956"/>
              <a:gd name="connsiteY22" fmla="*/ 481439 h 1580039"/>
              <a:gd name="connsiteX23" fmla="*/ 5699606 w 5705956"/>
              <a:gd name="connsiteY23" fmla="*/ 646539 h 1580039"/>
              <a:gd name="connsiteX0" fmla="*/ 5699606 w 5705956"/>
              <a:gd name="connsiteY0" fmla="*/ 647031 h 1580531"/>
              <a:gd name="connsiteX1" fmla="*/ 5705956 w 5705956"/>
              <a:gd name="connsiteY1" fmla="*/ 1580481 h 1580531"/>
              <a:gd name="connsiteX2" fmla="*/ 481 w 5705956"/>
              <a:gd name="connsiteY2" fmla="*/ 1570956 h 1580531"/>
              <a:gd name="connsiteX3" fmla="*/ 3656 w 5705956"/>
              <a:gd name="connsiteY3" fmla="*/ 1510631 h 1580531"/>
              <a:gd name="connsiteX4" fmla="*/ 54456 w 5705956"/>
              <a:gd name="connsiteY4" fmla="*/ 1345531 h 1580531"/>
              <a:gd name="connsiteX5" fmla="*/ 181456 w 5705956"/>
              <a:gd name="connsiteY5" fmla="*/ 1062956 h 1580531"/>
              <a:gd name="connsiteX6" fmla="*/ 286231 w 5705956"/>
              <a:gd name="connsiteY6" fmla="*/ 894681 h 1580531"/>
              <a:gd name="connsiteX7" fmla="*/ 422756 w 5705956"/>
              <a:gd name="connsiteY7" fmla="*/ 701006 h 1580531"/>
              <a:gd name="connsiteX8" fmla="*/ 524356 w 5705956"/>
              <a:gd name="connsiteY8" fmla="*/ 574006 h 1580531"/>
              <a:gd name="connsiteX9" fmla="*/ 619606 w 5705956"/>
              <a:gd name="connsiteY9" fmla="*/ 478756 h 1580531"/>
              <a:gd name="connsiteX10" fmla="*/ 765656 w 5705956"/>
              <a:gd name="connsiteY10" fmla="*/ 402556 h 1580531"/>
              <a:gd name="connsiteX11" fmla="*/ 1022831 w 5705956"/>
              <a:gd name="connsiteY11" fmla="*/ 307306 h 1580531"/>
              <a:gd name="connsiteX12" fmla="*/ 1343506 w 5705956"/>
              <a:gd name="connsiteY12" fmla="*/ 215231 h 1580531"/>
              <a:gd name="connsiteX13" fmla="*/ 1718156 w 5705956"/>
              <a:gd name="connsiteY13" fmla="*/ 142206 h 1580531"/>
              <a:gd name="connsiteX14" fmla="*/ 2232506 w 5705956"/>
              <a:gd name="connsiteY14" fmla="*/ 75531 h 1580531"/>
              <a:gd name="connsiteX15" fmla="*/ 2842106 w 5705956"/>
              <a:gd name="connsiteY15" fmla="*/ 34256 h 1580531"/>
              <a:gd name="connsiteX16" fmla="*/ 3378681 w 5705956"/>
              <a:gd name="connsiteY16" fmla="*/ 2506 h 1580531"/>
              <a:gd name="connsiteX17" fmla="*/ 3689831 w 5705956"/>
              <a:gd name="connsiteY17" fmla="*/ 5681 h 1580531"/>
              <a:gd name="connsiteX18" fmla="*/ 4055080 w 5705956"/>
              <a:gd name="connsiteY18" fmla="*/ 34751 h 1580531"/>
              <a:gd name="connsiteX19" fmla="*/ 4331305 w 5705956"/>
              <a:gd name="connsiteY19" fmla="*/ 87860 h 1580531"/>
              <a:gd name="connsiteX20" fmla="*/ 4651856 w 5705956"/>
              <a:gd name="connsiteY20" fmla="*/ 186656 h 1580531"/>
              <a:gd name="connsiteX21" fmla="*/ 5086831 w 5705956"/>
              <a:gd name="connsiteY21" fmla="*/ 339056 h 1580531"/>
              <a:gd name="connsiteX22" fmla="*/ 5391631 w 5705956"/>
              <a:gd name="connsiteY22" fmla="*/ 481931 h 1580531"/>
              <a:gd name="connsiteX23" fmla="*/ 5699606 w 5705956"/>
              <a:gd name="connsiteY23" fmla="*/ 647031 h 1580531"/>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24356 w 5705956"/>
              <a:gd name="connsiteY8" fmla="*/ 573744 h 1580269"/>
              <a:gd name="connsiteX9" fmla="*/ 619606 w 5705956"/>
              <a:gd name="connsiteY9" fmla="*/ 478494 h 1580269"/>
              <a:gd name="connsiteX10" fmla="*/ 765656 w 5705956"/>
              <a:gd name="connsiteY10" fmla="*/ 402294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24356 w 5705956"/>
              <a:gd name="connsiteY8" fmla="*/ 573744 h 1580269"/>
              <a:gd name="connsiteX9" fmla="*/ 626203 w 5705956"/>
              <a:gd name="connsiteY9" fmla="*/ 478494 h 1580269"/>
              <a:gd name="connsiteX10" fmla="*/ 765656 w 5705956"/>
              <a:gd name="connsiteY10" fmla="*/ 402294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24356 w 5705956"/>
              <a:gd name="connsiteY8" fmla="*/ 573744 h 1580269"/>
              <a:gd name="connsiteX9" fmla="*/ 626203 w 5705956"/>
              <a:gd name="connsiteY9" fmla="*/ 478494 h 1580269"/>
              <a:gd name="connsiteX10" fmla="*/ 795344 w 5705956"/>
              <a:gd name="connsiteY10" fmla="*/ 392398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24356 w 5705956"/>
              <a:gd name="connsiteY8" fmla="*/ 573744 h 1580269"/>
              <a:gd name="connsiteX9" fmla="*/ 626203 w 5705956"/>
              <a:gd name="connsiteY9" fmla="*/ 478494 h 1580269"/>
              <a:gd name="connsiteX10" fmla="*/ 795344 w 5705956"/>
              <a:gd name="connsiteY10" fmla="*/ 395696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24356 w 5705956"/>
              <a:gd name="connsiteY8" fmla="*/ 573744 h 1580269"/>
              <a:gd name="connsiteX9" fmla="*/ 629378 w 5705956"/>
              <a:gd name="connsiteY9" fmla="*/ 484844 h 1580269"/>
              <a:gd name="connsiteX10" fmla="*/ 795344 w 5705956"/>
              <a:gd name="connsiteY10" fmla="*/ 395696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22756 w 5705956"/>
              <a:gd name="connsiteY7" fmla="*/ 700744 h 1580269"/>
              <a:gd name="connsiteX8" fmla="*/ 508481 w 5705956"/>
              <a:gd name="connsiteY8" fmla="*/ 592794 h 1580269"/>
              <a:gd name="connsiteX9" fmla="*/ 629378 w 5705956"/>
              <a:gd name="connsiteY9" fmla="*/ 484844 h 1580269"/>
              <a:gd name="connsiteX10" fmla="*/ 795344 w 5705956"/>
              <a:gd name="connsiteY10" fmla="*/ 395696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03706 w 5705956"/>
              <a:gd name="connsiteY7" fmla="*/ 707094 h 1580269"/>
              <a:gd name="connsiteX8" fmla="*/ 508481 w 5705956"/>
              <a:gd name="connsiteY8" fmla="*/ 592794 h 1580269"/>
              <a:gd name="connsiteX9" fmla="*/ 629378 w 5705956"/>
              <a:gd name="connsiteY9" fmla="*/ 484844 h 1580269"/>
              <a:gd name="connsiteX10" fmla="*/ 795344 w 5705956"/>
              <a:gd name="connsiteY10" fmla="*/ 395696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 name="connsiteX0" fmla="*/ 5699606 w 5705956"/>
              <a:gd name="connsiteY0" fmla="*/ 646769 h 1580269"/>
              <a:gd name="connsiteX1" fmla="*/ 5705956 w 5705956"/>
              <a:gd name="connsiteY1" fmla="*/ 1580219 h 1580269"/>
              <a:gd name="connsiteX2" fmla="*/ 481 w 5705956"/>
              <a:gd name="connsiteY2" fmla="*/ 1570694 h 1580269"/>
              <a:gd name="connsiteX3" fmla="*/ 3656 w 5705956"/>
              <a:gd name="connsiteY3" fmla="*/ 1510369 h 1580269"/>
              <a:gd name="connsiteX4" fmla="*/ 54456 w 5705956"/>
              <a:gd name="connsiteY4" fmla="*/ 1345269 h 1580269"/>
              <a:gd name="connsiteX5" fmla="*/ 181456 w 5705956"/>
              <a:gd name="connsiteY5" fmla="*/ 1062694 h 1580269"/>
              <a:gd name="connsiteX6" fmla="*/ 286231 w 5705956"/>
              <a:gd name="connsiteY6" fmla="*/ 894419 h 1580269"/>
              <a:gd name="connsiteX7" fmla="*/ 403706 w 5705956"/>
              <a:gd name="connsiteY7" fmla="*/ 707094 h 1580269"/>
              <a:gd name="connsiteX8" fmla="*/ 505306 w 5705956"/>
              <a:gd name="connsiteY8" fmla="*/ 586444 h 1580269"/>
              <a:gd name="connsiteX9" fmla="*/ 629378 w 5705956"/>
              <a:gd name="connsiteY9" fmla="*/ 484844 h 1580269"/>
              <a:gd name="connsiteX10" fmla="*/ 795344 w 5705956"/>
              <a:gd name="connsiteY10" fmla="*/ 395696 h 1580269"/>
              <a:gd name="connsiteX11" fmla="*/ 1022831 w 5705956"/>
              <a:gd name="connsiteY11" fmla="*/ 307044 h 1580269"/>
              <a:gd name="connsiteX12" fmla="*/ 1343506 w 5705956"/>
              <a:gd name="connsiteY12" fmla="*/ 214969 h 1580269"/>
              <a:gd name="connsiteX13" fmla="*/ 1718156 w 5705956"/>
              <a:gd name="connsiteY13" fmla="*/ 141944 h 1580269"/>
              <a:gd name="connsiteX14" fmla="*/ 2232506 w 5705956"/>
              <a:gd name="connsiteY14" fmla="*/ 75269 h 1580269"/>
              <a:gd name="connsiteX15" fmla="*/ 2842106 w 5705956"/>
              <a:gd name="connsiteY15" fmla="*/ 33994 h 1580269"/>
              <a:gd name="connsiteX16" fmla="*/ 3378681 w 5705956"/>
              <a:gd name="connsiteY16" fmla="*/ 2244 h 1580269"/>
              <a:gd name="connsiteX17" fmla="*/ 3689831 w 5705956"/>
              <a:gd name="connsiteY17" fmla="*/ 5419 h 1580269"/>
              <a:gd name="connsiteX18" fmla="*/ 4055080 w 5705956"/>
              <a:gd name="connsiteY18" fmla="*/ 27891 h 1580269"/>
              <a:gd name="connsiteX19" fmla="*/ 4331305 w 5705956"/>
              <a:gd name="connsiteY19" fmla="*/ 87598 h 1580269"/>
              <a:gd name="connsiteX20" fmla="*/ 4651856 w 5705956"/>
              <a:gd name="connsiteY20" fmla="*/ 186394 h 1580269"/>
              <a:gd name="connsiteX21" fmla="*/ 5086831 w 5705956"/>
              <a:gd name="connsiteY21" fmla="*/ 338794 h 1580269"/>
              <a:gd name="connsiteX22" fmla="*/ 5391631 w 5705956"/>
              <a:gd name="connsiteY22" fmla="*/ 481669 h 1580269"/>
              <a:gd name="connsiteX23" fmla="*/ 5699606 w 5705956"/>
              <a:gd name="connsiteY23" fmla="*/ 646769 h 158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05956" h="1580269">
                <a:moveTo>
                  <a:pt x="5699606" y="646769"/>
                </a:moveTo>
                <a:cubicBezTo>
                  <a:pt x="5707544" y="664761"/>
                  <a:pt x="5703310" y="1588157"/>
                  <a:pt x="5705956" y="1580219"/>
                </a:cubicBezTo>
                <a:cubicBezTo>
                  <a:pt x="5708602" y="1572281"/>
                  <a:pt x="-4811" y="1563286"/>
                  <a:pt x="481" y="1570694"/>
                </a:cubicBezTo>
                <a:cubicBezTo>
                  <a:pt x="5773" y="1578102"/>
                  <a:pt x="-5340" y="1547940"/>
                  <a:pt x="3656" y="1510369"/>
                </a:cubicBezTo>
                <a:cubicBezTo>
                  <a:pt x="12652" y="1472798"/>
                  <a:pt x="24823" y="1419881"/>
                  <a:pt x="54456" y="1345269"/>
                </a:cubicBezTo>
                <a:cubicBezTo>
                  <a:pt x="84089" y="1270657"/>
                  <a:pt x="142827" y="1137836"/>
                  <a:pt x="181456" y="1062694"/>
                </a:cubicBezTo>
                <a:cubicBezTo>
                  <a:pt x="220085" y="987552"/>
                  <a:pt x="249189" y="953686"/>
                  <a:pt x="286231" y="894419"/>
                </a:cubicBezTo>
                <a:cubicBezTo>
                  <a:pt x="323273" y="835152"/>
                  <a:pt x="367194" y="758423"/>
                  <a:pt x="403706" y="707094"/>
                </a:cubicBezTo>
                <a:cubicBezTo>
                  <a:pt x="440219" y="655765"/>
                  <a:pt x="467694" y="623486"/>
                  <a:pt x="505306" y="586444"/>
                </a:cubicBezTo>
                <a:cubicBezTo>
                  <a:pt x="542918" y="549402"/>
                  <a:pt x="581038" y="516635"/>
                  <a:pt x="629378" y="484844"/>
                </a:cubicBezTo>
                <a:cubicBezTo>
                  <a:pt x="677718" y="453053"/>
                  <a:pt x="729769" y="425329"/>
                  <a:pt x="795344" y="395696"/>
                </a:cubicBezTo>
                <a:cubicBezTo>
                  <a:pt x="860920" y="366063"/>
                  <a:pt x="931471" y="337165"/>
                  <a:pt x="1022831" y="307044"/>
                </a:cubicBezTo>
                <a:cubicBezTo>
                  <a:pt x="1114191" y="276923"/>
                  <a:pt x="1227619" y="242486"/>
                  <a:pt x="1343506" y="214969"/>
                </a:cubicBezTo>
                <a:cubicBezTo>
                  <a:pt x="1459393" y="187452"/>
                  <a:pt x="1569989" y="165227"/>
                  <a:pt x="1718156" y="141944"/>
                </a:cubicBezTo>
                <a:cubicBezTo>
                  <a:pt x="1866323" y="118661"/>
                  <a:pt x="2045181" y="93261"/>
                  <a:pt x="2232506" y="75269"/>
                </a:cubicBezTo>
                <a:cubicBezTo>
                  <a:pt x="2419831" y="57277"/>
                  <a:pt x="2842106" y="33994"/>
                  <a:pt x="2842106" y="33994"/>
                </a:cubicBezTo>
                <a:lnTo>
                  <a:pt x="3378681" y="2244"/>
                </a:lnTo>
                <a:cubicBezTo>
                  <a:pt x="3519968" y="-2518"/>
                  <a:pt x="3577098" y="1145"/>
                  <a:pt x="3689831" y="5419"/>
                </a:cubicBezTo>
                <a:cubicBezTo>
                  <a:pt x="3802564" y="9693"/>
                  <a:pt x="3948168" y="14195"/>
                  <a:pt x="4055080" y="27891"/>
                </a:cubicBezTo>
                <a:cubicBezTo>
                  <a:pt x="4161992" y="41587"/>
                  <a:pt x="4231842" y="61181"/>
                  <a:pt x="4331305" y="87598"/>
                </a:cubicBezTo>
                <a:cubicBezTo>
                  <a:pt x="4430768" y="114015"/>
                  <a:pt x="4525935" y="144528"/>
                  <a:pt x="4651856" y="186394"/>
                </a:cubicBezTo>
                <a:cubicBezTo>
                  <a:pt x="4777777" y="228260"/>
                  <a:pt x="4963535" y="289581"/>
                  <a:pt x="5086831" y="338794"/>
                </a:cubicBezTo>
                <a:cubicBezTo>
                  <a:pt x="5210127" y="388006"/>
                  <a:pt x="5333423" y="451507"/>
                  <a:pt x="5391631" y="481669"/>
                </a:cubicBezTo>
                <a:cubicBezTo>
                  <a:pt x="5449839" y="511831"/>
                  <a:pt x="5691668" y="628777"/>
                  <a:pt x="5699606" y="646769"/>
                </a:cubicBezTo>
                <a:close/>
              </a:path>
            </a:pathLst>
          </a:cu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455" name="Freeform 454">
            <a:extLst>
              <a:ext uri="{FF2B5EF4-FFF2-40B4-BE49-F238E27FC236}">
                <a16:creationId xmlns:a16="http://schemas.microsoft.com/office/drawing/2014/main" id="{7314F9C6-9795-6740-A621-1D2312F3CDA8}"/>
              </a:ext>
            </a:extLst>
          </p:cNvPr>
          <p:cNvSpPr/>
          <p:nvPr/>
        </p:nvSpPr>
        <p:spPr>
          <a:xfrm>
            <a:off x="4334933" y="3346450"/>
            <a:ext cx="2738967" cy="859367"/>
          </a:xfrm>
          <a:custGeom>
            <a:avLst/>
            <a:gdLst>
              <a:gd name="connsiteX0" fmla="*/ 4061564 w 4362177"/>
              <a:gd name="connsiteY0" fmla="*/ 1066474 h 1086302"/>
              <a:gd name="connsiteX1" fmla="*/ 317538 w 4362177"/>
              <a:gd name="connsiteY1" fmla="*/ 1073071 h 1086302"/>
              <a:gd name="connsiteX2" fmla="*/ 188889 w 4362177"/>
              <a:gd name="connsiteY2" fmla="*/ 914734 h 1086302"/>
              <a:gd name="connsiteX3" fmla="*/ 162499 w 4362177"/>
              <a:gd name="connsiteY3" fmla="*/ 730007 h 1086302"/>
              <a:gd name="connsiteX4" fmla="*/ 238370 w 4362177"/>
              <a:gd name="connsiteY4" fmla="*/ 548578 h 1086302"/>
              <a:gd name="connsiteX5" fmla="*/ 390110 w 4362177"/>
              <a:gd name="connsiteY5" fmla="*/ 416630 h 1086302"/>
              <a:gd name="connsiteX6" fmla="*/ 568240 w 4362177"/>
              <a:gd name="connsiteY6" fmla="*/ 301175 h 1086302"/>
              <a:gd name="connsiteX7" fmla="*/ 785954 w 4362177"/>
              <a:gd name="connsiteY7" fmla="*/ 215409 h 1086302"/>
              <a:gd name="connsiteX8" fmla="*/ 1185097 w 4362177"/>
              <a:gd name="connsiteY8" fmla="*/ 99955 h 1086302"/>
              <a:gd name="connsiteX9" fmla="*/ 1745876 w 4362177"/>
              <a:gd name="connsiteY9" fmla="*/ 14188 h 1086302"/>
              <a:gd name="connsiteX10" fmla="*/ 2230785 w 4362177"/>
              <a:gd name="connsiteY10" fmla="*/ 994 h 1086302"/>
              <a:gd name="connsiteX11" fmla="*/ 2676110 w 4362177"/>
              <a:gd name="connsiteY11" fmla="*/ 24084 h 1086302"/>
              <a:gd name="connsiteX12" fmla="*/ 3517279 w 4362177"/>
              <a:gd name="connsiteY12" fmla="*/ 185721 h 1086302"/>
              <a:gd name="connsiteX13" fmla="*/ 3800967 w 4362177"/>
              <a:gd name="connsiteY13" fmla="*/ 301175 h 1086302"/>
              <a:gd name="connsiteX14" fmla="*/ 4058266 w 4362177"/>
              <a:gd name="connsiteY14" fmla="*/ 476007 h 1086302"/>
              <a:gd name="connsiteX15" fmla="*/ 4193512 w 4362177"/>
              <a:gd name="connsiteY15" fmla="*/ 654136 h 1086302"/>
              <a:gd name="connsiteX16" fmla="*/ 4206707 w 4362177"/>
              <a:gd name="connsiteY16" fmla="*/ 822370 h 1086302"/>
              <a:gd name="connsiteX17" fmla="*/ 4144032 w 4362177"/>
              <a:gd name="connsiteY17" fmla="*/ 977409 h 1086302"/>
              <a:gd name="connsiteX18" fmla="*/ 4061564 w 4362177"/>
              <a:gd name="connsiteY18" fmla="*/ 1066474 h 1086302"/>
              <a:gd name="connsiteX0" fmla="*/ 4061564 w 4212768"/>
              <a:gd name="connsiteY0" fmla="*/ 1066474 h 1083412"/>
              <a:gd name="connsiteX1" fmla="*/ 317538 w 4212768"/>
              <a:gd name="connsiteY1" fmla="*/ 1073071 h 1083412"/>
              <a:gd name="connsiteX2" fmla="*/ 188889 w 4212768"/>
              <a:gd name="connsiteY2" fmla="*/ 914734 h 1083412"/>
              <a:gd name="connsiteX3" fmla="*/ 162499 w 4212768"/>
              <a:gd name="connsiteY3" fmla="*/ 730007 h 1083412"/>
              <a:gd name="connsiteX4" fmla="*/ 238370 w 4212768"/>
              <a:gd name="connsiteY4" fmla="*/ 548578 h 1083412"/>
              <a:gd name="connsiteX5" fmla="*/ 390110 w 4212768"/>
              <a:gd name="connsiteY5" fmla="*/ 416630 h 1083412"/>
              <a:gd name="connsiteX6" fmla="*/ 568240 w 4212768"/>
              <a:gd name="connsiteY6" fmla="*/ 301175 h 1083412"/>
              <a:gd name="connsiteX7" fmla="*/ 785954 w 4212768"/>
              <a:gd name="connsiteY7" fmla="*/ 215409 h 1083412"/>
              <a:gd name="connsiteX8" fmla="*/ 1185097 w 4212768"/>
              <a:gd name="connsiteY8" fmla="*/ 99955 h 1083412"/>
              <a:gd name="connsiteX9" fmla="*/ 1745876 w 4212768"/>
              <a:gd name="connsiteY9" fmla="*/ 14188 h 1083412"/>
              <a:gd name="connsiteX10" fmla="*/ 2230785 w 4212768"/>
              <a:gd name="connsiteY10" fmla="*/ 994 h 1083412"/>
              <a:gd name="connsiteX11" fmla="*/ 2676110 w 4212768"/>
              <a:gd name="connsiteY11" fmla="*/ 24084 h 1083412"/>
              <a:gd name="connsiteX12" fmla="*/ 3517279 w 4212768"/>
              <a:gd name="connsiteY12" fmla="*/ 185721 h 1083412"/>
              <a:gd name="connsiteX13" fmla="*/ 3800967 w 4212768"/>
              <a:gd name="connsiteY13" fmla="*/ 301175 h 1083412"/>
              <a:gd name="connsiteX14" fmla="*/ 4058266 w 4212768"/>
              <a:gd name="connsiteY14" fmla="*/ 476007 h 1083412"/>
              <a:gd name="connsiteX15" fmla="*/ 4193512 w 4212768"/>
              <a:gd name="connsiteY15" fmla="*/ 654136 h 1083412"/>
              <a:gd name="connsiteX16" fmla="*/ 4206707 w 4212768"/>
              <a:gd name="connsiteY16" fmla="*/ 822370 h 1083412"/>
              <a:gd name="connsiteX17" fmla="*/ 4144032 w 4212768"/>
              <a:gd name="connsiteY17" fmla="*/ 977409 h 1083412"/>
              <a:gd name="connsiteX18" fmla="*/ 4061564 w 4212768"/>
              <a:gd name="connsiteY18" fmla="*/ 1066474 h 1083412"/>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30604 w 4053262"/>
              <a:gd name="connsiteY5" fmla="*/ 4166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30604 w 4053262"/>
              <a:gd name="connsiteY5" fmla="*/ 4166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41461 w 4053262"/>
              <a:gd name="connsiteY13" fmla="*/ 30117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50986 w 4053262"/>
              <a:gd name="connsiteY13" fmla="*/ 29482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 name="connsiteX0" fmla="*/ 3902058 w 4053262"/>
              <a:gd name="connsiteY0" fmla="*/ 1066474 h 1073071"/>
              <a:gd name="connsiteX1" fmla="*/ 158032 w 4053262"/>
              <a:gd name="connsiteY1" fmla="*/ 1073071 h 1073071"/>
              <a:gd name="connsiteX2" fmla="*/ 29383 w 4053262"/>
              <a:gd name="connsiteY2" fmla="*/ 914734 h 1073071"/>
              <a:gd name="connsiteX3" fmla="*/ 2993 w 4053262"/>
              <a:gd name="connsiteY3" fmla="*/ 730007 h 1073071"/>
              <a:gd name="connsiteX4" fmla="*/ 78864 w 4053262"/>
              <a:gd name="connsiteY4" fmla="*/ 548578 h 1073071"/>
              <a:gd name="connsiteX5" fmla="*/ 240129 w 4053262"/>
              <a:gd name="connsiteY5" fmla="*/ 403930 h 1073071"/>
              <a:gd name="connsiteX6" fmla="*/ 408734 w 4053262"/>
              <a:gd name="connsiteY6" fmla="*/ 301175 h 1073071"/>
              <a:gd name="connsiteX7" fmla="*/ 626448 w 4053262"/>
              <a:gd name="connsiteY7" fmla="*/ 215409 h 1073071"/>
              <a:gd name="connsiteX8" fmla="*/ 1025591 w 4053262"/>
              <a:gd name="connsiteY8" fmla="*/ 99955 h 1073071"/>
              <a:gd name="connsiteX9" fmla="*/ 1586370 w 4053262"/>
              <a:gd name="connsiteY9" fmla="*/ 14188 h 1073071"/>
              <a:gd name="connsiteX10" fmla="*/ 2071279 w 4053262"/>
              <a:gd name="connsiteY10" fmla="*/ 994 h 1073071"/>
              <a:gd name="connsiteX11" fmla="*/ 2516604 w 4053262"/>
              <a:gd name="connsiteY11" fmla="*/ 24084 h 1073071"/>
              <a:gd name="connsiteX12" fmla="*/ 3357773 w 4053262"/>
              <a:gd name="connsiteY12" fmla="*/ 185721 h 1073071"/>
              <a:gd name="connsiteX13" fmla="*/ 3650986 w 4053262"/>
              <a:gd name="connsiteY13" fmla="*/ 294825 h 1073071"/>
              <a:gd name="connsiteX14" fmla="*/ 3898760 w 4053262"/>
              <a:gd name="connsiteY14" fmla="*/ 476007 h 1073071"/>
              <a:gd name="connsiteX15" fmla="*/ 4034006 w 4053262"/>
              <a:gd name="connsiteY15" fmla="*/ 654136 h 1073071"/>
              <a:gd name="connsiteX16" fmla="*/ 4047201 w 4053262"/>
              <a:gd name="connsiteY16" fmla="*/ 822370 h 1073071"/>
              <a:gd name="connsiteX17" fmla="*/ 3984526 w 4053262"/>
              <a:gd name="connsiteY17" fmla="*/ 977409 h 1073071"/>
              <a:gd name="connsiteX18" fmla="*/ 3902058 w 4053262"/>
              <a:gd name="connsiteY18" fmla="*/ 1066474 h 107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3262" h="1073071">
                <a:moveTo>
                  <a:pt x="3902058" y="1066474"/>
                </a:moveTo>
                <a:cubicBezTo>
                  <a:pt x="3902484" y="1069718"/>
                  <a:pt x="152603" y="1072961"/>
                  <a:pt x="158032" y="1073071"/>
                </a:cubicBezTo>
                <a:cubicBezTo>
                  <a:pt x="163461" y="1073181"/>
                  <a:pt x="55223" y="971911"/>
                  <a:pt x="29383" y="914734"/>
                </a:cubicBezTo>
                <a:cubicBezTo>
                  <a:pt x="3543" y="857557"/>
                  <a:pt x="-5254" y="791033"/>
                  <a:pt x="2993" y="730007"/>
                </a:cubicBezTo>
                <a:cubicBezTo>
                  <a:pt x="11240" y="668981"/>
                  <a:pt x="39341" y="602924"/>
                  <a:pt x="78864" y="548578"/>
                </a:cubicBezTo>
                <a:cubicBezTo>
                  <a:pt x="118387" y="494232"/>
                  <a:pt x="185151" y="445164"/>
                  <a:pt x="240129" y="403930"/>
                </a:cubicBezTo>
                <a:cubicBezTo>
                  <a:pt x="295107" y="362696"/>
                  <a:pt x="344347" y="332595"/>
                  <a:pt x="408734" y="301175"/>
                </a:cubicBezTo>
                <a:cubicBezTo>
                  <a:pt x="473121" y="269755"/>
                  <a:pt x="523639" y="248946"/>
                  <a:pt x="626448" y="215409"/>
                </a:cubicBezTo>
                <a:cubicBezTo>
                  <a:pt x="729257" y="181872"/>
                  <a:pt x="865604" y="133492"/>
                  <a:pt x="1025591" y="99955"/>
                </a:cubicBezTo>
                <a:cubicBezTo>
                  <a:pt x="1185578" y="66418"/>
                  <a:pt x="1412089" y="30682"/>
                  <a:pt x="1586370" y="14188"/>
                </a:cubicBezTo>
                <a:cubicBezTo>
                  <a:pt x="1760651" y="-2306"/>
                  <a:pt x="1916240" y="-655"/>
                  <a:pt x="2071279" y="994"/>
                </a:cubicBezTo>
                <a:cubicBezTo>
                  <a:pt x="2226318" y="2643"/>
                  <a:pt x="2337113" y="9171"/>
                  <a:pt x="2516604" y="24084"/>
                </a:cubicBezTo>
                <a:cubicBezTo>
                  <a:pt x="2696095" y="38997"/>
                  <a:pt x="3190934" y="137422"/>
                  <a:pt x="3357773" y="185721"/>
                </a:cubicBezTo>
                <a:cubicBezTo>
                  <a:pt x="3524612" y="234020"/>
                  <a:pt x="3548121" y="243269"/>
                  <a:pt x="3650986" y="294825"/>
                </a:cubicBezTo>
                <a:cubicBezTo>
                  <a:pt x="3753851" y="346381"/>
                  <a:pt x="3834923" y="416122"/>
                  <a:pt x="3898760" y="476007"/>
                </a:cubicBezTo>
                <a:cubicBezTo>
                  <a:pt x="3962597" y="535892"/>
                  <a:pt x="4009266" y="596409"/>
                  <a:pt x="4034006" y="654136"/>
                </a:cubicBezTo>
                <a:cubicBezTo>
                  <a:pt x="4058746" y="711863"/>
                  <a:pt x="4055448" y="768491"/>
                  <a:pt x="4047201" y="822370"/>
                </a:cubicBezTo>
                <a:cubicBezTo>
                  <a:pt x="4038954" y="876249"/>
                  <a:pt x="4008167" y="937275"/>
                  <a:pt x="3984526" y="977409"/>
                </a:cubicBezTo>
                <a:cubicBezTo>
                  <a:pt x="3960885" y="1017543"/>
                  <a:pt x="3901632" y="1063230"/>
                  <a:pt x="3902058" y="1066474"/>
                </a:cubicBezTo>
                <a:close/>
              </a:path>
            </a:pathLst>
          </a:custGeom>
          <a:solidFill>
            <a:srgbClr val="BD3333">
              <a:lumMod val="60000"/>
              <a:lumOff val="4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nvGrpSpPr>
          <p:cNvPr id="456" name="Group 455">
            <a:extLst>
              <a:ext uri="{FF2B5EF4-FFF2-40B4-BE49-F238E27FC236}">
                <a16:creationId xmlns:a16="http://schemas.microsoft.com/office/drawing/2014/main" id="{BC1AF4BC-8A81-B843-A1C1-3A04C4335353}"/>
              </a:ext>
            </a:extLst>
          </p:cNvPr>
          <p:cNvGrpSpPr/>
          <p:nvPr/>
        </p:nvGrpSpPr>
        <p:grpSpPr>
          <a:xfrm>
            <a:off x="4975664" y="2725237"/>
            <a:ext cx="300736" cy="243998"/>
            <a:chOff x="4505682" y="1764728"/>
            <a:chExt cx="445063" cy="304673"/>
          </a:xfrm>
          <a:solidFill>
            <a:srgbClr val="D1890D"/>
          </a:solidFill>
        </p:grpSpPr>
        <p:sp>
          <p:nvSpPr>
            <p:cNvPr id="457" name="Oval 456">
              <a:extLst>
                <a:ext uri="{FF2B5EF4-FFF2-40B4-BE49-F238E27FC236}">
                  <a16:creationId xmlns:a16="http://schemas.microsoft.com/office/drawing/2014/main" id="{9F6BDA46-0CEE-164F-B3AA-8C30902CA6D6}"/>
                </a:ext>
              </a:extLst>
            </p:cNvPr>
            <p:cNvSpPr/>
            <p:nvPr/>
          </p:nvSpPr>
          <p:spPr bwMode="auto">
            <a:xfrm>
              <a:off x="4505682" y="1764728"/>
              <a:ext cx="292663" cy="272632"/>
            </a:xfrm>
            <a:prstGeom prst="ellipse">
              <a:avLst/>
            </a:prstGeom>
            <a:grpFill/>
            <a:ln w="28575" cap="flat" cmpd="sng" algn="ctr">
              <a:solidFill>
                <a:srgbClr val="D1890D">
                  <a:lumMod val="75000"/>
                </a:srgbClr>
              </a:solidFill>
              <a:prstDash val="solid"/>
              <a:miter lim="800000"/>
            </a:ln>
            <a:effectLst/>
            <a:scene3d>
              <a:camera prst="orthographicFront"/>
              <a:lightRig rig="threePt" dir="t"/>
            </a:scene3d>
            <a:sp3d/>
          </p:spPr>
          <p:txBody>
            <a:bodyPr anchor="ctr"/>
            <a:lstStyle/>
            <a:p>
              <a:pPr algn="ctr">
                <a:defRPr/>
              </a:pPr>
              <a:endParaRPr lang="en-US" sz="700" kern="0" dirty="0">
                <a:solidFill>
                  <a:srgbClr val="4C4C4C"/>
                </a:solidFill>
                <a:latin typeface="Arial" panose="020B0604020202020204" pitchFamily="34" charset="0"/>
              </a:endParaRPr>
            </a:p>
          </p:txBody>
        </p:sp>
        <p:sp>
          <p:nvSpPr>
            <p:cNvPr id="458" name="Oval 457">
              <a:extLst>
                <a:ext uri="{FF2B5EF4-FFF2-40B4-BE49-F238E27FC236}">
                  <a16:creationId xmlns:a16="http://schemas.microsoft.com/office/drawing/2014/main" id="{AC7D9B81-C590-234C-A3BE-4AF5C254BA8C}"/>
                </a:ext>
              </a:extLst>
            </p:cNvPr>
            <p:cNvSpPr/>
            <p:nvPr/>
          </p:nvSpPr>
          <p:spPr bwMode="auto">
            <a:xfrm>
              <a:off x="4658082" y="1796769"/>
              <a:ext cx="292663" cy="272632"/>
            </a:xfrm>
            <a:prstGeom prst="ellipse">
              <a:avLst/>
            </a:prstGeom>
            <a:grpFill/>
            <a:ln w="28575" cap="flat" cmpd="sng" algn="ctr">
              <a:solidFill>
                <a:srgbClr val="D1890D">
                  <a:lumMod val="75000"/>
                </a:srgbClr>
              </a:solidFill>
              <a:prstDash val="solid"/>
              <a:miter lim="800000"/>
            </a:ln>
            <a:effectLst/>
            <a:scene3d>
              <a:camera prst="orthographicFront"/>
              <a:lightRig rig="threePt" dir="t"/>
            </a:scene3d>
            <a:sp3d/>
          </p:spPr>
          <p:txBody>
            <a:bodyPr anchor="ctr"/>
            <a:lstStyle/>
            <a:p>
              <a:pPr algn="ctr">
                <a:defRPr/>
              </a:pPr>
              <a:endParaRPr lang="en-US" sz="700" kern="0" dirty="0">
                <a:solidFill>
                  <a:srgbClr val="4C4C4C"/>
                </a:solidFill>
                <a:latin typeface="Arial" panose="020B0604020202020204" pitchFamily="34" charset="0"/>
              </a:endParaRPr>
            </a:p>
          </p:txBody>
        </p:sp>
      </p:grpSp>
      <p:grpSp>
        <p:nvGrpSpPr>
          <p:cNvPr id="459" name="Group 458">
            <a:extLst>
              <a:ext uri="{FF2B5EF4-FFF2-40B4-BE49-F238E27FC236}">
                <a16:creationId xmlns:a16="http://schemas.microsoft.com/office/drawing/2014/main" id="{F5B3EF9A-4D9A-CC46-ADA8-D03B4F1D9FCA}"/>
              </a:ext>
            </a:extLst>
          </p:cNvPr>
          <p:cNvGrpSpPr>
            <a:grpSpLocks noChangeAspect="1"/>
          </p:cNvGrpSpPr>
          <p:nvPr/>
        </p:nvGrpSpPr>
        <p:grpSpPr bwMode="auto">
          <a:xfrm rot="11873870">
            <a:off x="4997450" y="2246843"/>
            <a:ext cx="382059" cy="690033"/>
            <a:chOff x="914400" y="1819505"/>
            <a:chExt cx="1867058" cy="3438295"/>
          </a:xfrm>
        </p:grpSpPr>
        <p:sp>
          <p:nvSpPr>
            <p:cNvPr id="460" name="Oval 459">
              <a:extLst>
                <a:ext uri="{FF2B5EF4-FFF2-40B4-BE49-F238E27FC236}">
                  <a16:creationId xmlns:a16="http://schemas.microsoft.com/office/drawing/2014/main" id="{DF27990C-7F1C-A64A-8A4C-12C92A157FC6}"/>
                </a:ext>
              </a:extLst>
            </p:cNvPr>
            <p:cNvSpPr>
              <a:spLocks noChangeArrowheads="1"/>
            </p:cNvSpPr>
            <p:nvPr/>
          </p:nvSpPr>
          <p:spPr bwMode="auto">
            <a:xfrm>
              <a:off x="1801208" y="4294032"/>
              <a:ext cx="475815" cy="1017776"/>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sp>
          <p:nvSpPr>
            <p:cNvPr id="461" name="Oval 460">
              <a:extLst>
                <a:ext uri="{FF2B5EF4-FFF2-40B4-BE49-F238E27FC236}">
                  <a16:creationId xmlns:a16="http://schemas.microsoft.com/office/drawing/2014/main" id="{D23637B5-DE24-A04F-BE24-842733457311}"/>
                </a:ext>
              </a:extLst>
            </p:cNvPr>
            <p:cNvSpPr>
              <a:spLocks noChangeArrowheads="1"/>
            </p:cNvSpPr>
            <p:nvPr/>
          </p:nvSpPr>
          <p:spPr bwMode="auto">
            <a:xfrm>
              <a:off x="1421602" y="4296265"/>
              <a:ext cx="480988" cy="1017776"/>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sp>
          <p:nvSpPr>
            <p:cNvPr id="462" name="Oval 461">
              <a:extLst>
                <a:ext uri="{FF2B5EF4-FFF2-40B4-BE49-F238E27FC236}">
                  <a16:creationId xmlns:a16="http://schemas.microsoft.com/office/drawing/2014/main" id="{9D1EB308-56F3-014C-BB7F-7818A757B9BE}"/>
                </a:ext>
              </a:extLst>
            </p:cNvPr>
            <p:cNvSpPr>
              <a:spLocks noChangeArrowheads="1"/>
            </p:cNvSpPr>
            <p:nvPr/>
          </p:nvSpPr>
          <p:spPr bwMode="auto">
            <a:xfrm>
              <a:off x="1816000" y="3418050"/>
              <a:ext cx="475815" cy="975591"/>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sp>
          <p:nvSpPr>
            <p:cNvPr id="463" name="Oval 462">
              <a:extLst>
                <a:ext uri="{FF2B5EF4-FFF2-40B4-BE49-F238E27FC236}">
                  <a16:creationId xmlns:a16="http://schemas.microsoft.com/office/drawing/2014/main" id="{02D91258-FB1A-A149-BFC2-121D977DB00D}"/>
                </a:ext>
              </a:extLst>
            </p:cNvPr>
            <p:cNvSpPr>
              <a:spLocks noChangeArrowheads="1"/>
            </p:cNvSpPr>
            <p:nvPr/>
          </p:nvSpPr>
          <p:spPr bwMode="auto">
            <a:xfrm>
              <a:off x="1416859" y="3410092"/>
              <a:ext cx="480988" cy="975588"/>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sp>
          <p:nvSpPr>
            <p:cNvPr id="464" name="Freeform 64">
              <a:extLst>
                <a:ext uri="{FF2B5EF4-FFF2-40B4-BE49-F238E27FC236}">
                  <a16:creationId xmlns:a16="http://schemas.microsoft.com/office/drawing/2014/main" id="{C5AEE36B-9F32-5149-A465-82090F0BD7A8}"/>
                </a:ext>
              </a:extLst>
            </p:cNvPr>
            <p:cNvSpPr>
              <a:spLocks/>
            </p:cNvSpPr>
            <p:nvPr/>
          </p:nvSpPr>
          <p:spPr bwMode="auto">
            <a:xfrm>
              <a:off x="1487278" y="1835612"/>
              <a:ext cx="1329180" cy="1687507"/>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sp>
          <p:nvSpPr>
            <p:cNvPr id="465" name="Freeform 65">
              <a:extLst>
                <a:ext uri="{FF2B5EF4-FFF2-40B4-BE49-F238E27FC236}">
                  <a16:creationId xmlns:a16="http://schemas.microsoft.com/office/drawing/2014/main" id="{424AE990-939F-C348-A381-631A15C8C0B0}"/>
                </a:ext>
              </a:extLst>
            </p:cNvPr>
            <p:cNvSpPr>
              <a:spLocks/>
            </p:cNvSpPr>
            <p:nvPr/>
          </p:nvSpPr>
          <p:spPr bwMode="auto">
            <a:xfrm flipH="1">
              <a:off x="944103" y="1853766"/>
              <a:ext cx="1329177" cy="1687507"/>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en-US" sz="2489" dirty="0">
                <a:solidFill>
                  <a:srgbClr val="FFFFFF"/>
                </a:solidFill>
              </a:endParaRPr>
            </a:p>
          </p:txBody>
        </p:sp>
      </p:grpSp>
      <p:sp>
        <p:nvSpPr>
          <p:cNvPr id="466" name="TextBox 55">
            <a:extLst>
              <a:ext uri="{FF2B5EF4-FFF2-40B4-BE49-F238E27FC236}">
                <a16:creationId xmlns:a16="http://schemas.microsoft.com/office/drawing/2014/main" id="{7375AFAB-4A3D-A545-991B-527CB49EE08E}"/>
              </a:ext>
            </a:extLst>
          </p:cNvPr>
          <p:cNvSpPr txBox="1">
            <a:spLocks noChangeArrowheads="1"/>
          </p:cNvSpPr>
          <p:nvPr/>
        </p:nvSpPr>
        <p:spPr bwMode="auto">
          <a:xfrm>
            <a:off x="5222876" y="3052234"/>
            <a:ext cx="793750" cy="230832"/>
          </a:xfrm>
          <a:prstGeom prst="rect">
            <a:avLst/>
          </a:prstGeom>
          <a:noFill/>
          <a:ln>
            <a:noFill/>
          </a:ln>
        </p:spPr>
        <p:txBody>
          <a:bodyPr>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FontTx/>
              <a:buNone/>
              <a:defRPr/>
            </a:pPr>
            <a:r>
              <a:rPr lang="en-US" altLang="en-US" sz="900" dirty="0">
                <a:solidFill>
                  <a:srgbClr val="000000"/>
                </a:solidFill>
                <a:latin typeface="+mj-lt"/>
              </a:rPr>
              <a:t>Cytoplasm</a:t>
            </a:r>
          </a:p>
        </p:txBody>
      </p:sp>
      <p:sp>
        <p:nvSpPr>
          <p:cNvPr id="467" name="TextBox 56">
            <a:extLst>
              <a:ext uri="{FF2B5EF4-FFF2-40B4-BE49-F238E27FC236}">
                <a16:creationId xmlns:a16="http://schemas.microsoft.com/office/drawing/2014/main" id="{C7899137-3D5B-ED4F-89D3-78CE23AEB887}"/>
              </a:ext>
            </a:extLst>
          </p:cNvPr>
          <p:cNvSpPr txBox="1">
            <a:spLocks noChangeArrowheads="1"/>
          </p:cNvSpPr>
          <p:nvPr/>
        </p:nvSpPr>
        <p:spPr bwMode="auto">
          <a:xfrm>
            <a:off x="5295901" y="3336926"/>
            <a:ext cx="793750" cy="230832"/>
          </a:xfrm>
          <a:prstGeom prst="rect">
            <a:avLst/>
          </a:prstGeom>
          <a:noFill/>
          <a:ln>
            <a:noFill/>
          </a:ln>
        </p:spPr>
        <p:txBody>
          <a:bodyPr>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FontTx/>
              <a:buNone/>
              <a:defRPr/>
            </a:pPr>
            <a:r>
              <a:rPr lang="en-US" altLang="en-US" sz="900" dirty="0">
                <a:solidFill>
                  <a:srgbClr val="000000"/>
                </a:solidFill>
                <a:latin typeface="+mj-lt"/>
              </a:rPr>
              <a:t>Nucleus</a:t>
            </a:r>
          </a:p>
        </p:txBody>
      </p:sp>
      <p:sp>
        <p:nvSpPr>
          <p:cNvPr id="468" name="TextBox 467">
            <a:extLst>
              <a:ext uri="{FF2B5EF4-FFF2-40B4-BE49-F238E27FC236}">
                <a16:creationId xmlns:a16="http://schemas.microsoft.com/office/drawing/2014/main" id="{10F69DB9-2286-EB40-AD31-34A70B3C0613}"/>
              </a:ext>
            </a:extLst>
          </p:cNvPr>
          <p:cNvSpPr txBox="1">
            <a:spLocks noChangeArrowheads="1"/>
          </p:cNvSpPr>
          <p:nvPr/>
        </p:nvSpPr>
        <p:spPr bwMode="auto">
          <a:xfrm>
            <a:off x="4523317" y="4004734"/>
            <a:ext cx="2108200" cy="230832"/>
          </a:xfrm>
          <a:prstGeom prst="rect">
            <a:avLst/>
          </a:prstGeom>
          <a:noFill/>
          <a:ln>
            <a:noFill/>
          </a:ln>
        </p:spPr>
        <p:txBody>
          <a:bodyPr>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defRPr/>
            </a:pPr>
            <a:r>
              <a:rPr lang="en-US" altLang="en-US" sz="900" dirty="0">
                <a:solidFill>
                  <a:srgbClr val="000000"/>
                </a:solidFill>
                <a:latin typeface="+mj-lt"/>
              </a:rPr>
              <a:t>Erythroid maturation</a:t>
            </a:r>
          </a:p>
        </p:txBody>
      </p:sp>
      <p:grpSp>
        <p:nvGrpSpPr>
          <p:cNvPr id="65553" name="Group 468">
            <a:extLst>
              <a:ext uri="{FF2B5EF4-FFF2-40B4-BE49-F238E27FC236}">
                <a16:creationId xmlns:a16="http://schemas.microsoft.com/office/drawing/2014/main" id="{4DCAB9C9-908C-8B46-9CA0-81A2AD914988}"/>
              </a:ext>
            </a:extLst>
          </p:cNvPr>
          <p:cNvGrpSpPr>
            <a:grpSpLocks/>
          </p:cNvGrpSpPr>
          <p:nvPr/>
        </p:nvGrpSpPr>
        <p:grpSpPr bwMode="auto">
          <a:xfrm>
            <a:off x="6414559" y="3121025"/>
            <a:ext cx="564092" cy="270933"/>
            <a:chOff x="5224463" y="3670300"/>
            <a:chExt cx="1111621" cy="450850"/>
          </a:xfrm>
        </p:grpSpPr>
        <p:sp>
          <p:nvSpPr>
            <p:cNvPr id="470" name="Oval 469">
              <a:extLst>
                <a:ext uri="{FF2B5EF4-FFF2-40B4-BE49-F238E27FC236}">
                  <a16:creationId xmlns:a16="http://schemas.microsoft.com/office/drawing/2014/main" id="{D9C30527-E1DC-2845-BB1C-038AC96BD69A}"/>
                </a:ext>
              </a:extLst>
            </p:cNvPr>
            <p:cNvSpPr/>
            <p:nvPr/>
          </p:nvSpPr>
          <p:spPr bwMode="auto">
            <a:xfrm>
              <a:off x="5224463" y="3670300"/>
              <a:ext cx="861350" cy="450850"/>
            </a:xfrm>
            <a:prstGeom prst="ellipse">
              <a:avLst/>
            </a:prstGeom>
            <a:solidFill>
              <a:srgbClr val="54ADA4"/>
            </a:solidFill>
            <a:ln w="28575" cap="flat" cmpd="sng" algn="ctr">
              <a:noFill/>
              <a:prstDash val="solid"/>
              <a:miter lim="800000"/>
            </a:ln>
            <a:effectLst/>
          </p:spPr>
          <p:txBody>
            <a:bodyPr anchor="ctr"/>
            <a:lstStyle/>
            <a:p>
              <a:pPr algn="ctr">
                <a:defRPr/>
              </a:pPr>
              <a:endParaRPr lang="en-US" sz="533" kern="0" dirty="0">
                <a:solidFill>
                  <a:srgbClr val="4C4C4C"/>
                </a:solidFill>
                <a:latin typeface="+mj-lt"/>
              </a:endParaRPr>
            </a:p>
          </p:txBody>
        </p:sp>
        <p:sp>
          <p:nvSpPr>
            <p:cNvPr id="471" name="TextBox 21">
              <a:extLst>
                <a:ext uri="{FF2B5EF4-FFF2-40B4-BE49-F238E27FC236}">
                  <a16:creationId xmlns:a16="http://schemas.microsoft.com/office/drawing/2014/main" id="{09B901B0-A4C8-E34E-9D01-6D1C2E2C18E4}"/>
                </a:ext>
              </a:extLst>
            </p:cNvPr>
            <p:cNvSpPr txBox="1">
              <a:spLocks noChangeArrowheads="1"/>
            </p:cNvSpPr>
            <p:nvPr/>
          </p:nvSpPr>
          <p:spPr bwMode="auto">
            <a:xfrm>
              <a:off x="5249490" y="3723134"/>
              <a:ext cx="1086594" cy="290118"/>
            </a:xfrm>
            <a:prstGeom prst="rect">
              <a:avLst/>
            </a:prstGeom>
            <a:noFill/>
            <a:ln>
              <a:noFill/>
            </a:ln>
          </p:spPr>
          <p:txBody>
            <a:bodyPr>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eaLnBrk="1" hangingPunct="1">
                <a:spcBef>
                  <a:spcPct val="0"/>
                </a:spcBef>
                <a:buNone/>
                <a:defRPr/>
              </a:pPr>
              <a:r>
                <a:rPr lang="en-US" altLang="en-US" sz="533" kern="0" dirty="0">
                  <a:solidFill>
                    <a:srgbClr val="FFFFFF"/>
                  </a:solidFill>
                  <a:latin typeface="+mj-lt"/>
                </a:rPr>
                <a:t>Smad2/3</a:t>
              </a:r>
            </a:p>
          </p:txBody>
        </p:sp>
      </p:grpSp>
      <p:grpSp>
        <p:nvGrpSpPr>
          <p:cNvPr id="472" name="Group 471">
            <a:extLst>
              <a:ext uri="{FF2B5EF4-FFF2-40B4-BE49-F238E27FC236}">
                <a16:creationId xmlns:a16="http://schemas.microsoft.com/office/drawing/2014/main" id="{F6535A1C-2B0C-774A-844E-E530C82D3465}"/>
              </a:ext>
            </a:extLst>
          </p:cNvPr>
          <p:cNvGrpSpPr>
            <a:grpSpLocks/>
          </p:cNvGrpSpPr>
          <p:nvPr/>
        </p:nvGrpSpPr>
        <p:grpSpPr bwMode="auto">
          <a:xfrm>
            <a:off x="6721475" y="3278717"/>
            <a:ext cx="613833" cy="286809"/>
            <a:chOff x="5826125" y="4127500"/>
            <a:chExt cx="839787" cy="427038"/>
          </a:xfrm>
        </p:grpSpPr>
        <p:sp>
          <p:nvSpPr>
            <p:cNvPr id="473" name="Oval 472">
              <a:extLst>
                <a:ext uri="{FF2B5EF4-FFF2-40B4-BE49-F238E27FC236}">
                  <a16:creationId xmlns:a16="http://schemas.microsoft.com/office/drawing/2014/main" id="{C4B06E8E-2006-D647-9BD9-A73754687D43}"/>
                </a:ext>
              </a:extLst>
            </p:cNvPr>
            <p:cNvSpPr/>
            <p:nvPr/>
          </p:nvSpPr>
          <p:spPr bwMode="auto">
            <a:xfrm>
              <a:off x="5826125" y="4127500"/>
              <a:ext cx="839787" cy="427038"/>
            </a:xfrm>
            <a:prstGeom prst="ellipse">
              <a:avLst/>
            </a:prstGeom>
            <a:solidFill>
              <a:srgbClr val="8F1176"/>
            </a:solidFill>
            <a:ln w="28575" cap="flat" cmpd="sng" algn="ctr">
              <a:noFill/>
              <a:prstDash val="solid"/>
              <a:miter lim="800000"/>
            </a:ln>
            <a:effectLst/>
          </p:spPr>
          <p:txBody>
            <a:bodyPr anchor="ctr"/>
            <a:lstStyle/>
            <a:p>
              <a:pPr algn="ctr">
                <a:defRPr/>
              </a:pPr>
              <a:endParaRPr lang="en-US" sz="533" u="sng" kern="0" dirty="0">
                <a:solidFill>
                  <a:srgbClr val="4C4C4C"/>
                </a:solidFill>
                <a:latin typeface="+mj-lt"/>
              </a:endParaRPr>
            </a:p>
          </p:txBody>
        </p:sp>
        <p:sp>
          <p:nvSpPr>
            <p:cNvPr id="474" name="Rectangle 39">
              <a:extLst>
                <a:ext uri="{FF2B5EF4-FFF2-40B4-BE49-F238E27FC236}">
                  <a16:creationId xmlns:a16="http://schemas.microsoft.com/office/drawing/2014/main" id="{E70B9C30-5339-AE46-8E2A-60F899742878}"/>
                </a:ext>
              </a:extLst>
            </p:cNvPr>
            <p:cNvSpPr>
              <a:spLocks noChangeArrowheads="1"/>
            </p:cNvSpPr>
            <p:nvPr/>
          </p:nvSpPr>
          <p:spPr bwMode="auto">
            <a:xfrm>
              <a:off x="5921948" y="4187379"/>
              <a:ext cx="649589" cy="259584"/>
            </a:xfrm>
            <a:prstGeom prst="rect">
              <a:avLst/>
            </a:prstGeom>
            <a:noFill/>
            <a:ln>
              <a:noFill/>
            </a:ln>
          </p:spPr>
          <p:txBody>
            <a:bodyPr wrap="none">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None/>
                <a:defRPr/>
              </a:pPr>
              <a:r>
                <a:rPr lang="en-US" altLang="en-US" sz="533" kern="0" dirty="0">
                  <a:solidFill>
                    <a:srgbClr val="FFFFFF"/>
                  </a:solidFill>
                  <a:latin typeface="+mj-lt"/>
                </a:rPr>
                <a:t>Complex</a:t>
              </a:r>
            </a:p>
          </p:txBody>
        </p:sp>
      </p:grpSp>
      <p:sp>
        <p:nvSpPr>
          <p:cNvPr id="475" name="Oval 474">
            <a:extLst>
              <a:ext uri="{FF2B5EF4-FFF2-40B4-BE49-F238E27FC236}">
                <a16:creationId xmlns:a16="http://schemas.microsoft.com/office/drawing/2014/main" id="{60A8FF9E-1F8D-F148-8967-1FA773864B0F}"/>
              </a:ext>
            </a:extLst>
          </p:cNvPr>
          <p:cNvSpPr/>
          <p:nvPr/>
        </p:nvSpPr>
        <p:spPr>
          <a:xfrm>
            <a:off x="6454775" y="3065993"/>
            <a:ext cx="97367" cy="115358"/>
          </a:xfrm>
          <a:prstGeom prst="ellipse">
            <a:avLst/>
          </a:prstGeom>
          <a:solidFill>
            <a:srgbClr val="BD3333"/>
          </a:solidFill>
          <a:ln w="12700" cap="flat" cmpd="sng" algn="ctr">
            <a:solidFill>
              <a:srgbClr val="4C4C4C"/>
            </a:solidFill>
            <a:prstDash val="solid"/>
            <a:miter lim="800000"/>
          </a:ln>
          <a:effectLst/>
        </p:spPr>
        <p:txBody>
          <a:bodyPr anchor="ctr"/>
          <a:lstStyle/>
          <a:p>
            <a:pPr algn="ctr">
              <a:defRPr/>
            </a:pPr>
            <a:r>
              <a:rPr lang="en-US" sz="550" kern="0" dirty="0">
                <a:solidFill>
                  <a:srgbClr val="FFFFFF"/>
                </a:solidFill>
                <a:latin typeface="Arial" panose="020B0604020202020204" pitchFamily="34" charset="0"/>
              </a:rPr>
              <a:t>P</a:t>
            </a:r>
            <a:endParaRPr lang="en-US" sz="1200" kern="0" dirty="0">
              <a:solidFill>
                <a:srgbClr val="FFFFFF"/>
              </a:solidFill>
              <a:latin typeface="Arial" panose="020B0604020202020204" pitchFamily="34" charset="0"/>
            </a:endParaRPr>
          </a:p>
        </p:txBody>
      </p:sp>
      <p:sp>
        <p:nvSpPr>
          <p:cNvPr id="476" name="Isosceles Triangle 475">
            <a:extLst>
              <a:ext uri="{FF2B5EF4-FFF2-40B4-BE49-F238E27FC236}">
                <a16:creationId xmlns:a16="http://schemas.microsoft.com/office/drawing/2014/main" id="{101EE8DB-BBB1-FF44-A3F8-BF578EF9F73B}"/>
              </a:ext>
            </a:extLst>
          </p:cNvPr>
          <p:cNvSpPr/>
          <p:nvPr/>
        </p:nvSpPr>
        <p:spPr>
          <a:xfrm flipV="1">
            <a:off x="5526617" y="3866092"/>
            <a:ext cx="197909" cy="202142"/>
          </a:xfrm>
          <a:prstGeom prst="triangle">
            <a:avLst/>
          </a:prstGeom>
          <a:solidFill>
            <a:srgbClr val="000000"/>
          </a:solidFill>
          <a:ln w="12700" cap="flat" cmpd="sng" algn="ctr">
            <a:noFill/>
            <a:prstDash val="solid"/>
            <a:miter lim="800000"/>
          </a:ln>
          <a:effectLst/>
        </p:spPr>
        <p:txBody>
          <a:bodyPr anchor="ctr"/>
          <a:lstStyle/>
          <a:p>
            <a:pPr algn="ctr">
              <a:defRPr/>
            </a:pPr>
            <a:endParaRPr lang="en-GB" sz="1200" kern="0" dirty="0">
              <a:solidFill>
                <a:srgbClr val="FFFFFF"/>
              </a:solidFill>
              <a:latin typeface="Arial"/>
            </a:endParaRPr>
          </a:p>
        </p:txBody>
      </p:sp>
      <p:sp>
        <p:nvSpPr>
          <p:cNvPr id="477" name="Arc 476">
            <a:extLst>
              <a:ext uri="{FF2B5EF4-FFF2-40B4-BE49-F238E27FC236}">
                <a16:creationId xmlns:a16="http://schemas.microsoft.com/office/drawing/2014/main" id="{51167367-2C5A-CF49-B63C-58F94B9753CC}"/>
              </a:ext>
            </a:extLst>
          </p:cNvPr>
          <p:cNvSpPr/>
          <p:nvPr/>
        </p:nvSpPr>
        <p:spPr>
          <a:xfrm rot="588809">
            <a:off x="6146800" y="2569634"/>
            <a:ext cx="529167" cy="503767"/>
          </a:xfrm>
          <a:prstGeom prst="arc">
            <a:avLst>
              <a:gd name="adj1" fmla="val 16200000"/>
              <a:gd name="adj2" fmla="val 2224592"/>
            </a:avLst>
          </a:prstGeom>
          <a:noFill/>
          <a:ln w="25400" cap="flat" cmpd="sng" algn="ctr">
            <a:solidFill>
              <a:srgbClr val="000000"/>
            </a:solidFill>
            <a:prstDash val="solid"/>
            <a:miter lim="800000"/>
            <a:tailEnd type="triangle" w="lg" len="med"/>
          </a:ln>
          <a:effectLst/>
        </p:spPr>
        <p:txBody>
          <a:bodyPr anchor="ctr"/>
          <a:lstStyle/>
          <a:p>
            <a:pPr algn="ctr">
              <a:defRPr/>
            </a:pPr>
            <a:endParaRPr lang="en-GB" sz="1200" kern="0" dirty="0">
              <a:solidFill>
                <a:srgbClr val="4C4C4C"/>
              </a:solidFill>
              <a:latin typeface="Arial"/>
            </a:endParaRPr>
          </a:p>
        </p:txBody>
      </p:sp>
      <p:sp>
        <p:nvSpPr>
          <p:cNvPr id="478" name="Isosceles Triangle 477">
            <a:extLst>
              <a:ext uri="{FF2B5EF4-FFF2-40B4-BE49-F238E27FC236}">
                <a16:creationId xmlns:a16="http://schemas.microsoft.com/office/drawing/2014/main" id="{3AA05CB4-3481-6649-8F97-5B9BEFCD7A96}"/>
              </a:ext>
            </a:extLst>
          </p:cNvPr>
          <p:cNvSpPr/>
          <p:nvPr/>
        </p:nvSpPr>
        <p:spPr>
          <a:xfrm flipV="1">
            <a:off x="5589059" y="3897842"/>
            <a:ext cx="84667" cy="85725"/>
          </a:xfrm>
          <a:prstGeom prst="triangle">
            <a:avLst/>
          </a:prstGeom>
          <a:solidFill>
            <a:srgbClr val="000000"/>
          </a:solidFill>
          <a:ln w="12700" cap="flat" cmpd="sng" algn="ctr">
            <a:noFill/>
            <a:prstDash val="solid"/>
            <a:miter lim="800000"/>
          </a:ln>
          <a:effectLst/>
        </p:spPr>
        <p:txBody>
          <a:bodyPr anchor="ctr"/>
          <a:lstStyle/>
          <a:p>
            <a:pPr algn="ctr">
              <a:defRPr/>
            </a:pPr>
            <a:endParaRPr lang="en-GB" sz="1200" kern="0" dirty="0">
              <a:solidFill>
                <a:srgbClr val="FFFFFF"/>
              </a:solidFill>
              <a:latin typeface="Arial"/>
            </a:endParaRPr>
          </a:p>
        </p:txBody>
      </p:sp>
      <p:sp>
        <p:nvSpPr>
          <p:cNvPr id="65559" name="TextBox 478">
            <a:extLst>
              <a:ext uri="{FF2B5EF4-FFF2-40B4-BE49-F238E27FC236}">
                <a16:creationId xmlns:a16="http://schemas.microsoft.com/office/drawing/2014/main" id="{0DFDDB84-7A83-FF48-9BA3-0FAB3DD7B742}"/>
              </a:ext>
            </a:extLst>
          </p:cNvPr>
          <p:cNvSpPr txBox="1">
            <a:spLocks noChangeArrowheads="1"/>
          </p:cNvSpPr>
          <p:nvPr/>
        </p:nvSpPr>
        <p:spPr bwMode="auto">
          <a:xfrm>
            <a:off x="4234393" y="2437342"/>
            <a:ext cx="705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800" b="1">
                <a:solidFill>
                  <a:schemeClr val="bg1"/>
                </a:solidFill>
                <a:latin typeface="Arial" panose="020B0604020202020204" pitchFamily="34" charset="0"/>
                <a:ea typeface="MS PGothic" panose="020B0600070205080204" pitchFamily="34" charset="-128"/>
              </a:defRPr>
            </a:lvl2pPr>
            <a:lvl3pPr marL="1143000" indent="-228600">
              <a:spcBef>
                <a:spcPct val="20000"/>
              </a:spcBef>
              <a:buChar char="•"/>
              <a:defRPr sz="2400" b="1">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2000" b="1">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20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fr-FR" sz="800">
                <a:solidFill>
                  <a:srgbClr val="000000"/>
                </a:solidFill>
              </a:rPr>
              <a:t>TGF-</a:t>
            </a:r>
            <a:r>
              <a:rPr lang="el-GR" altLang="fr-FR" sz="800">
                <a:solidFill>
                  <a:srgbClr val="000000"/>
                </a:solidFill>
              </a:rPr>
              <a:t>β</a:t>
            </a:r>
            <a:r>
              <a:rPr lang="en-US" altLang="fr-FR" sz="800">
                <a:solidFill>
                  <a:srgbClr val="000000"/>
                </a:solidFill>
              </a:rPr>
              <a:t> superfamily ligand</a:t>
            </a:r>
            <a:endParaRPr lang="en-US" altLang="fr-FR" sz="800" b="0">
              <a:solidFill>
                <a:srgbClr val="000000"/>
              </a:solidFill>
            </a:endParaRPr>
          </a:p>
        </p:txBody>
      </p:sp>
      <p:grpSp>
        <p:nvGrpSpPr>
          <p:cNvPr id="65560" name="Group 479">
            <a:extLst>
              <a:ext uri="{FF2B5EF4-FFF2-40B4-BE49-F238E27FC236}">
                <a16:creationId xmlns:a16="http://schemas.microsoft.com/office/drawing/2014/main" id="{78AC1EE0-F0A1-424B-96DA-9EDE8AAA3B2F}"/>
              </a:ext>
            </a:extLst>
          </p:cNvPr>
          <p:cNvGrpSpPr>
            <a:grpSpLocks/>
          </p:cNvGrpSpPr>
          <p:nvPr/>
        </p:nvGrpSpPr>
        <p:grpSpPr bwMode="auto">
          <a:xfrm>
            <a:off x="4836584" y="3603626"/>
            <a:ext cx="1420283" cy="197908"/>
            <a:chOff x="3851920" y="3936871"/>
            <a:chExt cx="2148418" cy="267542"/>
          </a:xfrm>
        </p:grpSpPr>
        <p:sp>
          <p:nvSpPr>
            <p:cNvPr id="481" name="Freeform 480">
              <a:extLst>
                <a:ext uri="{FF2B5EF4-FFF2-40B4-BE49-F238E27FC236}">
                  <a16:creationId xmlns:a16="http://schemas.microsoft.com/office/drawing/2014/main" id="{5DE30D73-7ED6-1A49-B069-921A1C1276D3}"/>
                </a:ext>
              </a:extLst>
            </p:cNvPr>
            <p:cNvSpPr/>
            <p:nvPr/>
          </p:nvSpPr>
          <p:spPr>
            <a:xfrm>
              <a:off x="5215893" y="3939732"/>
              <a:ext cx="641964" cy="238928"/>
            </a:xfrm>
            <a:custGeom>
              <a:avLst/>
              <a:gdLst>
                <a:gd name="connsiteX0" fmla="*/ 0 w 2994563"/>
                <a:gd name="connsiteY0" fmla="*/ 0 h 887624"/>
                <a:gd name="connsiteX1" fmla="*/ 305060 w 2994563"/>
                <a:gd name="connsiteY1" fmla="*/ 124503 h 887624"/>
                <a:gd name="connsiteX2" fmla="*/ 672376 w 2994563"/>
                <a:gd name="connsiteY2" fmla="*/ 348607 h 887624"/>
                <a:gd name="connsiteX3" fmla="*/ 877824 w 2994563"/>
                <a:gd name="connsiteY3" fmla="*/ 516685 h 887624"/>
                <a:gd name="connsiteX4" fmla="*/ 1070821 w 2994563"/>
                <a:gd name="connsiteY4" fmla="*/ 603836 h 887624"/>
                <a:gd name="connsiteX5" fmla="*/ 1388332 w 2994563"/>
                <a:gd name="connsiteY5" fmla="*/ 747014 h 887624"/>
                <a:gd name="connsiteX6" fmla="*/ 1712068 w 2994563"/>
                <a:gd name="connsiteY6" fmla="*/ 846616 h 887624"/>
                <a:gd name="connsiteX7" fmla="*/ 1936194 w 2994563"/>
                <a:gd name="connsiteY7" fmla="*/ 871516 h 887624"/>
                <a:gd name="connsiteX8" fmla="*/ 2091836 w 2994563"/>
                <a:gd name="connsiteY8" fmla="*/ 877741 h 887624"/>
                <a:gd name="connsiteX9" fmla="*/ 2303510 w 2994563"/>
                <a:gd name="connsiteY9" fmla="*/ 871516 h 887624"/>
                <a:gd name="connsiteX10" fmla="*/ 2770438 w 2994563"/>
                <a:gd name="connsiteY10" fmla="*/ 684763 h 887624"/>
                <a:gd name="connsiteX11" fmla="*/ 2994563 w 2994563"/>
                <a:gd name="connsiteY11" fmla="*/ 522910 h 887624"/>
                <a:gd name="connsiteX0" fmla="*/ 0 w 2994563"/>
                <a:gd name="connsiteY0" fmla="*/ 0 h 887624"/>
                <a:gd name="connsiteX1" fmla="*/ 311286 w 2994563"/>
                <a:gd name="connsiteY1" fmla="*/ 93377 h 887624"/>
                <a:gd name="connsiteX2" fmla="*/ 672376 w 2994563"/>
                <a:gd name="connsiteY2" fmla="*/ 348607 h 887624"/>
                <a:gd name="connsiteX3" fmla="*/ 877824 w 2994563"/>
                <a:gd name="connsiteY3" fmla="*/ 516685 h 887624"/>
                <a:gd name="connsiteX4" fmla="*/ 1070821 w 2994563"/>
                <a:gd name="connsiteY4" fmla="*/ 603836 h 887624"/>
                <a:gd name="connsiteX5" fmla="*/ 1388332 w 2994563"/>
                <a:gd name="connsiteY5" fmla="*/ 747014 h 887624"/>
                <a:gd name="connsiteX6" fmla="*/ 1712068 w 2994563"/>
                <a:gd name="connsiteY6" fmla="*/ 846616 h 887624"/>
                <a:gd name="connsiteX7" fmla="*/ 1936194 w 2994563"/>
                <a:gd name="connsiteY7" fmla="*/ 871516 h 887624"/>
                <a:gd name="connsiteX8" fmla="*/ 2091836 w 2994563"/>
                <a:gd name="connsiteY8" fmla="*/ 877741 h 887624"/>
                <a:gd name="connsiteX9" fmla="*/ 2303510 w 2994563"/>
                <a:gd name="connsiteY9" fmla="*/ 871516 h 887624"/>
                <a:gd name="connsiteX10" fmla="*/ 2770438 w 2994563"/>
                <a:gd name="connsiteY10" fmla="*/ 684763 h 887624"/>
                <a:gd name="connsiteX11" fmla="*/ 2994563 w 2994563"/>
                <a:gd name="connsiteY11" fmla="*/ 522910 h 887624"/>
                <a:gd name="connsiteX0" fmla="*/ 0 w 2982111"/>
                <a:gd name="connsiteY0" fmla="*/ 0 h 912524"/>
                <a:gd name="connsiteX1" fmla="*/ 298834 w 2982111"/>
                <a:gd name="connsiteY1" fmla="*/ 118277 h 912524"/>
                <a:gd name="connsiteX2" fmla="*/ 659924 w 2982111"/>
                <a:gd name="connsiteY2" fmla="*/ 373507 h 912524"/>
                <a:gd name="connsiteX3" fmla="*/ 865372 w 2982111"/>
                <a:gd name="connsiteY3" fmla="*/ 541585 h 912524"/>
                <a:gd name="connsiteX4" fmla="*/ 1058369 w 2982111"/>
                <a:gd name="connsiteY4" fmla="*/ 628736 h 912524"/>
                <a:gd name="connsiteX5" fmla="*/ 1375880 w 2982111"/>
                <a:gd name="connsiteY5" fmla="*/ 771914 h 912524"/>
                <a:gd name="connsiteX6" fmla="*/ 1699616 w 2982111"/>
                <a:gd name="connsiteY6" fmla="*/ 871516 h 912524"/>
                <a:gd name="connsiteX7" fmla="*/ 1923742 w 2982111"/>
                <a:gd name="connsiteY7" fmla="*/ 896416 h 912524"/>
                <a:gd name="connsiteX8" fmla="*/ 2079384 w 2982111"/>
                <a:gd name="connsiteY8" fmla="*/ 902641 h 912524"/>
                <a:gd name="connsiteX9" fmla="*/ 2291058 w 2982111"/>
                <a:gd name="connsiteY9" fmla="*/ 896416 h 912524"/>
                <a:gd name="connsiteX10" fmla="*/ 2757986 w 2982111"/>
                <a:gd name="connsiteY10" fmla="*/ 709663 h 912524"/>
                <a:gd name="connsiteX11" fmla="*/ 2982111 w 2982111"/>
                <a:gd name="connsiteY11" fmla="*/ 547810 h 912524"/>
                <a:gd name="connsiteX0" fmla="*/ 103735 w 3085846"/>
                <a:gd name="connsiteY0" fmla="*/ 13452 h 925976"/>
                <a:gd name="connsiteX1" fmla="*/ 10349 w 3085846"/>
                <a:gd name="connsiteY1" fmla="*/ 7227 h 925976"/>
                <a:gd name="connsiteX2" fmla="*/ 402569 w 3085846"/>
                <a:gd name="connsiteY2" fmla="*/ 131729 h 925976"/>
                <a:gd name="connsiteX3" fmla="*/ 763659 w 3085846"/>
                <a:gd name="connsiteY3" fmla="*/ 386959 h 925976"/>
                <a:gd name="connsiteX4" fmla="*/ 969107 w 3085846"/>
                <a:gd name="connsiteY4" fmla="*/ 555037 h 925976"/>
                <a:gd name="connsiteX5" fmla="*/ 1162104 w 3085846"/>
                <a:gd name="connsiteY5" fmla="*/ 642188 h 925976"/>
                <a:gd name="connsiteX6" fmla="*/ 1479615 w 3085846"/>
                <a:gd name="connsiteY6" fmla="*/ 785366 h 925976"/>
                <a:gd name="connsiteX7" fmla="*/ 1803351 w 3085846"/>
                <a:gd name="connsiteY7" fmla="*/ 884968 h 925976"/>
                <a:gd name="connsiteX8" fmla="*/ 2027477 w 3085846"/>
                <a:gd name="connsiteY8" fmla="*/ 909868 h 925976"/>
                <a:gd name="connsiteX9" fmla="*/ 2183119 w 3085846"/>
                <a:gd name="connsiteY9" fmla="*/ 916093 h 925976"/>
                <a:gd name="connsiteX10" fmla="*/ 2394793 w 3085846"/>
                <a:gd name="connsiteY10" fmla="*/ 909868 h 925976"/>
                <a:gd name="connsiteX11" fmla="*/ 2861721 w 3085846"/>
                <a:gd name="connsiteY11" fmla="*/ 723115 h 925976"/>
                <a:gd name="connsiteX12" fmla="*/ 3085846 w 3085846"/>
                <a:gd name="connsiteY12" fmla="*/ 561262 h 925976"/>
                <a:gd name="connsiteX0" fmla="*/ 103735 w 3085846"/>
                <a:gd name="connsiteY0" fmla="*/ 13452 h 922299"/>
                <a:gd name="connsiteX1" fmla="*/ 10349 w 3085846"/>
                <a:gd name="connsiteY1" fmla="*/ 7227 h 922299"/>
                <a:gd name="connsiteX2" fmla="*/ 402569 w 3085846"/>
                <a:gd name="connsiteY2" fmla="*/ 131729 h 922299"/>
                <a:gd name="connsiteX3" fmla="*/ 763659 w 3085846"/>
                <a:gd name="connsiteY3" fmla="*/ 386959 h 922299"/>
                <a:gd name="connsiteX4" fmla="*/ 969107 w 3085846"/>
                <a:gd name="connsiteY4" fmla="*/ 555037 h 922299"/>
                <a:gd name="connsiteX5" fmla="*/ 1162104 w 3085846"/>
                <a:gd name="connsiteY5" fmla="*/ 642188 h 922299"/>
                <a:gd name="connsiteX6" fmla="*/ 1479615 w 3085846"/>
                <a:gd name="connsiteY6" fmla="*/ 785366 h 922299"/>
                <a:gd name="connsiteX7" fmla="*/ 1803351 w 3085846"/>
                <a:gd name="connsiteY7" fmla="*/ 884968 h 922299"/>
                <a:gd name="connsiteX8" fmla="*/ 2027477 w 3085846"/>
                <a:gd name="connsiteY8" fmla="*/ 909868 h 922299"/>
                <a:gd name="connsiteX9" fmla="*/ 2183119 w 3085846"/>
                <a:gd name="connsiteY9" fmla="*/ 916093 h 922299"/>
                <a:gd name="connsiteX10" fmla="*/ 2394793 w 3085846"/>
                <a:gd name="connsiteY10" fmla="*/ 909868 h 922299"/>
                <a:gd name="connsiteX11" fmla="*/ 2772908 w 3085846"/>
                <a:gd name="connsiteY11" fmla="*/ 773867 h 922299"/>
                <a:gd name="connsiteX12" fmla="*/ 3085846 w 3085846"/>
                <a:gd name="connsiteY12" fmla="*/ 561262 h 922299"/>
                <a:gd name="connsiteX0" fmla="*/ 103735 w 2792782"/>
                <a:gd name="connsiteY0" fmla="*/ 13452 h 922299"/>
                <a:gd name="connsiteX1" fmla="*/ 10349 w 2792782"/>
                <a:gd name="connsiteY1" fmla="*/ 7227 h 922299"/>
                <a:gd name="connsiteX2" fmla="*/ 402569 w 2792782"/>
                <a:gd name="connsiteY2" fmla="*/ 131729 h 922299"/>
                <a:gd name="connsiteX3" fmla="*/ 763659 w 2792782"/>
                <a:gd name="connsiteY3" fmla="*/ 386959 h 922299"/>
                <a:gd name="connsiteX4" fmla="*/ 969107 w 2792782"/>
                <a:gd name="connsiteY4" fmla="*/ 555037 h 922299"/>
                <a:gd name="connsiteX5" fmla="*/ 1162104 w 2792782"/>
                <a:gd name="connsiteY5" fmla="*/ 642188 h 922299"/>
                <a:gd name="connsiteX6" fmla="*/ 1479615 w 2792782"/>
                <a:gd name="connsiteY6" fmla="*/ 785366 h 922299"/>
                <a:gd name="connsiteX7" fmla="*/ 1803351 w 2792782"/>
                <a:gd name="connsiteY7" fmla="*/ 884968 h 922299"/>
                <a:gd name="connsiteX8" fmla="*/ 2027477 w 2792782"/>
                <a:gd name="connsiteY8" fmla="*/ 909868 h 922299"/>
                <a:gd name="connsiteX9" fmla="*/ 2183119 w 2792782"/>
                <a:gd name="connsiteY9" fmla="*/ 916093 h 922299"/>
                <a:gd name="connsiteX10" fmla="*/ 2394793 w 2792782"/>
                <a:gd name="connsiteY10" fmla="*/ 909868 h 922299"/>
                <a:gd name="connsiteX11" fmla="*/ 2772908 w 2792782"/>
                <a:gd name="connsiteY11" fmla="*/ 773867 h 922299"/>
                <a:gd name="connsiteX12" fmla="*/ 2743276 w 2792782"/>
                <a:gd name="connsiteY12" fmla="*/ 751577 h 922299"/>
                <a:gd name="connsiteX0" fmla="*/ 103735 w 2772912"/>
                <a:gd name="connsiteY0" fmla="*/ 13452 h 922299"/>
                <a:gd name="connsiteX1" fmla="*/ 10349 w 2772912"/>
                <a:gd name="connsiteY1" fmla="*/ 7227 h 922299"/>
                <a:gd name="connsiteX2" fmla="*/ 402569 w 2772912"/>
                <a:gd name="connsiteY2" fmla="*/ 131729 h 922299"/>
                <a:gd name="connsiteX3" fmla="*/ 763659 w 2772912"/>
                <a:gd name="connsiteY3" fmla="*/ 386959 h 922299"/>
                <a:gd name="connsiteX4" fmla="*/ 969107 w 2772912"/>
                <a:gd name="connsiteY4" fmla="*/ 555037 h 922299"/>
                <a:gd name="connsiteX5" fmla="*/ 1162104 w 2772912"/>
                <a:gd name="connsiteY5" fmla="*/ 642188 h 922299"/>
                <a:gd name="connsiteX6" fmla="*/ 1479615 w 2772912"/>
                <a:gd name="connsiteY6" fmla="*/ 785366 h 922299"/>
                <a:gd name="connsiteX7" fmla="*/ 1803351 w 2772912"/>
                <a:gd name="connsiteY7" fmla="*/ 884968 h 922299"/>
                <a:gd name="connsiteX8" fmla="*/ 2027477 w 2772912"/>
                <a:gd name="connsiteY8" fmla="*/ 909868 h 922299"/>
                <a:gd name="connsiteX9" fmla="*/ 2183119 w 2772912"/>
                <a:gd name="connsiteY9" fmla="*/ 916093 h 922299"/>
                <a:gd name="connsiteX10" fmla="*/ 2394793 w 2772912"/>
                <a:gd name="connsiteY10" fmla="*/ 909868 h 922299"/>
                <a:gd name="connsiteX11" fmla="*/ 2772908 w 2772912"/>
                <a:gd name="connsiteY11" fmla="*/ 773867 h 922299"/>
                <a:gd name="connsiteX12" fmla="*/ 2388017 w 2772912"/>
                <a:gd name="connsiteY12" fmla="*/ 891144 h 922299"/>
                <a:gd name="connsiteX0" fmla="*/ 103735 w 2544542"/>
                <a:gd name="connsiteY0" fmla="*/ 13452 h 916091"/>
                <a:gd name="connsiteX1" fmla="*/ 10349 w 2544542"/>
                <a:gd name="connsiteY1" fmla="*/ 7227 h 916091"/>
                <a:gd name="connsiteX2" fmla="*/ 402569 w 2544542"/>
                <a:gd name="connsiteY2" fmla="*/ 131729 h 916091"/>
                <a:gd name="connsiteX3" fmla="*/ 763659 w 2544542"/>
                <a:gd name="connsiteY3" fmla="*/ 386959 h 916091"/>
                <a:gd name="connsiteX4" fmla="*/ 969107 w 2544542"/>
                <a:gd name="connsiteY4" fmla="*/ 555037 h 916091"/>
                <a:gd name="connsiteX5" fmla="*/ 1162104 w 2544542"/>
                <a:gd name="connsiteY5" fmla="*/ 642188 h 916091"/>
                <a:gd name="connsiteX6" fmla="*/ 1479615 w 2544542"/>
                <a:gd name="connsiteY6" fmla="*/ 785366 h 916091"/>
                <a:gd name="connsiteX7" fmla="*/ 1803351 w 2544542"/>
                <a:gd name="connsiteY7" fmla="*/ 884968 h 916091"/>
                <a:gd name="connsiteX8" fmla="*/ 2027477 w 2544542"/>
                <a:gd name="connsiteY8" fmla="*/ 909868 h 916091"/>
                <a:gd name="connsiteX9" fmla="*/ 2183119 w 2544542"/>
                <a:gd name="connsiteY9" fmla="*/ 916093 h 916091"/>
                <a:gd name="connsiteX10" fmla="*/ 2394793 w 2544542"/>
                <a:gd name="connsiteY10" fmla="*/ 909868 h 916091"/>
                <a:gd name="connsiteX11" fmla="*/ 2544531 w 2544542"/>
                <a:gd name="connsiteY11" fmla="*/ 888055 h 916091"/>
                <a:gd name="connsiteX12" fmla="*/ 2388017 w 2544542"/>
                <a:gd name="connsiteY12" fmla="*/ 891144 h 916091"/>
                <a:gd name="connsiteX0" fmla="*/ 103735 w 2468439"/>
                <a:gd name="connsiteY0" fmla="*/ 13452 h 916095"/>
                <a:gd name="connsiteX1" fmla="*/ 10349 w 2468439"/>
                <a:gd name="connsiteY1" fmla="*/ 7227 h 916095"/>
                <a:gd name="connsiteX2" fmla="*/ 402569 w 2468439"/>
                <a:gd name="connsiteY2" fmla="*/ 131729 h 916095"/>
                <a:gd name="connsiteX3" fmla="*/ 763659 w 2468439"/>
                <a:gd name="connsiteY3" fmla="*/ 386959 h 916095"/>
                <a:gd name="connsiteX4" fmla="*/ 969107 w 2468439"/>
                <a:gd name="connsiteY4" fmla="*/ 555037 h 916095"/>
                <a:gd name="connsiteX5" fmla="*/ 1162104 w 2468439"/>
                <a:gd name="connsiteY5" fmla="*/ 642188 h 916095"/>
                <a:gd name="connsiteX6" fmla="*/ 1479615 w 2468439"/>
                <a:gd name="connsiteY6" fmla="*/ 785366 h 916095"/>
                <a:gd name="connsiteX7" fmla="*/ 1803351 w 2468439"/>
                <a:gd name="connsiteY7" fmla="*/ 884968 h 916095"/>
                <a:gd name="connsiteX8" fmla="*/ 2027477 w 2468439"/>
                <a:gd name="connsiteY8" fmla="*/ 909868 h 916095"/>
                <a:gd name="connsiteX9" fmla="*/ 2183119 w 2468439"/>
                <a:gd name="connsiteY9" fmla="*/ 916093 h 916095"/>
                <a:gd name="connsiteX10" fmla="*/ 2394793 w 2468439"/>
                <a:gd name="connsiteY10" fmla="*/ 909868 h 916095"/>
                <a:gd name="connsiteX11" fmla="*/ 2468405 w 2468439"/>
                <a:gd name="connsiteY11" fmla="*/ 888055 h 916095"/>
                <a:gd name="connsiteX12" fmla="*/ 2388017 w 2468439"/>
                <a:gd name="connsiteY12" fmla="*/ 891144 h 91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8439" h="916095">
                  <a:moveTo>
                    <a:pt x="103735" y="13452"/>
                  </a:moveTo>
                  <a:cubicBezTo>
                    <a:pt x="106848" y="14489"/>
                    <a:pt x="-39457" y="-12486"/>
                    <a:pt x="10349" y="7227"/>
                  </a:cubicBezTo>
                  <a:cubicBezTo>
                    <a:pt x="60155" y="26940"/>
                    <a:pt x="277017" y="68440"/>
                    <a:pt x="402569" y="131729"/>
                  </a:cubicBezTo>
                  <a:cubicBezTo>
                    <a:pt x="528121" y="195018"/>
                    <a:pt x="669236" y="316408"/>
                    <a:pt x="763659" y="386959"/>
                  </a:cubicBezTo>
                  <a:cubicBezTo>
                    <a:pt x="858082" y="457510"/>
                    <a:pt x="902700" y="512499"/>
                    <a:pt x="969107" y="555037"/>
                  </a:cubicBezTo>
                  <a:cubicBezTo>
                    <a:pt x="1035514" y="597575"/>
                    <a:pt x="1162104" y="642188"/>
                    <a:pt x="1162104" y="642188"/>
                  </a:cubicBezTo>
                  <a:cubicBezTo>
                    <a:pt x="1247189" y="680576"/>
                    <a:pt x="1372741" y="744903"/>
                    <a:pt x="1479615" y="785366"/>
                  </a:cubicBezTo>
                  <a:cubicBezTo>
                    <a:pt x="1586489" y="825829"/>
                    <a:pt x="1712041" y="864218"/>
                    <a:pt x="1803351" y="884968"/>
                  </a:cubicBezTo>
                  <a:cubicBezTo>
                    <a:pt x="1894661" y="905718"/>
                    <a:pt x="1964182" y="904681"/>
                    <a:pt x="2027477" y="909868"/>
                  </a:cubicBezTo>
                  <a:cubicBezTo>
                    <a:pt x="2090772" y="915055"/>
                    <a:pt x="2121900" y="916093"/>
                    <a:pt x="2183119" y="916093"/>
                  </a:cubicBezTo>
                  <a:cubicBezTo>
                    <a:pt x="2244338" y="916093"/>
                    <a:pt x="2347245" y="914541"/>
                    <a:pt x="2394793" y="909868"/>
                  </a:cubicBezTo>
                  <a:cubicBezTo>
                    <a:pt x="2442341" y="905195"/>
                    <a:pt x="2469534" y="891176"/>
                    <a:pt x="2468405" y="888055"/>
                  </a:cubicBezTo>
                  <a:cubicBezTo>
                    <a:pt x="2467276" y="884934"/>
                    <a:pt x="2388017" y="891144"/>
                    <a:pt x="2388017" y="891144"/>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482" name="Freeform 481">
              <a:extLst>
                <a:ext uri="{FF2B5EF4-FFF2-40B4-BE49-F238E27FC236}">
                  <a16:creationId xmlns:a16="http://schemas.microsoft.com/office/drawing/2014/main" id="{350C2B28-B8C3-4F49-B73E-93D239F3100C}"/>
                </a:ext>
              </a:extLst>
            </p:cNvPr>
            <p:cNvSpPr/>
            <p:nvPr/>
          </p:nvSpPr>
          <p:spPr>
            <a:xfrm>
              <a:off x="4132079" y="3979792"/>
              <a:ext cx="473869" cy="217468"/>
            </a:xfrm>
            <a:custGeom>
              <a:avLst/>
              <a:gdLst>
                <a:gd name="connsiteX0" fmla="*/ 0 w 1799228"/>
                <a:gd name="connsiteY0" fmla="*/ 0 h 827941"/>
                <a:gd name="connsiteX1" fmla="*/ 192997 w 1799228"/>
                <a:gd name="connsiteY1" fmla="*/ 68477 h 827941"/>
                <a:gd name="connsiteX2" fmla="*/ 404671 w 1799228"/>
                <a:gd name="connsiteY2" fmla="*/ 180529 h 827941"/>
                <a:gd name="connsiteX3" fmla="*/ 554088 w 1799228"/>
                <a:gd name="connsiteY3" fmla="*/ 273905 h 827941"/>
                <a:gd name="connsiteX4" fmla="*/ 784439 w 1799228"/>
                <a:gd name="connsiteY4" fmla="*/ 417083 h 827941"/>
                <a:gd name="connsiteX5" fmla="*/ 996112 w 1799228"/>
                <a:gd name="connsiteY5" fmla="*/ 541585 h 827941"/>
                <a:gd name="connsiteX6" fmla="*/ 1176658 w 1799228"/>
                <a:gd name="connsiteY6" fmla="*/ 659862 h 827941"/>
                <a:gd name="connsiteX7" fmla="*/ 1400783 w 1799228"/>
                <a:gd name="connsiteY7" fmla="*/ 728339 h 827941"/>
                <a:gd name="connsiteX8" fmla="*/ 1506620 w 1799228"/>
                <a:gd name="connsiteY8" fmla="*/ 765689 h 827941"/>
                <a:gd name="connsiteX9" fmla="*/ 1656037 w 1799228"/>
                <a:gd name="connsiteY9" fmla="*/ 803040 h 827941"/>
                <a:gd name="connsiteX10" fmla="*/ 1799228 w 1799228"/>
                <a:gd name="connsiteY10" fmla="*/ 827941 h 827941"/>
                <a:gd name="connsiteX0" fmla="*/ 0 w 1799228"/>
                <a:gd name="connsiteY0" fmla="*/ 0 h 827941"/>
                <a:gd name="connsiteX1" fmla="*/ 192997 w 1799228"/>
                <a:gd name="connsiteY1" fmla="*/ 68477 h 827941"/>
                <a:gd name="connsiteX2" fmla="*/ 404671 w 1799228"/>
                <a:gd name="connsiteY2" fmla="*/ 180529 h 827941"/>
                <a:gd name="connsiteX3" fmla="*/ 554088 w 1799228"/>
                <a:gd name="connsiteY3" fmla="*/ 273905 h 827941"/>
                <a:gd name="connsiteX4" fmla="*/ 784439 w 1799228"/>
                <a:gd name="connsiteY4" fmla="*/ 417083 h 827941"/>
                <a:gd name="connsiteX5" fmla="*/ 996112 w 1799228"/>
                <a:gd name="connsiteY5" fmla="*/ 541585 h 827941"/>
                <a:gd name="connsiteX6" fmla="*/ 1176658 w 1799228"/>
                <a:gd name="connsiteY6" fmla="*/ 659862 h 827941"/>
                <a:gd name="connsiteX7" fmla="*/ 1400783 w 1799228"/>
                <a:gd name="connsiteY7" fmla="*/ 728339 h 827941"/>
                <a:gd name="connsiteX8" fmla="*/ 1506620 w 1799228"/>
                <a:gd name="connsiteY8" fmla="*/ 784364 h 827941"/>
                <a:gd name="connsiteX9" fmla="*/ 1656037 w 1799228"/>
                <a:gd name="connsiteY9" fmla="*/ 803040 h 827941"/>
                <a:gd name="connsiteX10" fmla="*/ 1799228 w 1799228"/>
                <a:gd name="connsiteY10" fmla="*/ 827941 h 827941"/>
                <a:gd name="connsiteX0" fmla="*/ 0 w 1799228"/>
                <a:gd name="connsiteY0" fmla="*/ 0 h 835733"/>
                <a:gd name="connsiteX1" fmla="*/ 192997 w 1799228"/>
                <a:gd name="connsiteY1" fmla="*/ 68477 h 835733"/>
                <a:gd name="connsiteX2" fmla="*/ 404671 w 1799228"/>
                <a:gd name="connsiteY2" fmla="*/ 180529 h 835733"/>
                <a:gd name="connsiteX3" fmla="*/ 554088 w 1799228"/>
                <a:gd name="connsiteY3" fmla="*/ 273905 h 835733"/>
                <a:gd name="connsiteX4" fmla="*/ 784439 w 1799228"/>
                <a:gd name="connsiteY4" fmla="*/ 417083 h 835733"/>
                <a:gd name="connsiteX5" fmla="*/ 996112 w 1799228"/>
                <a:gd name="connsiteY5" fmla="*/ 541585 h 835733"/>
                <a:gd name="connsiteX6" fmla="*/ 1176658 w 1799228"/>
                <a:gd name="connsiteY6" fmla="*/ 659862 h 835733"/>
                <a:gd name="connsiteX7" fmla="*/ 1400783 w 1799228"/>
                <a:gd name="connsiteY7" fmla="*/ 728339 h 835733"/>
                <a:gd name="connsiteX8" fmla="*/ 1506620 w 1799228"/>
                <a:gd name="connsiteY8" fmla="*/ 784364 h 835733"/>
                <a:gd name="connsiteX9" fmla="*/ 1649812 w 1799228"/>
                <a:gd name="connsiteY9" fmla="*/ 834166 h 835733"/>
                <a:gd name="connsiteX10" fmla="*/ 1799228 w 1799228"/>
                <a:gd name="connsiteY10" fmla="*/ 827941 h 835733"/>
                <a:gd name="connsiteX0" fmla="*/ 0 w 1799228"/>
                <a:gd name="connsiteY0" fmla="*/ 0 h 835733"/>
                <a:gd name="connsiteX1" fmla="*/ 192997 w 1799228"/>
                <a:gd name="connsiteY1" fmla="*/ 68477 h 835733"/>
                <a:gd name="connsiteX2" fmla="*/ 404671 w 1799228"/>
                <a:gd name="connsiteY2" fmla="*/ 180529 h 835733"/>
                <a:gd name="connsiteX3" fmla="*/ 554088 w 1799228"/>
                <a:gd name="connsiteY3" fmla="*/ 273905 h 835733"/>
                <a:gd name="connsiteX4" fmla="*/ 784439 w 1799228"/>
                <a:gd name="connsiteY4" fmla="*/ 417083 h 835733"/>
                <a:gd name="connsiteX5" fmla="*/ 996112 w 1799228"/>
                <a:gd name="connsiteY5" fmla="*/ 541585 h 835733"/>
                <a:gd name="connsiteX6" fmla="*/ 1176658 w 1799228"/>
                <a:gd name="connsiteY6" fmla="*/ 659862 h 835733"/>
                <a:gd name="connsiteX7" fmla="*/ 1369655 w 1799228"/>
                <a:gd name="connsiteY7" fmla="*/ 753239 h 835733"/>
                <a:gd name="connsiteX8" fmla="*/ 1506620 w 1799228"/>
                <a:gd name="connsiteY8" fmla="*/ 784364 h 835733"/>
                <a:gd name="connsiteX9" fmla="*/ 1649812 w 1799228"/>
                <a:gd name="connsiteY9" fmla="*/ 834166 h 835733"/>
                <a:gd name="connsiteX10" fmla="*/ 1799228 w 1799228"/>
                <a:gd name="connsiteY10" fmla="*/ 827941 h 835733"/>
                <a:gd name="connsiteX0" fmla="*/ 0 w 1799228"/>
                <a:gd name="connsiteY0" fmla="*/ 0 h 834219"/>
                <a:gd name="connsiteX1" fmla="*/ 192997 w 1799228"/>
                <a:gd name="connsiteY1" fmla="*/ 68477 h 834219"/>
                <a:gd name="connsiteX2" fmla="*/ 404671 w 1799228"/>
                <a:gd name="connsiteY2" fmla="*/ 180529 h 834219"/>
                <a:gd name="connsiteX3" fmla="*/ 554088 w 1799228"/>
                <a:gd name="connsiteY3" fmla="*/ 273905 h 834219"/>
                <a:gd name="connsiteX4" fmla="*/ 784439 w 1799228"/>
                <a:gd name="connsiteY4" fmla="*/ 417083 h 834219"/>
                <a:gd name="connsiteX5" fmla="*/ 996112 w 1799228"/>
                <a:gd name="connsiteY5" fmla="*/ 541585 h 834219"/>
                <a:gd name="connsiteX6" fmla="*/ 1176658 w 1799228"/>
                <a:gd name="connsiteY6" fmla="*/ 659862 h 834219"/>
                <a:gd name="connsiteX7" fmla="*/ 1369655 w 1799228"/>
                <a:gd name="connsiteY7" fmla="*/ 753239 h 834219"/>
                <a:gd name="connsiteX8" fmla="*/ 1494169 w 1799228"/>
                <a:gd name="connsiteY8" fmla="*/ 821714 h 834219"/>
                <a:gd name="connsiteX9" fmla="*/ 1649812 w 1799228"/>
                <a:gd name="connsiteY9" fmla="*/ 834166 h 834219"/>
                <a:gd name="connsiteX10" fmla="*/ 1799228 w 1799228"/>
                <a:gd name="connsiteY10" fmla="*/ 827941 h 834219"/>
                <a:gd name="connsiteX0" fmla="*/ 0 w 1799228"/>
                <a:gd name="connsiteY0" fmla="*/ 0 h 834219"/>
                <a:gd name="connsiteX1" fmla="*/ 192997 w 1799228"/>
                <a:gd name="connsiteY1" fmla="*/ 68477 h 834219"/>
                <a:gd name="connsiteX2" fmla="*/ 429574 w 1799228"/>
                <a:gd name="connsiteY2" fmla="*/ 174304 h 834219"/>
                <a:gd name="connsiteX3" fmla="*/ 554088 w 1799228"/>
                <a:gd name="connsiteY3" fmla="*/ 273905 h 834219"/>
                <a:gd name="connsiteX4" fmla="*/ 784439 w 1799228"/>
                <a:gd name="connsiteY4" fmla="*/ 417083 h 834219"/>
                <a:gd name="connsiteX5" fmla="*/ 996112 w 1799228"/>
                <a:gd name="connsiteY5" fmla="*/ 541585 h 834219"/>
                <a:gd name="connsiteX6" fmla="*/ 1176658 w 1799228"/>
                <a:gd name="connsiteY6" fmla="*/ 659862 h 834219"/>
                <a:gd name="connsiteX7" fmla="*/ 1369655 w 1799228"/>
                <a:gd name="connsiteY7" fmla="*/ 753239 h 834219"/>
                <a:gd name="connsiteX8" fmla="*/ 1494169 w 1799228"/>
                <a:gd name="connsiteY8" fmla="*/ 821714 h 834219"/>
                <a:gd name="connsiteX9" fmla="*/ 1649812 w 1799228"/>
                <a:gd name="connsiteY9" fmla="*/ 834166 h 834219"/>
                <a:gd name="connsiteX10" fmla="*/ 1799228 w 1799228"/>
                <a:gd name="connsiteY10" fmla="*/ 827941 h 834219"/>
                <a:gd name="connsiteX0" fmla="*/ 0 w 1799228"/>
                <a:gd name="connsiteY0" fmla="*/ 0 h 834219"/>
                <a:gd name="connsiteX1" fmla="*/ 192997 w 1799228"/>
                <a:gd name="connsiteY1" fmla="*/ 68477 h 834219"/>
                <a:gd name="connsiteX2" fmla="*/ 429574 w 1799228"/>
                <a:gd name="connsiteY2" fmla="*/ 174304 h 834219"/>
                <a:gd name="connsiteX3" fmla="*/ 585217 w 1799228"/>
                <a:gd name="connsiteY3" fmla="*/ 273905 h 834219"/>
                <a:gd name="connsiteX4" fmla="*/ 784439 w 1799228"/>
                <a:gd name="connsiteY4" fmla="*/ 417083 h 834219"/>
                <a:gd name="connsiteX5" fmla="*/ 996112 w 1799228"/>
                <a:gd name="connsiteY5" fmla="*/ 541585 h 834219"/>
                <a:gd name="connsiteX6" fmla="*/ 1176658 w 1799228"/>
                <a:gd name="connsiteY6" fmla="*/ 659862 h 834219"/>
                <a:gd name="connsiteX7" fmla="*/ 1369655 w 1799228"/>
                <a:gd name="connsiteY7" fmla="*/ 753239 h 834219"/>
                <a:gd name="connsiteX8" fmla="*/ 1494169 w 1799228"/>
                <a:gd name="connsiteY8" fmla="*/ 821714 h 834219"/>
                <a:gd name="connsiteX9" fmla="*/ 1649812 w 1799228"/>
                <a:gd name="connsiteY9" fmla="*/ 834166 h 834219"/>
                <a:gd name="connsiteX10" fmla="*/ 1799228 w 1799228"/>
                <a:gd name="connsiteY10" fmla="*/ 827941 h 834219"/>
                <a:gd name="connsiteX0" fmla="*/ 0 w 1799228"/>
                <a:gd name="connsiteY0" fmla="*/ 0 h 834219"/>
                <a:gd name="connsiteX1" fmla="*/ 192997 w 1799228"/>
                <a:gd name="connsiteY1" fmla="*/ 68477 h 834219"/>
                <a:gd name="connsiteX2" fmla="*/ 429574 w 1799228"/>
                <a:gd name="connsiteY2" fmla="*/ 174304 h 834219"/>
                <a:gd name="connsiteX3" fmla="*/ 585217 w 1799228"/>
                <a:gd name="connsiteY3" fmla="*/ 273905 h 834219"/>
                <a:gd name="connsiteX4" fmla="*/ 784439 w 1799228"/>
                <a:gd name="connsiteY4" fmla="*/ 417083 h 834219"/>
                <a:gd name="connsiteX5" fmla="*/ 996112 w 1799228"/>
                <a:gd name="connsiteY5" fmla="*/ 541585 h 834219"/>
                <a:gd name="connsiteX6" fmla="*/ 996112 w 1799228"/>
                <a:gd name="connsiteY6" fmla="*/ 560261 h 834219"/>
                <a:gd name="connsiteX7" fmla="*/ 1176658 w 1799228"/>
                <a:gd name="connsiteY7" fmla="*/ 659862 h 834219"/>
                <a:gd name="connsiteX8" fmla="*/ 1369655 w 1799228"/>
                <a:gd name="connsiteY8" fmla="*/ 753239 h 834219"/>
                <a:gd name="connsiteX9" fmla="*/ 1494169 w 1799228"/>
                <a:gd name="connsiteY9" fmla="*/ 821714 h 834219"/>
                <a:gd name="connsiteX10" fmla="*/ 1649812 w 1799228"/>
                <a:gd name="connsiteY10" fmla="*/ 834166 h 834219"/>
                <a:gd name="connsiteX11" fmla="*/ 1799228 w 1799228"/>
                <a:gd name="connsiteY11" fmla="*/ 827941 h 834219"/>
                <a:gd name="connsiteX0" fmla="*/ 0 w 1799228"/>
                <a:gd name="connsiteY0" fmla="*/ 0 h 834219"/>
                <a:gd name="connsiteX1" fmla="*/ 192997 w 1799228"/>
                <a:gd name="connsiteY1" fmla="*/ 68477 h 834219"/>
                <a:gd name="connsiteX2" fmla="*/ 429574 w 1799228"/>
                <a:gd name="connsiteY2" fmla="*/ 174304 h 834219"/>
                <a:gd name="connsiteX3" fmla="*/ 585217 w 1799228"/>
                <a:gd name="connsiteY3" fmla="*/ 273905 h 834219"/>
                <a:gd name="connsiteX4" fmla="*/ 784439 w 1799228"/>
                <a:gd name="connsiteY4" fmla="*/ 417083 h 834219"/>
                <a:gd name="connsiteX5" fmla="*/ 996112 w 1799228"/>
                <a:gd name="connsiteY5" fmla="*/ 541585 h 834219"/>
                <a:gd name="connsiteX6" fmla="*/ 996112 w 1799228"/>
                <a:gd name="connsiteY6" fmla="*/ 560261 h 834219"/>
                <a:gd name="connsiteX7" fmla="*/ 1182884 w 1799228"/>
                <a:gd name="connsiteY7" fmla="*/ 641187 h 834219"/>
                <a:gd name="connsiteX8" fmla="*/ 1369655 w 1799228"/>
                <a:gd name="connsiteY8" fmla="*/ 753239 h 834219"/>
                <a:gd name="connsiteX9" fmla="*/ 1494169 w 1799228"/>
                <a:gd name="connsiteY9" fmla="*/ 821714 h 834219"/>
                <a:gd name="connsiteX10" fmla="*/ 1649812 w 1799228"/>
                <a:gd name="connsiteY10" fmla="*/ 834166 h 834219"/>
                <a:gd name="connsiteX11" fmla="*/ 1799228 w 1799228"/>
                <a:gd name="connsiteY11" fmla="*/ 827941 h 834219"/>
                <a:gd name="connsiteX0" fmla="*/ 0 w 1799228"/>
                <a:gd name="connsiteY0" fmla="*/ 0 h 834219"/>
                <a:gd name="connsiteX1" fmla="*/ 192997 w 1799228"/>
                <a:gd name="connsiteY1" fmla="*/ 68477 h 834219"/>
                <a:gd name="connsiteX2" fmla="*/ 429574 w 1799228"/>
                <a:gd name="connsiteY2" fmla="*/ 174304 h 834219"/>
                <a:gd name="connsiteX3" fmla="*/ 585217 w 1799228"/>
                <a:gd name="connsiteY3" fmla="*/ 273905 h 834219"/>
                <a:gd name="connsiteX4" fmla="*/ 784439 w 1799228"/>
                <a:gd name="connsiteY4" fmla="*/ 417083 h 834219"/>
                <a:gd name="connsiteX5" fmla="*/ 996112 w 1799228"/>
                <a:gd name="connsiteY5" fmla="*/ 541585 h 834219"/>
                <a:gd name="connsiteX6" fmla="*/ 996112 w 1799228"/>
                <a:gd name="connsiteY6" fmla="*/ 560261 h 834219"/>
                <a:gd name="connsiteX7" fmla="*/ 1182884 w 1799228"/>
                <a:gd name="connsiteY7" fmla="*/ 653637 h 834219"/>
                <a:gd name="connsiteX8" fmla="*/ 1369655 w 1799228"/>
                <a:gd name="connsiteY8" fmla="*/ 753239 h 834219"/>
                <a:gd name="connsiteX9" fmla="*/ 1494169 w 1799228"/>
                <a:gd name="connsiteY9" fmla="*/ 821714 h 834219"/>
                <a:gd name="connsiteX10" fmla="*/ 1649812 w 1799228"/>
                <a:gd name="connsiteY10" fmla="*/ 834166 h 834219"/>
                <a:gd name="connsiteX11" fmla="*/ 1799228 w 1799228"/>
                <a:gd name="connsiteY11" fmla="*/ 827941 h 834219"/>
                <a:gd name="connsiteX0" fmla="*/ 0 w 1799228"/>
                <a:gd name="connsiteY0" fmla="*/ 0 h 834559"/>
                <a:gd name="connsiteX1" fmla="*/ 192997 w 1799228"/>
                <a:gd name="connsiteY1" fmla="*/ 68477 h 834559"/>
                <a:gd name="connsiteX2" fmla="*/ 429574 w 1799228"/>
                <a:gd name="connsiteY2" fmla="*/ 174304 h 834559"/>
                <a:gd name="connsiteX3" fmla="*/ 585217 w 1799228"/>
                <a:gd name="connsiteY3" fmla="*/ 273905 h 834559"/>
                <a:gd name="connsiteX4" fmla="*/ 784439 w 1799228"/>
                <a:gd name="connsiteY4" fmla="*/ 417083 h 834559"/>
                <a:gd name="connsiteX5" fmla="*/ 996112 w 1799228"/>
                <a:gd name="connsiteY5" fmla="*/ 541585 h 834559"/>
                <a:gd name="connsiteX6" fmla="*/ 996112 w 1799228"/>
                <a:gd name="connsiteY6" fmla="*/ 560261 h 834559"/>
                <a:gd name="connsiteX7" fmla="*/ 1182884 w 1799228"/>
                <a:gd name="connsiteY7" fmla="*/ 653637 h 834559"/>
                <a:gd name="connsiteX8" fmla="*/ 1369655 w 1799228"/>
                <a:gd name="connsiteY8" fmla="*/ 753239 h 834559"/>
                <a:gd name="connsiteX9" fmla="*/ 1494169 w 1799228"/>
                <a:gd name="connsiteY9" fmla="*/ 821714 h 834559"/>
                <a:gd name="connsiteX10" fmla="*/ 1512846 w 1799228"/>
                <a:gd name="connsiteY10" fmla="*/ 809265 h 834559"/>
                <a:gd name="connsiteX11" fmla="*/ 1649812 w 1799228"/>
                <a:gd name="connsiteY11" fmla="*/ 834166 h 834559"/>
                <a:gd name="connsiteX12" fmla="*/ 1799228 w 1799228"/>
                <a:gd name="connsiteY12" fmla="*/ 827941 h 834559"/>
                <a:gd name="connsiteX0" fmla="*/ 0 w 1799228"/>
                <a:gd name="connsiteY0" fmla="*/ 0 h 835733"/>
                <a:gd name="connsiteX1" fmla="*/ 192997 w 1799228"/>
                <a:gd name="connsiteY1" fmla="*/ 68477 h 835733"/>
                <a:gd name="connsiteX2" fmla="*/ 429574 w 1799228"/>
                <a:gd name="connsiteY2" fmla="*/ 174304 h 835733"/>
                <a:gd name="connsiteX3" fmla="*/ 585217 w 1799228"/>
                <a:gd name="connsiteY3" fmla="*/ 273905 h 835733"/>
                <a:gd name="connsiteX4" fmla="*/ 784439 w 1799228"/>
                <a:gd name="connsiteY4" fmla="*/ 417083 h 835733"/>
                <a:gd name="connsiteX5" fmla="*/ 996112 w 1799228"/>
                <a:gd name="connsiteY5" fmla="*/ 541585 h 835733"/>
                <a:gd name="connsiteX6" fmla="*/ 996112 w 1799228"/>
                <a:gd name="connsiteY6" fmla="*/ 560261 h 835733"/>
                <a:gd name="connsiteX7" fmla="*/ 1182884 w 1799228"/>
                <a:gd name="connsiteY7" fmla="*/ 653637 h 835733"/>
                <a:gd name="connsiteX8" fmla="*/ 1369655 w 1799228"/>
                <a:gd name="connsiteY8" fmla="*/ 753239 h 835733"/>
                <a:gd name="connsiteX9" fmla="*/ 1494169 w 1799228"/>
                <a:gd name="connsiteY9" fmla="*/ 821714 h 835733"/>
                <a:gd name="connsiteX10" fmla="*/ 1512846 w 1799228"/>
                <a:gd name="connsiteY10" fmla="*/ 784365 h 835733"/>
                <a:gd name="connsiteX11" fmla="*/ 1649812 w 1799228"/>
                <a:gd name="connsiteY11" fmla="*/ 834166 h 835733"/>
                <a:gd name="connsiteX12" fmla="*/ 1799228 w 1799228"/>
                <a:gd name="connsiteY12" fmla="*/ 827941 h 835733"/>
                <a:gd name="connsiteX0" fmla="*/ 0 w 1799228"/>
                <a:gd name="connsiteY0" fmla="*/ 0 h 835733"/>
                <a:gd name="connsiteX1" fmla="*/ 192997 w 1799228"/>
                <a:gd name="connsiteY1" fmla="*/ 68477 h 835733"/>
                <a:gd name="connsiteX2" fmla="*/ 429574 w 1799228"/>
                <a:gd name="connsiteY2" fmla="*/ 174304 h 835733"/>
                <a:gd name="connsiteX3" fmla="*/ 585217 w 1799228"/>
                <a:gd name="connsiteY3" fmla="*/ 273905 h 835733"/>
                <a:gd name="connsiteX4" fmla="*/ 784439 w 1799228"/>
                <a:gd name="connsiteY4" fmla="*/ 417083 h 835733"/>
                <a:gd name="connsiteX5" fmla="*/ 996112 w 1799228"/>
                <a:gd name="connsiteY5" fmla="*/ 541585 h 835733"/>
                <a:gd name="connsiteX6" fmla="*/ 996112 w 1799228"/>
                <a:gd name="connsiteY6" fmla="*/ 560261 h 835733"/>
                <a:gd name="connsiteX7" fmla="*/ 1182884 w 1799228"/>
                <a:gd name="connsiteY7" fmla="*/ 653637 h 835733"/>
                <a:gd name="connsiteX8" fmla="*/ 1369655 w 1799228"/>
                <a:gd name="connsiteY8" fmla="*/ 753239 h 835733"/>
                <a:gd name="connsiteX9" fmla="*/ 1494169 w 1799228"/>
                <a:gd name="connsiteY9" fmla="*/ 821714 h 835733"/>
                <a:gd name="connsiteX10" fmla="*/ 1649812 w 1799228"/>
                <a:gd name="connsiteY10" fmla="*/ 834166 h 835733"/>
                <a:gd name="connsiteX11" fmla="*/ 1799228 w 1799228"/>
                <a:gd name="connsiteY11" fmla="*/ 827941 h 835733"/>
                <a:gd name="connsiteX0" fmla="*/ 0 w 1799228"/>
                <a:gd name="connsiteY0" fmla="*/ 0 h 835090"/>
                <a:gd name="connsiteX1" fmla="*/ 192997 w 1799228"/>
                <a:gd name="connsiteY1" fmla="*/ 68477 h 835090"/>
                <a:gd name="connsiteX2" fmla="*/ 429574 w 1799228"/>
                <a:gd name="connsiteY2" fmla="*/ 174304 h 835090"/>
                <a:gd name="connsiteX3" fmla="*/ 585217 w 1799228"/>
                <a:gd name="connsiteY3" fmla="*/ 273905 h 835090"/>
                <a:gd name="connsiteX4" fmla="*/ 784439 w 1799228"/>
                <a:gd name="connsiteY4" fmla="*/ 417083 h 835090"/>
                <a:gd name="connsiteX5" fmla="*/ 996112 w 1799228"/>
                <a:gd name="connsiteY5" fmla="*/ 541585 h 835090"/>
                <a:gd name="connsiteX6" fmla="*/ 996112 w 1799228"/>
                <a:gd name="connsiteY6" fmla="*/ 560261 h 835090"/>
                <a:gd name="connsiteX7" fmla="*/ 1182884 w 1799228"/>
                <a:gd name="connsiteY7" fmla="*/ 653637 h 835090"/>
                <a:gd name="connsiteX8" fmla="*/ 1369655 w 1799228"/>
                <a:gd name="connsiteY8" fmla="*/ 753239 h 835090"/>
                <a:gd name="connsiteX9" fmla="*/ 1494169 w 1799228"/>
                <a:gd name="connsiteY9" fmla="*/ 821714 h 835090"/>
                <a:gd name="connsiteX10" fmla="*/ 1512846 w 1799228"/>
                <a:gd name="connsiteY10" fmla="*/ 796815 h 835090"/>
                <a:gd name="connsiteX11" fmla="*/ 1649812 w 1799228"/>
                <a:gd name="connsiteY11" fmla="*/ 834166 h 835090"/>
                <a:gd name="connsiteX12" fmla="*/ 1799228 w 1799228"/>
                <a:gd name="connsiteY12" fmla="*/ 827941 h 835090"/>
                <a:gd name="connsiteX0" fmla="*/ 0 w 1799228"/>
                <a:gd name="connsiteY0" fmla="*/ 0 h 835090"/>
                <a:gd name="connsiteX1" fmla="*/ 192997 w 1799228"/>
                <a:gd name="connsiteY1" fmla="*/ 68477 h 835090"/>
                <a:gd name="connsiteX2" fmla="*/ 429574 w 1799228"/>
                <a:gd name="connsiteY2" fmla="*/ 174304 h 835090"/>
                <a:gd name="connsiteX3" fmla="*/ 585217 w 1799228"/>
                <a:gd name="connsiteY3" fmla="*/ 273905 h 835090"/>
                <a:gd name="connsiteX4" fmla="*/ 784439 w 1799228"/>
                <a:gd name="connsiteY4" fmla="*/ 417083 h 835090"/>
                <a:gd name="connsiteX5" fmla="*/ 996112 w 1799228"/>
                <a:gd name="connsiteY5" fmla="*/ 541585 h 835090"/>
                <a:gd name="connsiteX6" fmla="*/ 996112 w 1799228"/>
                <a:gd name="connsiteY6" fmla="*/ 560261 h 835090"/>
                <a:gd name="connsiteX7" fmla="*/ 1182884 w 1799228"/>
                <a:gd name="connsiteY7" fmla="*/ 653637 h 835090"/>
                <a:gd name="connsiteX8" fmla="*/ 1369655 w 1799228"/>
                <a:gd name="connsiteY8" fmla="*/ 753239 h 835090"/>
                <a:gd name="connsiteX9" fmla="*/ 1494169 w 1799228"/>
                <a:gd name="connsiteY9" fmla="*/ 821714 h 835090"/>
                <a:gd name="connsiteX10" fmla="*/ 1649812 w 1799228"/>
                <a:gd name="connsiteY10" fmla="*/ 834166 h 835090"/>
                <a:gd name="connsiteX11" fmla="*/ 1799228 w 1799228"/>
                <a:gd name="connsiteY11" fmla="*/ 827941 h 835090"/>
                <a:gd name="connsiteX0" fmla="*/ 0 w 1799228"/>
                <a:gd name="connsiteY0" fmla="*/ 0 h 835400"/>
                <a:gd name="connsiteX1" fmla="*/ 192997 w 1799228"/>
                <a:gd name="connsiteY1" fmla="*/ 68477 h 835400"/>
                <a:gd name="connsiteX2" fmla="*/ 429574 w 1799228"/>
                <a:gd name="connsiteY2" fmla="*/ 174304 h 835400"/>
                <a:gd name="connsiteX3" fmla="*/ 585217 w 1799228"/>
                <a:gd name="connsiteY3" fmla="*/ 273905 h 835400"/>
                <a:gd name="connsiteX4" fmla="*/ 784439 w 1799228"/>
                <a:gd name="connsiteY4" fmla="*/ 417083 h 835400"/>
                <a:gd name="connsiteX5" fmla="*/ 996112 w 1799228"/>
                <a:gd name="connsiteY5" fmla="*/ 541585 h 835400"/>
                <a:gd name="connsiteX6" fmla="*/ 996112 w 1799228"/>
                <a:gd name="connsiteY6" fmla="*/ 560261 h 835400"/>
                <a:gd name="connsiteX7" fmla="*/ 1182884 w 1799228"/>
                <a:gd name="connsiteY7" fmla="*/ 653637 h 835400"/>
                <a:gd name="connsiteX8" fmla="*/ 1369655 w 1799228"/>
                <a:gd name="connsiteY8" fmla="*/ 753239 h 835400"/>
                <a:gd name="connsiteX9" fmla="*/ 1506620 w 1799228"/>
                <a:gd name="connsiteY9" fmla="*/ 790589 h 835400"/>
                <a:gd name="connsiteX10" fmla="*/ 1649812 w 1799228"/>
                <a:gd name="connsiteY10" fmla="*/ 834166 h 835400"/>
                <a:gd name="connsiteX11" fmla="*/ 1799228 w 1799228"/>
                <a:gd name="connsiteY11" fmla="*/ 827941 h 835400"/>
                <a:gd name="connsiteX0" fmla="*/ 0 w 1824131"/>
                <a:gd name="connsiteY0" fmla="*/ 0 h 836262"/>
                <a:gd name="connsiteX1" fmla="*/ 192997 w 1824131"/>
                <a:gd name="connsiteY1" fmla="*/ 68477 h 836262"/>
                <a:gd name="connsiteX2" fmla="*/ 429574 w 1824131"/>
                <a:gd name="connsiteY2" fmla="*/ 174304 h 836262"/>
                <a:gd name="connsiteX3" fmla="*/ 585217 w 1824131"/>
                <a:gd name="connsiteY3" fmla="*/ 273905 h 836262"/>
                <a:gd name="connsiteX4" fmla="*/ 784439 w 1824131"/>
                <a:gd name="connsiteY4" fmla="*/ 417083 h 836262"/>
                <a:gd name="connsiteX5" fmla="*/ 996112 w 1824131"/>
                <a:gd name="connsiteY5" fmla="*/ 541585 h 836262"/>
                <a:gd name="connsiteX6" fmla="*/ 996112 w 1824131"/>
                <a:gd name="connsiteY6" fmla="*/ 560261 h 836262"/>
                <a:gd name="connsiteX7" fmla="*/ 1182884 w 1824131"/>
                <a:gd name="connsiteY7" fmla="*/ 653637 h 836262"/>
                <a:gd name="connsiteX8" fmla="*/ 1369655 w 1824131"/>
                <a:gd name="connsiteY8" fmla="*/ 753239 h 836262"/>
                <a:gd name="connsiteX9" fmla="*/ 1506620 w 1824131"/>
                <a:gd name="connsiteY9" fmla="*/ 790589 h 836262"/>
                <a:gd name="connsiteX10" fmla="*/ 1649812 w 1824131"/>
                <a:gd name="connsiteY10" fmla="*/ 834166 h 836262"/>
                <a:gd name="connsiteX11" fmla="*/ 1824131 w 1824131"/>
                <a:gd name="connsiteY11" fmla="*/ 834166 h 836262"/>
                <a:gd name="connsiteX0" fmla="*/ 0 w 1824131"/>
                <a:gd name="connsiteY0" fmla="*/ 0 h 893453"/>
                <a:gd name="connsiteX1" fmla="*/ 192997 w 1824131"/>
                <a:gd name="connsiteY1" fmla="*/ 68477 h 893453"/>
                <a:gd name="connsiteX2" fmla="*/ 429574 w 1824131"/>
                <a:gd name="connsiteY2" fmla="*/ 174304 h 893453"/>
                <a:gd name="connsiteX3" fmla="*/ 585217 w 1824131"/>
                <a:gd name="connsiteY3" fmla="*/ 273905 h 893453"/>
                <a:gd name="connsiteX4" fmla="*/ 784439 w 1824131"/>
                <a:gd name="connsiteY4" fmla="*/ 417083 h 893453"/>
                <a:gd name="connsiteX5" fmla="*/ 996112 w 1824131"/>
                <a:gd name="connsiteY5" fmla="*/ 541585 h 893453"/>
                <a:gd name="connsiteX6" fmla="*/ 996112 w 1824131"/>
                <a:gd name="connsiteY6" fmla="*/ 560261 h 893453"/>
                <a:gd name="connsiteX7" fmla="*/ 1182884 w 1824131"/>
                <a:gd name="connsiteY7" fmla="*/ 653637 h 893453"/>
                <a:gd name="connsiteX8" fmla="*/ 1369655 w 1824131"/>
                <a:gd name="connsiteY8" fmla="*/ 753239 h 893453"/>
                <a:gd name="connsiteX9" fmla="*/ 1506620 w 1824131"/>
                <a:gd name="connsiteY9" fmla="*/ 790589 h 893453"/>
                <a:gd name="connsiteX10" fmla="*/ 1649812 w 1824131"/>
                <a:gd name="connsiteY10" fmla="*/ 834166 h 893453"/>
                <a:gd name="connsiteX11" fmla="*/ 1824131 w 1824131"/>
                <a:gd name="connsiteY11" fmla="*/ 834166 h 893453"/>
                <a:gd name="connsiteX0" fmla="*/ 0 w 1824131"/>
                <a:gd name="connsiteY0" fmla="*/ 0 h 837175"/>
                <a:gd name="connsiteX1" fmla="*/ 192997 w 1824131"/>
                <a:gd name="connsiteY1" fmla="*/ 68477 h 837175"/>
                <a:gd name="connsiteX2" fmla="*/ 429574 w 1824131"/>
                <a:gd name="connsiteY2" fmla="*/ 174304 h 837175"/>
                <a:gd name="connsiteX3" fmla="*/ 585217 w 1824131"/>
                <a:gd name="connsiteY3" fmla="*/ 273905 h 837175"/>
                <a:gd name="connsiteX4" fmla="*/ 784439 w 1824131"/>
                <a:gd name="connsiteY4" fmla="*/ 417083 h 837175"/>
                <a:gd name="connsiteX5" fmla="*/ 996112 w 1824131"/>
                <a:gd name="connsiteY5" fmla="*/ 541585 h 837175"/>
                <a:gd name="connsiteX6" fmla="*/ 996112 w 1824131"/>
                <a:gd name="connsiteY6" fmla="*/ 560261 h 837175"/>
                <a:gd name="connsiteX7" fmla="*/ 1182884 w 1824131"/>
                <a:gd name="connsiteY7" fmla="*/ 653637 h 837175"/>
                <a:gd name="connsiteX8" fmla="*/ 1369655 w 1824131"/>
                <a:gd name="connsiteY8" fmla="*/ 753239 h 837175"/>
                <a:gd name="connsiteX9" fmla="*/ 1506620 w 1824131"/>
                <a:gd name="connsiteY9" fmla="*/ 790589 h 837175"/>
                <a:gd name="connsiteX10" fmla="*/ 1649812 w 1824131"/>
                <a:gd name="connsiteY10" fmla="*/ 834166 h 837175"/>
                <a:gd name="connsiteX11" fmla="*/ 1824131 w 1824131"/>
                <a:gd name="connsiteY11" fmla="*/ 834166 h 837175"/>
                <a:gd name="connsiteX0" fmla="*/ 0 w 1824131"/>
                <a:gd name="connsiteY0" fmla="*/ 0 h 837175"/>
                <a:gd name="connsiteX1" fmla="*/ 192997 w 1824131"/>
                <a:gd name="connsiteY1" fmla="*/ 68477 h 837175"/>
                <a:gd name="connsiteX2" fmla="*/ 429574 w 1824131"/>
                <a:gd name="connsiteY2" fmla="*/ 174304 h 837175"/>
                <a:gd name="connsiteX3" fmla="*/ 585217 w 1824131"/>
                <a:gd name="connsiteY3" fmla="*/ 273905 h 837175"/>
                <a:gd name="connsiteX4" fmla="*/ 784439 w 1824131"/>
                <a:gd name="connsiteY4" fmla="*/ 417083 h 837175"/>
                <a:gd name="connsiteX5" fmla="*/ 996112 w 1824131"/>
                <a:gd name="connsiteY5" fmla="*/ 541585 h 837175"/>
                <a:gd name="connsiteX6" fmla="*/ 996112 w 1824131"/>
                <a:gd name="connsiteY6" fmla="*/ 560261 h 837175"/>
                <a:gd name="connsiteX7" fmla="*/ 1182884 w 1824131"/>
                <a:gd name="connsiteY7" fmla="*/ 653637 h 837175"/>
                <a:gd name="connsiteX8" fmla="*/ 1369655 w 1824131"/>
                <a:gd name="connsiteY8" fmla="*/ 753239 h 837175"/>
                <a:gd name="connsiteX9" fmla="*/ 1506620 w 1824131"/>
                <a:gd name="connsiteY9" fmla="*/ 790589 h 837175"/>
                <a:gd name="connsiteX10" fmla="*/ 1656038 w 1824131"/>
                <a:gd name="connsiteY10" fmla="*/ 834166 h 837175"/>
                <a:gd name="connsiteX11" fmla="*/ 1824131 w 1824131"/>
                <a:gd name="connsiteY11" fmla="*/ 834166 h 837175"/>
                <a:gd name="connsiteX0" fmla="*/ 0 w 1824131"/>
                <a:gd name="connsiteY0" fmla="*/ 0 h 838094"/>
                <a:gd name="connsiteX1" fmla="*/ 192997 w 1824131"/>
                <a:gd name="connsiteY1" fmla="*/ 68477 h 838094"/>
                <a:gd name="connsiteX2" fmla="*/ 429574 w 1824131"/>
                <a:gd name="connsiteY2" fmla="*/ 174304 h 838094"/>
                <a:gd name="connsiteX3" fmla="*/ 585217 w 1824131"/>
                <a:gd name="connsiteY3" fmla="*/ 273905 h 838094"/>
                <a:gd name="connsiteX4" fmla="*/ 784439 w 1824131"/>
                <a:gd name="connsiteY4" fmla="*/ 417083 h 838094"/>
                <a:gd name="connsiteX5" fmla="*/ 996112 w 1824131"/>
                <a:gd name="connsiteY5" fmla="*/ 541585 h 838094"/>
                <a:gd name="connsiteX6" fmla="*/ 996112 w 1824131"/>
                <a:gd name="connsiteY6" fmla="*/ 560261 h 838094"/>
                <a:gd name="connsiteX7" fmla="*/ 1182884 w 1824131"/>
                <a:gd name="connsiteY7" fmla="*/ 653637 h 838094"/>
                <a:gd name="connsiteX8" fmla="*/ 1369655 w 1824131"/>
                <a:gd name="connsiteY8" fmla="*/ 753239 h 838094"/>
                <a:gd name="connsiteX9" fmla="*/ 1481717 w 1824131"/>
                <a:gd name="connsiteY9" fmla="*/ 778139 h 838094"/>
                <a:gd name="connsiteX10" fmla="*/ 1656038 w 1824131"/>
                <a:gd name="connsiteY10" fmla="*/ 834166 h 838094"/>
                <a:gd name="connsiteX11" fmla="*/ 1824131 w 1824131"/>
                <a:gd name="connsiteY11" fmla="*/ 834166 h 83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131" h="838094">
                  <a:moveTo>
                    <a:pt x="0" y="0"/>
                  </a:moveTo>
                  <a:cubicBezTo>
                    <a:pt x="62776" y="19194"/>
                    <a:pt x="121401" y="39426"/>
                    <a:pt x="192997" y="68477"/>
                  </a:cubicBezTo>
                  <a:cubicBezTo>
                    <a:pt x="264593" y="97528"/>
                    <a:pt x="364204" y="140066"/>
                    <a:pt x="429574" y="174304"/>
                  </a:cubicBezTo>
                  <a:cubicBezTo>
                    <a:pt x="494944" y="208542"/>
                    <a:pt x="526073" y="233442"/>
                    <a:pt x="585217" y="273905"/>
                  </a:cubicBezTo>
                  <a:cubicBezTo>
                    <a:pt x="644361" y="314368"/>
                    <a:pt x="715957" y="372470"/>
                    <a:pt x="784439" y="417083"/>
                  </a:cubicBezTo>
                  <a:cubicBezTo>
                    <a:pt x="852922" y="461696"/>
                    <a:pt x="960833" y="517722"/>
                    <a:pt x="996112" y="541585"/>
                  </a:cubicBezTo>
                  <a:cubicBezTo>
                    <a:pt x="1031391" y="565448"/>
                    <a:pt x="966021" y="540548"/>
                    <a:pt x="996112" y="560261"/>
                  </a:cubicBezTo>
                  <a:cubicBezTo>
                    <a:pt x="1026203" y="579974"/>
                    <a:pt x="1120627" y="621474"/>
                    <a:pt x="1182884" y="653637"/>
                  </a:cubicBezTo>
                  <a:cubicBezTo>
                    <a:pt x="1245141" y="685800"/>
                    <a:pt x="1319850" y="732489"/>
                    <a:pt x="1369655" y="753239"/>
                  </a:cubicBezTo>
                  <a:cubicBezTo>
                    <a:pt x="1419461" y="773989"/>
                    <a:pt x="1433987" y="764651"/>
                    <a:pt x="1481717" y="778139"/>
                  </a:cubicBezTo>
                  <a:cubicBezTo>
                    <a:pt x="1529447" y="791627"/>
                    <a:pt x="1598969" y="824828"/>
                    <a:pt x="1656038" y="834166"/>
                  </a:cubicBezTo>
                  <a:cubicBezTo>
                    <a:pt x="1713107" y="843504"/>
                    <a:pt x="1808047" y="833128"/>
                    <a:pt x="1824131" y="834166"/>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483" name="Freeform 482">
              <a:extLst>
                <a:ext uri="{FF2B5EF4-FFF2-40B4-BE49-F238E27FC236}">
                  <a16:creationId xmlns:a16="http://schemas.microsoft.com/office/drawing/2014/main" id="{67B80BFE-0D66-384F-A5BB-52431BDB3C1C}"/>
                </a:ext>
              </a:extLst>
            </p:cNvPr>
            <p:cNvSpPr/>
            <p:nvPr/>
          </p:nvSpPr>
          <p:spPr>
            <a:xfrm>
              <a:off x="3912754" y="4155769"/>
              <a:ext cx="112064" cy="40060"/>
            </a:xfrm>
            <a:custGeom>
              <a:avLst/>
              <a:gdLst>
                <a:gd name="connsiteX0" fmla="*/ 454477 w 454477"/>
                <a:gd name="connsiteY0" fmla="*/ 180528 h 180528"/>
                <a:gd name="connsiteX1" fmla="*/ 230351 w 454477"/>
                <a:gd name="connsiteY1" fmla="*/ 149403 h 180528"/>
                <a:gd name="connsiteX2" fmla="*/ 80934 w 454477"/>
                <a:gd name="connsiteY2" fmla="*/ 68476 h 180528"/>
                <a:gd name="connsiteX3" fmla="*/ 0 w 454477"/>
                <a:gd name="connsiteY3" fmla="*/ 0 h 180528"/>
                <a:gd name="connsiteX0" fmla="*/ 454477 w 454477"/>
                <a:gd name="connsiteY0" fmla="*/ 143178 h 152940"/>
                <a:gd name="connsiteX1" fmla="*/ 230351 w 454477"/>
                <a:gd name="connsiteY1" fmla="*/ 149403 h 152940"/>
                <a:gd name="connsiteX2" fmla="*/ 80934 w 454477"/>
                <a:gd name="connsiteY2" fmla="*/ 68476 h 152940"/>
                <a:gd name="connsiteX3" fmla="*/ 0 w 454477"/>
                <a:gd name="connsiteY3" fmla="*/ 0 h 152940"/>
                <a:gd name="connsiteX0" fmla="*/ 429574 w 429574"/>
                <a:gd name="connsiteY0" fmla="*/ 155628 h 156119"/>
                <a:gd name="connsiteX1" fmla="*/ 230351 w 429574"/>
                <a:gd name="connsiteY1" fmla="*/ 149403 h 156119"/>
                <a:gd name="connsiteX2" fmla="*/ 80934 w 429574"/>
                <a:gd name="connsiteY2" fmla="*/ 68476 h 156119"/>
                <a:gd name="connsiteX3" fmla="*/ 0 w 429574"/>
                <a:gd name="connsiteY3" fmla="*/ 0 h 156119"/>
              </a:gdLst>
              <a:ahLst/>
              <a:cxnLst>
                <a:cxn ang="0">
                  <a:pos x="connsiteX0" y="connsiteY0"/>
                </a:cxn>
                <a:cxn ang="0">
                  <a:pos x="connsiteX1" y="connsiteY1"/>
                </a:cxn>
                <a:cxn ang="0">
                  <a:pos x="connsiteX2" y="connsiteY2"/>
                </a:cxn>
                <a:cxn ang="0">
                  <a:pos x="connsiteX3" y="connsiteY3"/>
                </a:cxn>
              </a:cxnLst>
              <a:rect l="l" t="t" r="r" b="b"/>
              <a:pathLst>
                <a:path w="429574" h="156119">
                  <a:moveTo>
                    <a:pt x="429574" y="155628"/>
                  </a:moveTo>
                  <a:cubicBezTo>
                    <a:pt x="348639" y="149403"/>
                    <a:pt x="288458" y="163928"/>
                    <a:pt x="230351" y="149403"/>
                  </a:cubicBezTo>
                  <a:cubicBezTo>
                    <a:pt x="172244" y="134878"/>
                    <a:pt x="119326" y="93376"/>
                    <a:pt x="80934" y="68476"/>
                  </a:cubicBezTo>
                  <a:cubicBezTo>
                    <a:pt x="42542" y="43575"/>
                    <a:pt x="0" y="0"/>
                    <a:pt x="0" y="0"/>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484" name="Freeform 483">
              <a:extLst>
                <a:ext uri="{FF2B5EF4-FFF2-40B4-BE49-F238E27FC236}">
                  <a16:creationId xmlns:a16="http://schemas.microsoft.com/office/drawing/2014/main" id="{823DFB6E-44B9-5C48-A158-5BC59DDFFE37}"/>
                </a:ext>
              </a:extLst>
            </p:cNvPr>
            <p:cNvSpPr/>
            <p:nvPr/>
          </p:nvSpPr>
          <p:spPr>
            <a:xfrm>
              <a:off x="4593141" y="3961193"/>
              <a:ext cx="259347" cy="92996"/>
            </a:xfrm>
            <a:custGeom>
              <a:avLst/>
              <a:gdLst>
                <a:gd name="connsiteX0" fmla="*/ 921404 w 921404"/>
                <a:gd name="connsiteY0" fmla="*/ 342843 h 342843"/>
                <a:gd name="connsiteX1" fmla="*/ 722181 w 921404"/>
                <a:gd name="connsiteY1" fmla="*/ 224566 h 342843"/>
                <a:gd name="connsiteX2" fmla="*/ 560313 w 921404"/>
                <a:gd name="connsiteY2" fmla="*/ 156089 h 342843"/>
                <a:gd name="connsiteX3" fmla="*/ 336188 w 921404"/>
                <a:gd name="connsiteY3" fmla="*/ 81388 h 342843"/>
                <a:gd name="connsiteX4" fmla="*/ 192997 w 921404"/>
                <a:gd name="connsiteY4" fmla="*/ 37812 h 342843"/>
                <a:gd name="connsiteX5" fmla="*/ 105837 w 921404"/>
                <a:gd name="connsiteY5" fmla="*/ 6687 h 342843"/>
                <a:gd name="connsiteX6" fmla="*/ 31129 w 921404"/>
                <a:gd name="connsiteY6" fmla="*/ 461 h 342843"/>
                <a:gd name="connsiteX7" fmla="*/ 0 w 921404"/>
                <a:gd name="connsiteY7" fmla="*/ 461 h 342843"/>
                <a:gd name="connsiteX0" fmla="*/ 921404 w 921404"/>
                <a:gd name="connsiteY0" fmla="*/ 342843 h 342843"/>
                <a:gd name="connsiteX1" fmla="*/ 722181 w 921404"/>
                <a:gd name="connsiteY1" fmla="*/ 224566 h 342843"/>
                <a:gd name="connsiteX2" fmla="*/ 566539 w 921404"/>
                <a:gd name="connsiteY2" fmla="*/ 137414 h 342843"/>
                <a:gd name="connsiteX3" fmla="*/ 336188 w 921404"/>
                <a:gd name="connsiteY3" fmla="*/ 81388 h 342843"/>
                <a:gd name="connsiteX4" fmla="*/ 192997 w 921404"/>
                <a:gd name="connsiteY4" fmla="*/ 37812 h 342843"/>
                <a:gd name="connsiteX5" fmla="*/ 105837 w 921404"/>
                <a:gd name="connsiteY5" fmla="*/ 6687 h 342843"/>
                <a:gd name="connsiteX6" fmla="*/ 31129 w 921404"/>
                <a:gd name="connsiteY6" fmla="*/ 461 h 342843"/>
                <a:gd name="connsiteX7" fmla="*/ 0 w 921404"/>
                <a:gd name="connsiteY7" fmla="*/ 461 h 342843"/>
                <a:gd name="connsiteX0" fmla="*/ 921404 w 921404"/>
                <a:gd name="connsiteY0" fmla="*/ 342843 h 342843"/>
                <a:gd name="connsiteX1" fmla="*/ 722181 w 921404"/>
                <a:gd name="connsiteY1" fmla="*/ 224566 h 342843"/>
                <a:gd name="connsiteX2" fmla="*/ 566539 w 921404"/>
                <a:gd name="connsiteY2" fmla="*/ 137414 h 342843"/>
                <a:gd name="connsiteX3" fmla="*/ 336188 w 921404"/>
                <a:gd name="connsiteY3" fmla="*/ 56487 h 342843"/>
                <a:gd name="connsiteX4" fmla="*/ 192997 w 921404"/>
                <a:gd name="connsiteY4" fmla="*/ 37812 h 342843"/>
                <a:gd name="connsiteX5" fmla="*/ 105837 w 921404"/>
                <a:gd name="connsiteY5" fmla="*/ 6687 h 342843"/>
                <a:gd name="connsiteX6" fmla="*/ 31129 w 921404"/>
                <a:gd name="connsiteY6" fmla="*/ 461 h 342843"/>
                <a:gd name="connsiteX7" fmla="*/ 0 w 921404"/>
                <a:gd name="connsiteY7" fmla="*/ 461 h 342843"/>
                <a:gd name="connsiteX0" fmla="*/ 921404 w 921404"/>
                <a:gd name="connsiteY0" fmla="*/ 342843 h 342843"/>
                <a:gd name="connsiteX1" fmla="*/ 722181 w 921404"/>
                <a:gd name="connsiteY1" fmla="*/ 224566 h 342843"/>
                <a:gd name="connsiteX2" fmla="*/ 566539 w 921404"/>
                <a:gd name="connsiteY2" fmla="*/ 137414 h 342843"/>
                <a:gd name="connsiteX3" fmla="*/ 336188 w 921404"/>
                <a:gd name="connsiteY3" fmla="*/ 56487 h 342843"/>
                <a:gd name="connsiteX4" fmla="*/ 192997 w 921404"/>
                <a:gd name="connsiteY4" fmla="*/ 12912 h 342843"/>
                <a:gd name="connsiteX5" fmla="*/ 105837 w 921404"/>
                <a:gd name="connsiteY5" fmla="*/ 6687 h 342843"/>
                <a:gd name="connsiteX6" fmla="*/ 31129 w 921404"/>
                <a:gd name="connsiteY6" fmla="*/ 461 h 342843"/>
                <a:gd name="connsiteX7" fmla="*/ 0 w 921404"/>
                <a:gd name="connsiteY7" fmla="*/ 461 h 342843"/>
                <a:gd name="connsiteX0" fmla="*/ 921404 w 921404"/>
                <a:gd name="connsiteY0" fmla="*/ 342843 h 342843"/>
                <a:gd name="connsiteX1" fmla="*/ 722181 w 921404"/>
                <a:gd name="connsiteY1" fmla="*/ 224566 h 342843"/>
                <a:gd name="connsiteX2" fmla="*/ 566539 w 921404"/>
                <a:gd name="connsiteY2" fmla="*/ 137414 h 342843"/>
                <a:gd name="connsiteX3" fmla="*/ 336188 w 921404"/>
                <a:gd name="connsiteY3" fmla="*/ 56487 h 342843"/>
                <a:gd name="connsiteX4" fmla="*/ 192997 w 921404"/>
                <a:gd name="connsiteY4" fmla="*/ 12912 h 342843"/>
                <a:gd name="connsiteX5" fmla="*/ 31129 w 921404"/>
                <a:gd name="connsiteY5" fmla="*/ 461 h 342843"/>
                <a:gd name="connsiteX6" fmla="*/ 0 w 921404"/>
                <a:gd name="connsiteY6" fmla="*/ 461 h 342843"/>
                <a:gd name="connsiteX0" fmla="*/ 921404 w 921404"/>
                <a:gd name="connsiteY0" fmla="*/ 342382 h 342382"/>
                <a:gd name="connsiteX1" fmla="*/ 722181 w 921404"/>
                <a:gd name="connsiteY1" fmla="*/ 224105 h 342382"/>
                <a:gd name="connsiteX2" fmla="*/ 566539 w 921404"/>
                <a:gd name="connsiteY2" fmla="*/ 136953 h 342382"/>
                <a:gd name="connsiteX3" fmla="*/ 336188 w 921404"/>
                <a:gd name="connsiteY3" fmla="*/ 56026 h 342382"/>
                <a:gd name="connsiteX4" fmla="*/ 192997 w 921404"/>
                <a:gd name="connsiteY4" fmla="*/ 12451 h 342382"/>
                <a:gd name="connsiteX5" fmla="*/ 0 w 921404"/>
                <a:gd name="connsiteY5" fmla="*/ 0 h 342382"/>
                <a:gd name="connsiteX0" fmla="*/ 921404 w 921404"/>
                <a:gd name="connsiteY0" fmla="*/ 356973 h 356973"/>
                <a:gd name="connsiteX1" fmla="*/ 722181 w 921404"/>
                <a:gd name="connsiteY1" fmla="*/ 238696 h 356973"/>
                <a:gd name="connsiteX2" fmla="*/ 566539 w 921404"/>
                <a:gd name="connsiteY2" fmla="*/ 151544 h 356973"/>
                <a:gd name="connsiteX3" fmla="*/ 336188 w 921404"/>
                <a:gd name="connsiteY3" fmla="*/ 70617 h 356973"/>
                <a:gd name="connsiteX4" fmla="*/ 192997 w 921404"/>
                <a:gd name="connsiteY4" fmla="*/ 2141 h 356973"/>
                <a:gd name="connsiteX5" fmla="*/ 0 w 921404"/>
                <a:gd name="connsiteY5" fmla="*/ 14591 h 356973"/>
                <a:gd name="connsiteX0" fmla="*/ 921404 w 921404"/>
                <a:gd name="connsiteY0" fmla="*/ 355687 h 355687"/>
                <a:gd name="connsiteX1" fmla="*/ 722181 w 921404"/>
                <a:gd name="connsiteY1" fmla="*/ 237410 h 355687"/>
                <a:gd name="connsiteX2" fmla="*/ 566539 w 921404"/>
                <a:gd name="connsiteY2" fmla="*/ 150258 h 355687"/>
                <a:gd name="connsiteX3" fmla="*/ 361091 w 921404"/>
                <a:gd name="connsiteY3" fmla="*/ 44430 h 355687"/>
                <a:gd name="connsiteX4" fmla="*/ 192997 w 921404"/>
                <a:gd name="connsiteY4" fmla="*/ 855 h 355687"/>
                <a:gd name="connsiteX5" fmla="*/ 0 w 921404"/>
                <a:gd name="connsiteY5" fmla="*/ 13305 h 355687"/>
                <a:gd name="connsiteX0" fmla="*/ 921404 w 921404"/>
                <a:gd name="connsiteY0" fmla="*/ 355687 h 355687"/>
                <a:gd name="connsiteX1" fmla="*/ 722181 w 921404"/>
                <a:gd name="connsiteY1" fmla="*/ 237410 h 355687"/>
                <a:gd name="connsiteX2" fmla="*/ 578990 w 921404"/>
                <a:gd name="connsiteY2" fmla="*/ 131583 h 355687"/>
                <a:gd name="connsiteX3" fmla="*/ 361091 w 921404"/>
                <a:gd name="connsiteY3" fmla="*/ 44430 h 355687"/>
                <a:gd name="connsiteX4" fmla="*/ 192997 w 921404"/>
                <a:gd name="connsiteY4" fmla="*/ 855 h 355687"/>
                <a:gd name="connsiteX5" fmla="*/ 0 w 921404"/>
                <a:gd name="connsiteY5" fmla="*/ 13305 h 355687"/>
                <a:gd name="connsiteX0" fmla="*/ 921404 w 921404"/>
                <a:gd name="connsiteY0" fmla="*/ 355687 h 355687"/>
                <a:gd name="connsiteX1" fmla="*/ 740858 w 921404"/>
                <a:gd name="connsiteY1" fmla="*/ 218735 h 355687"/>
                <a:gd name="connsiteX2" fmla="*/ 578990 w 921404"/>
                <a:gd name="connsiteY2" fmla="*/ 131583 h 355687"/>
                <a:gd name="connsiteX3" fmla="*/ 361091 w 921404"/>
                <a:gd name="connsiteY3" fmla="*/ 44430 h 355687"/>
                <a:gd name="connsiteX4" fmla="*/ 192997 w 921404"/>
                <a:gd name="connsiteY4" fmla="*/ 855 h 355687"/>
                <a:gd name="connsiteX5" fmla="*/ 0 w 921404"/>
                <a:gd name="connsiteY5" fmla="*/ 13305 h 355687"/>
                <a:gd name="connsiteX0" fmla="*/ 940081 w 940081"/>
                <a:gd name="connsiteY0" fmla="*/ 330786 h 330786"/>
                <a:gd name="connsiteX1" fmla="*/ 740858 w 940081"/>
                <a:gd name="connsiteY1" fmla="*/ 218735 h 330786"/>
                <a:gd name="connsiteX2" fmla="*/ 578990 w 940081"/>
                <a:gd name="connsiteY2" fmla="*/ 131583 h 330786"/>
                <a:gd name="connsiteX3" fmla="*/ 361091 w 940081"/>
                <a:gd name="connsiteY3" fmla="*/ 44430 h 330786"/>
                <a:gd name="connsiteX4" fmla="*/ 192997 w 940081"/>
                <a:gd name="connsiteY4" fmla="*/ 855 h 330786"/>
                <a:gd name="connsiteX5" fmla="*/ 0 w 940081"/>
                <a:gd name="connsiteY5" fmla="*/ 13305 h 330786"/>
                <a:gd name="connsiteX0" fmla="*/ 971210 w 971210"/>
                <a:gd name="connsiteY0" fmla="*/ 355687 h 355687"/>
                <a:gd name="connsiteX1" fmla="*/ 740858 w 971210"/>
                <a:gd name="connsiteY1" fmla="*/ 218735 h 355687"/>
                <a:gd name="connsiteX2" fmla="*/ 578990 w 971210"/>
                <a:gd name="connsiteY2" fmla="*/ 131583 h 355687"/>
                <a:gd name="connsiteX3" fmla="*/ 361091 w 971210"/>
                <a:gd name="connsiteY3" fmla="*/ 44430 h 355687"/>
                <a:gd name="connsiteX4" fmla="*/ 192997 w 971210"/>
                <a:gd name="connsiteY4" fmla="*/ 855 h 355687"/>
                <a:gd name="connsiteX5" fmla="*/ 0 w 971210"/>
                <a:gd name="connsiteY5" fmla="*/ 13305 h 355687"/>
                <a:gd name="connsiteX0" fmla="*/ 977436 w 977436"/>
                <a:gd name="connsiteY0" fmla="*/ 367282 h 367282"/>
                <a:gd name="connsiteX1" fmla="*/ 747084 w 977436"/>
                <a:gd name="connsiteY1" fmla="*/ 230330 h 367282"/>
                <a:gd name="connsiteX2" fmla="*/ 585216 w 977436"/>
                <a:gd name="connsiteY2" fmla="*/ 143178 h 367282"/>
                <a:gd name="connsiteX3" fmla="*/ 367317 w 977436"/>
                <a:gd name="connsiteY3" fmla="*/ 56025 h 367282"/>
                <a:gd name="connsiteX4" fmla="*/ 199223 w 977436"/>
                <a:gd name="connsiteY4" fmla="*/ 12450 h 367282"/>
                <a:gd name="connsiteX5" fmla="*/ 0 w 977436"/>
                <a:gd name="connsiteY5" fmla="*/ 0 h 367282"/>
                <a:gd name="connsiteX0" fmla="*/ 996113 w 996113"/>
                <a:gd name="connsiteY0" fmla="*/ 357556 h 357556"/>
                <a:gd name="connsiteX1" fmla="*/ 765761 w 996113"/>
                <a:gd name="connsiteY1" fmla="*/ 220604 h 357556"/>
                <a:gd name="connsiteX2" fmla="*/ 603893 w 996113"/>
                <a:gd name="connsiteY2" fmla="*/ 133452 h 357556"/>
                <a:gd name="connsiteX3" fmla="*/ 385994 w 996113"/>
                <a:gd name="connsiteY3" fmla="*/ 46299 h 357556"/>
                <a:gd name="connsiteX4" fmla="*/ 217900 w 996113"/>
                <a:gd name="connsiteY4" fmla="*/ 2724 h 357556"/>
                <a:gd name="connsiteX5" fmla="*/ 0 w 996113"/>
                <a:gd name="connsiteY5" fmla="*/ 2724 h 35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6113" h="357556">
                  <a:moveTo>
                    <a:pt x="996113" y="357556"/>
                  </a:moveTo>
                  <a:cubicBezTo>
                    <a:pt x="926592" y="313980"/>
                    <a:pt x="831131" y="257955"/>
                    <a:pt x="765761" y="220604"/>
                  </a:cubicBezTo>
                  <a:cubicBezTo>
                    <a:pt x="700391" y="183253"/>
                    <a:pt x="667187" y="162503"/>
                    <a:pt x="603893" y="133452"/>
                  </a:cubicBezTo>
                  <a:cubicBezTo>
                    <a:pt x="540599" y="104401"/>
                    <a:pt x="450326" y="68087"/>
                    <a:pt x="385994" y="46299"/>
                  </a:cubicBezTo>
                  <a:cubicBezTo>
                    <a:pt x="321662" y="24511"/>
                    <a:pt x="282232" y="9986"/>
                    <a:pt x="217900" y="2724"/>
                  </a:cubicBezTo>
                  <a:cubicBezTo>
                    <a:pt x="153568" y="-4538"/>
                    <a:pt x="40208" y="5318"/>
                    <a:pt x="0" y="2724"/>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485" name="Freeform 484">
              <a:extLst>
                <a:ext uri="{FF2B5EF4-FFF2-40B4-BE49-F238E27FC236}">
                  <a16:creationId xmlns:a16="http://schemas.microsoft.com/office/drawing/2014/main" id="{9D1435D2-C4FC-F541-A947-AD7DF433535D}"/>
                </a:ext>
              </a:extLst>
            </p:cNvPr>
            <p:cNvSpPr/>
            <p:nvPr/>
          </p:nvSpPr>
          <p:spPr>
            <a:xfrm>
              <a:off x="4860492" y="4067065"/>
              <a:ext cx="304172" cy="127333"/>
            </a:xfrm>
            <a:custGeom>
              <a:avLst/>
              <a:gdLst>
                <a:gd name="connsiteX0" fmla="*/ 0 w 1083272"/>
                <a:gd name="connsiteY0" fmla="*/ 0 h 454434"/>
                <a:gd name="connsiteX1" fmla="*/ 267705 w 1083272"/>
                <a:gd name="connsiteY1" fmla="*/ 161853 h 454434"/>
                <a:gd name="connsiteX2" fmla="*/ 529185 w 1083272"/>
                <a:gd name="connsiteY2" fmla="*/ 286355 h 454434"/>
                <a:gd name="connsiteX3" fmla="*/ 834244 w 1083272"/>
                <a:gd name="connsiteY3" fmla="*/ 379732 h 454434"/>
                <a:gd name="connsiteX4" fmla="*/ 1083272 w 1083272"/>
                <a:gd name="connsiteY4" fmla="*/ 454434 h 454434"/>
                <a:gd name="connsiteX0" fmla="*/ 0 w 1170432"/>
                <a:gd name="connsiteY0" fmla="*/ 0 h 491784"/>
                <a:gd name="connsiteX1" fmla="*/ 354865 w 1170432"/>
                <a:gd name="connsiteY1" fmla="*/ 199203 h 491784"/>
                <a:gd name="connsiteX2" fmla="*/ 616345 w 1170432"/>
                <a:gd name="connsiteY2" fmla="*/ 323705 h 491784"/>
                <a:gd name="connsiteX3" fmla="*/ 921404 w 1170432"/>
                <a:gd name="connsiteY3" fmla="*/ 417082 h 491784"/>
                <a:gd name="connsiteX4" fmla="*/ 1170432 w 1170432"/>
                <a:gd name="connsiteY4" fmla="*/ 491784 h 491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432" h="491784">
                  <a:moveTo>
                    <a:pt x="0" y="0"/>
                  </a:moveTo>
                  <a:cubicBezTo>
                    <a:pt x="89754" y="57063"/>
                    <a:pt x="252141" y="145252"/>
                    <a:pt x="354865" y="199203"/>
                  </a:cubicBezTo>
                  <a:cubicBezTo>
                    <a:pt x="457589" y="253154"/>
                    <a:pt x="521922" y="287392"/>
                    <a:pt x="616345" y="323705"/>
                  </a:cubicBezTo>
                  <a:cubicBezTo>
                    <a:pt x="710768" y="360018"/>
                    <a:pt x="921404" y="417082"/>
                    <a:pt x="921404" y="417082"/>
                  </a:cubicBezTo>
                  <a:lnTo>
                    <a:pt x="1170432" y="491784"/>
                  </a:ln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486" name="Freeform 485">
              <a:extLst>
                <a:ext uri="{FF2B5EF4-FFF2-40B4-BE49-F238E27FC236}">
                  <a16:creationId xmlns:a16="http://schemas.microsoft.com/office/drawing/2014/main" id="{A04CDB8D-715C-8F4A-A9C4-5F5E79DEE5EB}"/>
                </a:ext>
              </a:extLst>
            </p:cNvPr>
            <p:cNvSpPr/>
            <p:nvPr/>
          </p:nvSpPr>
          <p:spPr>
            <a:xfrm>
              <a:off x="5747395" y="3968347"/>
              <a:ext cx="155289" cy="107303"/>
            </a:xfrm>
            <a:custGeom>
              <a:avLst/>
              <a:gdLst>
                <a:gd name="connsiteX0" fmla="*/ 597667 w 597667"/>
                <a:gd name="connsiteY0" fmla="*/ 415271 h 415271"/>
                <a:gd name="connsiteX1" fmla="*/ 192997 w 597667"/>
                <a:gd name="connsiteY1" fmla="*/ 47990 h 415271"/>
                <a:gd name="connsiteX2" fmla="*/ 0 w 597667"/>
                <a:gd name="connsiteY2" fmla="*/ 4414 h 415271"/>
              </a:gdLst>
              <a:ahLst/>
              <a:cxnLst>
                <a:cxn ang="0">
                  <a:pos x="connsiteX0" y="connsiteY0"/>
                </a:cxn>
                <a:cxn ang="0">
                  <a:pos x="connsiteX1" y="connsiteY1"/>
                </a:cxn>
                <a:cxn ang="0">
                  <a:pos x="connsiteX2" y="connsiteY2"/>
                </a:cxn>
              </a:cxnLst>
              <a:rect l="l" t="t" r="r" b="b"/>
              <a:pathLst>
                <a:path w="597667" h="415271">
                  <a:moveTo>
                    <a:pt x="597667" y="415271"/>
                  </a:moveTo>
                  <a:cubicBezTo>
                    <a:pt x="445137" y="265868"/>
                    <a:pt x="292608" y="116466"/>
                    <a:pt x="192997" y="47990"/>
                  </a:cubicBezTo>
                  <a:cubicBezTo>
                    <a:pt x="93386" y="-20486"/>
                    <a:pt x="0" y="4414"/>
                    <a:pt x="0" y="4414"/>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grpSp>
          <p:nvGrpSpPr>
            <p:cNvPr id="65572" name="Group 486">
              <a:extLst>
                <a:ext uri="{FF2B5EF4-FFF2-40B4-BE49-F238E27FC236}">
                  <a16:creationId xmlns:a16="http://schemas.microsoft.com/office/drawing/2014/main" id="{3D2A28EB-9BB6-2040-8486-0B6C70AF1361}"/>
                </a:ext>
              </a:extLst>
            </p:cNvPr>
            <p:cNvGrpSpPr>
              <a:grpSpLocks/>
            </p:cNvGrpSpPr>
            <p:nvPr/>
          </p:nvGrpSpPr>
          <p:grpSpPr bwMode="auto">
            <a:xfrm>
              <a:off x="3911316" y="3982267"/>
              <a:ext cx="46879" cy="194118"/>
              <a:chOff x="925732" y="2999914"/>
              <a:chExt cx="180310" cy="746635"/>
            </a:xfrm>
          </p:grpSpPr>
          <p:sp>
            <p:nvSpPr>
              <p:cNvPr id="570" name="Rounded Rectangle 569">
                <a:extLst>
                  <a:ext uri="{FF2B5EF4-FFF2-40B4-BE49-F238E27FC236}">
                    <a16:creationId xmlns:a16="http://schemas.microsoft.com/office/drawing/2014/main" id="{B893237B-36A1-AD4E-B044-109F3B8C56AF}"/>
                  </a:ext>
                </a:extLst>
              </p:cNvPr>
              <p:cNvSpPr/>
              <p:nvPr/>
            </p:nvSpPr>
            <p:spPr>
              <a:xfrm rot="21018227">
                <a:off x="980524" y="3315067"/>
                <a:ext cx="123152" cy="429229"/>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71" name="Rounded Rectangle 570">
                <a:extLst>
                  <a:ext uri="{FF2B5EF4-FFF2-40B4-BE49-F238E27FC236}">
                    <a16:creationId xmlns:a16="http://schemas.microsoft.com/office/drawing/2014/main" id="{FAD7076C-454B-9B4A-BFF6-A856466E4A15}"/>
                  </a:ext>
                </a:extLst>
              </p:cNvPr>
              <p:cNvSpPr/>
              <p:nvPr/>
            </p:nvSpPr>
            <p:spPr>
              <a:xfrm rot="21018227">
                <a:off x="925108" y="3001401"/>
                <a:ext cx="123152" cy="429229"/>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73" name="Group 487">
              <a:extLst>
                <a:ext uri="{FF2B5EF4-FFF2-40B4-BE49-F238E27FC236}">
                  <a16:creationId xmlns:a16="http://schemas.microsoft.com/office/drawing/2014/main" id="{5483C766-4383-8645-951A-DA25421A9A67}"/>
                </a:ext>
              </a:extLst>
            </p:cNvPr>
            <p:cNvGrpSpPr>
              <a:grpSpLocks/>
            </p:cNvGrpSpPr>
            <p:nvPr/>
          </p:nvGrpSpPr>
          <p:grpSpPr bwMode="auto">
            <a:xfrm>
              <a:off x="4622074" y="3960804"/>
              <a:ext cx="32846" cy="220520"/>
              <a:chOff x="3659516" y="2917364"/>
              <a:chExt cx="126335" cy="848186"/>
            </a:xfrm>
          </p:grpSpPr>
          <p:sp>
            <p:nvSpPr>
              <p:cNvPr id="568" name="Rounded Rectangle 567">
                <a:extLst>
                  <a:ext uri="{FF2B5EF4-FFF2-40B4-BE49-F238E27FC236}">
                    <a16:creationId xmlns:a16="http://schemas.microsoft.com/office/drawing/2014/main" id="{A11ABB3A-252B-814E-B451-0AC47E9AB3F8}"/>
                  </a:ext>
                </a:extLst>
              </p:cNvPr>
              <p:cNvSpPr/>
              <p:nvPr/>
            </p:nvSpPr>
            <p:spPr>
              <a:xfrm>
                <a:off x="3659066" y="3232527"/>
                <a:ext cx="129306" cy="533782"/>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69" name="Rounded Rectangle 568">
                <a:extLst>
                  <a:ext uri="{FF2B5EF4-FFF2-40B4-BE49-F238E27FC236}">
                    <a16:creationId xmlns:a16="http://schemas.microsoft.com/office/drawing/2014/main" id="{8DCD5720-8987-8342-87D7-7760F3762B00}"/>
                  </a:ext>
                </a:extLst>
              </p:cNvPr>
              <p:cNvSpPr/>
              <p:nvPr/>
            </p:nvSpPr>
            <p:spPr>
              <a:xfrm>
                <a:off x="3659066" y="2918858"/>
                <a:ext cx="129306" cy="429228"/>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74" name="Group 488">
              <a:extLst>
                <a:ext uri="{FF2B5EF4-FFF2-40B4-BE49-F238E27FC236}">
                  <a16:creationId xmlns:a16="http://schemas.microsoft.com/office/drawing/2014/main" id="{42EB7A81-6E50-3142-8EC5-7A0CD9186026}"/>
                </a:ext>
              </a:extLst>
            </p:cNvPr>
            <p:cNvGrpSpPr>
              <a:grpSpLocks/>
            </p:cNvGrpSpPr>
            <p:nvPr/>
          </p:nvGrpSpPr>
          <p:grpSpPr bwMode="auto">
            <a:xfrm rot="-9878031">
              <a:off x="4064193" y="3976554"/>
              <a:ext cx="50639" cy="218315"/>
              <a:chOff x="920960" y="3000320"/>
              <a:chExt cx="185082" cy="746229"/>
            </a:xfrm>
          </p:grpSpPr>
          <p:sp>
            <p:nvSpPr>
              <p:cNvPr id="566" name="Rounded Rectangle 565">
                <a:extLst>
                  <a:ext uri="{FF2B5EF4-FFF2-40B4-BE49-F238E27FC236}">
                    <a16:creationId xmlns:a16="http://schemas.microsoft.com/office/drawing/2014/main" id="{66CB0796-9F79-5240-837A-37D374EC7E2F}"/>
                  </a:ext>
                </a:extLst>
              </p:cNvPr>
              <p:cNvSpPr/>
              <p:nvPr/>
            </p:nvSpPr>
            <p:spPr>
              <a:xfrm rot="21018227">
                <a:off x="983519" y="3334942"/>
                <a:ext cx="111175" cy="420570"/>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67" name="Rounded Rectangle 566">
                <a:extLst>
                  <a:ext uri="{FF2B5EF4-FFF2-40B4-BE49-F238E27FC236}">
                    <a16:creationId xmlns:a16="http://schemas.microsoft.com/office/drawing/2014/main" id="{1EB92CA3-DB74-0B4F-B091-FA923EE6A21D}"/>
                  </a:ext>
                </a:extLst>
              </p:cNvPr>
              <p:cNvSpPr/>
              <p:nvPr/>
            </p:nvSpPr>
            <p:spPr>
              <a:xfrm rot="21018227">
                <a:off x="939262" y="3040574"/>
                <a:ext cx="105321" cy="371667"/>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75" name="Group 489">
              <a:extLst>
                <a:ext uri="{FF2B5EF4-FFF2-40B4-BE49-F238E27FC236}">
                  <a16:creationId xmlns:a16="http://schemas.microsoft.com/office/drawing/2014/main" id="{AB03FA67-89B9-EF41-B354-7C183A7B8C11}"/>
                </a:ext>
              </a:extLst>
            </p:cNvPr>
            <p:cNvGrpSpPr>
              <a:grpSpLocks/>
            </p:cNvGrpSpPr>
            <p:nvPr/>
          </p:nvGrpSpPr>
          <p:grpSpPr bwMode="auto">
            <a:xfrm rot="548485">
              <a:off x="3988951" y="3976145"/>
              <a:ext cx="50359" cy="210234"/>
              <a:chOff x="1409853" y="2999667"/>
              <a:chExt cx="193696" cy="745994"/>
            </a:xfrm>
          </p:grpSpPr>
          <p:sp>
            <p:nvSpPr>
              <p:cNvPr id="564" name="Rounded Rectangle 563">
                <a:extLst>
                  <a:ext uri="{FF2B5EF4-FFF2-40B4-BE49-F238E27FC236}">
                    <a16:creationId xmlns:a16="http://schemas.microsoft.com/office/drawing/2014/main" id="{FD55FC0A-4D40-8F49-AC48-F5658769A6AF}"/>
                  </a:ext>
                </a:extLst>
              </p:cNvPr>
              <p:cNvSpPr/>
              <p:nvPr/>
            </p:nvSpPr>
            <p:spPr>
              <a:xfrm rot="21018227">
                <a:off x="1454103" y="3277355"/>
                <a:ext cx="116993" cy="431519"/>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65" name="Rounded Rectangle 97">
                <a:extLst>
                  <a:ext uri="{FF2B5EF4-FFF2-40B4-BE49-F238E27FC236}">
                    <a16:creationId xmlns:a16="http://schemas.microsoft.com/office/drawing/2014/main" id="{AA14D505-55D7-E34C-AAC1-A72270463B75}"/>
                  </a:ext>
                </a:extLst>
              </p:cNvPr>
              <p:cNvSpPr/>
              <p:nvPr/>
            </p:nvSpPr>
            <p:spPr>
              <a:xfrm rot="21018227">
                <a:off x="1392433" y="2961179"/>
                <a:ext cx="123152" cy="431522"/>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28930">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50234" y="421539"/>
                      <a:pt x="45982" y="428930"/>
                    </a:cubicBezTo>
                    <a:lnTo>
                      <a:pt x="0" y="345624"/>
                    </a:ln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76" name="Group 490">
              <a:extLst>
                <a:ext uri="{FF2B5EF4-FFF2-40B4-BE49-F238E27FC236}">
                  <a16:creationId xmlns:a16="http://schemas.microsoft.com/office/drawing/2014/main" id="{6C8B779E-BD93-0B47-A47E-A2E1AAF225DF}"/>
                </a:ext>
              </a:extLst>
            </p:cNvPr>
            <p:cNvGrpSpPr>
              <a:grpSpLocks/>
            </p:cNvGrpSpPr>
            <p:nvPr/>
          </p:nvGrpSpPr>
          <p:grpSpPr bwMode="auto">
            <a:xfrm rot="-9517582">
              <a:off x="4140795" y="3995298"/>
              <a:ext cx="48822" cy="183288"/>
              <a:chOff x="1409853" y="2999667"/>
              <a:chExt cx="187782" cy="748450"/>
            </a:xfrm>
          </p:grpSpPr>
          <p:sp>
            <p:nvSpPr>
              <p:cNvPr id="562" name="Rounded Rectangle 561">
                <a:extLst>
                  <a:ext uri="{FF2B5EF4-FFF2-40B4-BE49-F238E27FC236}">
                    <a16:creationId xmlns:a16="http://schemas.microsoft.com/office/drawing/2014/main" id="{8F2CC330-5FDE-0F40-B0E1-B99470BAF3E6}"/>
                  </a:ext>
                </a:extLst>
              </p:cNvPr>
              <p:cNvSpPr/>
              <p:nvPr/>
            </p:nvSpPr>
            <p:spPr>
              <a:xfrm rot="21018227">
                <a:off x="1435565" y="3317470"/>
                <a:ext cx="184726" cy="432325"/>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63" name="Rounded Rectangle 97">
                <a:extLst>
                  <a:ext uri="{FF2B5EF4-FFF2-40B4-BE49-F238E27FC236}">
                    <a16:creationId xmlns:a16="http://schemas.microsoft.com/office/drawing/2014/main" id="{B99A7B30-540F-1B44-962D-2C88D50F1101}"/>
                  </a:ext>
                </a:extLst>
              </p:cNvPr>
              <p:cNvSpPr/>
              <p:nvPr/>
            </p:nvSpPr>
            <p:spPr>
              <a:xfrm rot="21018227">
                <a:off x="1413338" y="3060309"/>
                <a:ext cx="160095" cy="426485"/>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28930">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50234" y="421539"/>
                      <a:pt x="45982" y="428930"/>
                    </a:cubicBezTo>
                    <a:lnTo>
                      <a:pt x="0" y="345624"/>
                    </a:ln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77" name="Group 491">
              <a:extLst>
                <a:ext uri="{FF2B5EF4-FFF2-40B4-BE49-F238E27FC236}">
                  <a16:creationId xmlns:a16="http://schemas.microsoft.com/office/drawing/2014/main" id="{7FA37C47-C53A-C04B-9522-8ED7FBB9A16D}"/>
                </a:ext>
              </a:extLst>
            </p:cNvPr>
            <p:cNvGrpSpPr>
              <a:grpSpLocks/>
            </p:cNvGrpSpPr>
            <p:nvPr/>
          </p:nvGrpSpPr>
          <p:grpSpPr bwMode="auto">
            <a:xfrm rot="2254740">
              <a:off x="4213699" y="4016984"/>
              <a:ext cx="40960" cy="144333"/>
              <a:chOff x="925732" y="2999914"/>
              <a:chExt cx="156194" cy="692035"/>
            </a:xfrm>
          </p:grpSpPr>
          <p:sp>
            <p:nvSpPr>
              <p:cNvPr id="560" name="Rounded Rectangle 559">
                <a:extLst>
                  <a:ext uri="{FF2B5EF4-FFF2-40B4-BE49-F238E27FC236}">
                    <a16:creationId xmlns:a16="http://schemas.microsoft.com/office/drawing/2014/main" id="{5B2A005A-F0D3-CB47-B269-C2D63192C497}"/>
                  </a:ext>
                </a:extLst>
              </p:cNvPr>
              <p:cNvSpPr/>
              <p:nvPr/>
            </p:nvSpPr>
            <p:spPr>
              <a:xfrm rot="21018227">
                <a:off x="953917" y="3341059"/>
                <a:ext cx="128199" cy="349850"/>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61" name="Rounded Rectangle 560">
                <a:extLst>
                  <a:ext uri="{FF2B5EF4-FFF2-40B4-BE49-F238E27FC236}">
                    <a16:creationId xmlns:a16="http://schemas.microsoft.com/office/drawing/2014/main" id="{5C0101F0-1AB2-434D-86CA-CE01A685D1E1}"/>
                  </a:ext>
                </a:extLst>
              </p:cNvPr>
              <p:cNvSpPr/>
              <p:nvPr/>
            </p:nvSpPr>
            <p:spPr>
              <a:xfrm rot="21018227">
                <a:off x="923717" y="2997091"/>
                <a:ext cx="128202" cy="432169"/>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sp>
          <p:nvSpPr>
            <p:cNvPr id="493" name="Rounded Rectangle 97">
              <a:extLst>
                <a:ext uri="{FF2B5EF4-FFF2-40B4-BE49-F238E27FC236}">
                  <a16:creationId xmlns:a16="http://schemas.microsoft.com/office/drawing/2014/main" id="{739CE432-9FB9-3F48-B618-52B1EAD9CD80}"/>
                </a:ext>
              </a:extLst>
            </p:cNvPr>
            <p:cNvSpPr/>
            <p:nvPr/>
          </p:nvSpPr>
          <p:spPr>
            <a:xfrm rot="11092002">
              <a:off x="4311381" y="4072788"/>
              <a:ext cx="33619" cy="24322"/>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28930">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50234" y="421539"/>
                    <a:pt x="45982" y="428930"/>
                  </a:cubicBezTo>
                  <a:lnTo>
                    <a:pt x="0" y="345624"/>
                  </a:ln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nvGrpSpPr>
            <p:cNvPr id="65579" name="Group 493">
              <a:extLst>
                <a:ext uri="{FF2B5EF4-FFF2-40B4-BE49-F238E27FC236}">
                  <a16:creationId xmlns:a16="http://schemas.microsoft.com/office/drawing/2014/main" id="{50297802-7394-3443-8A01-84F507BC1B58}"/>
                </a:ext>
              </a:extLst>
            </p:cNvPr>
            <p:cNvGrpSpPr>
              <a:grpSpLocks/>
            </p:cNvGrpSpPr>
            <p:nvPr/>
          </p:nvGrpSpPr>
          <p:grpSpPr bwMode="auto">
            <a:xfrm rot="10800000">
              <a:off x="4382810" y="4031089"/>
              <a:ext cx="39450" cy="104022"/>
              <a:chOff x="922557" y="3036035"/>
              <a:chExt cx="151735" cy="668370"/>
            </a:xfrm>
          </p:grpSpPr>
          <p:sp>
            <p:nvSpPr>
              <p:cNvPr id="558" name="Rounded Rectangle 557">
                <a:extLst>
                  <a:ext uri="{FF2B5EF4-FFF2-40B4-BE49-F238E27FC236}">
                    <a16:creationId xmlns:a16="http://schemas.microsoft.com/office/drawing/2014/main" id="{E1B5E8F3-E4B9-F043-B0FD-0878779F04F6}"/>
                  </a:ext>
                </a:extLst>
              </p:cNvPr>
              <p:cNvSpPr/>
              <p:nvPr/>
            </p:nvSpPr>
            <p:spPr>
              <a:xfrm rot="21018227">
                <a:off x="1010367" y="3298584"/>
                <a:ext cx="104675" cy="432059"/>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59" name="Rounded Rectangle 558">
                <a:extLst>
                  <a:ext uri="{FF2B5EF4-FFF2-40B4-BE49-F238E27FC236}">
                    <a16:creationId xmlns:a16="http://schemas.microsoft.com/office/drawing/2014/main" id="{273AB18F-BDF6-9B4A-B5B4-59F9996D703C}"/>
                  </a:ext>
                </a:extLst>
              </p:cNvPr>
              <p:cNvSpPr/>
              <p:nvPr/>
            </p:nvSpPr>
            <p:spPr>
              <a:xfrm rot="21018227">
                <a:off x="973422" y="3059574"/>
                <a:ext cx="123149" cy="432059"/>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0" name="Group 494">
              <a:extLst>
                <a:ext uri="{FF2B5EF4-FFF2-40B4-BE49-F238E27FC236}">
                  <a16:creationId xmlns:a16="http://schemas.microsoft.com/office/drawing/2014/main" id="{D5186DC0-60A0-D049-8DA2-6A7D8DFC24CB}"/>
                </a:ext>
              </a:extLst>
            </p:cNvPr>
            <p:cNvGrpSpPr>
              <a:grpSpLocks/>
            </p:cNvGrpSpPr>
            <p:nvPr/>
          </p:nvGrpSpPr>
          <p:grpSpPr bwMode="auto">
            <a:xfrm rot="-10295230">
              <a:off x="4454961" y="3971842"/>
              <a:ext cx="44920" cy="194967"/>
              <a:chOff x="1409853" y="2999667"/>
              <a:chExt cx="187700" cy="747556"/>
            </a:xfrm>
          </p:grpSpPr>
          <p:sp>
            <p:nvSpPr>
              <p:cNvPr id="556" name="Rounded Rectangle 555">
                <a:extLst>
                  <a:ext uri="{FF2B5EF4-FFF2-40B4-BE49-F238E27FC236}">
                    <a16:creationId xmlns:a16="http://schemas.microsoft.com/office/drawing/2014/main" id="{8DD59C9B-8B0E-F245-8FAC-6D938D4C228F}"/>
                  </a:ext>
                </a:extLst>
              </p:cNvPr>
              <p:cNvSpPr/>
              <p:nvPr/>
            </p:nvSpPr>
            <p:spPr>
              <a:xfrm rot="21018227">
                <a:off x="1524456" y="3307881"/>
                <a:ext cx="127097" cy="449830"/>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57" name="Rounded Rectangle 97">
                <a:extLst>
                  <a:ext uri="{FF2B5EF4-FFF2-40B4-BE49-F238E27FC236}">
                    <a16:creationId xmlns:a16="http://schemas.microsoft.com/office/drawing/2014/main" id="{D27022AC-C304-DD4B-817E-98B8B54D682D}"/>
                  </a:ext>
                </a:extLst>
              </p:cNvPr>
              <p:cNvSpPr/>
              <p:nvPr/>
            </p:nvSpPr>
            <p:spPr>
              <a:xfrm rot="21018227">
                <a:off x="1486563" y="2990784"/>
                <a:ext cx="127101" cy="438859"/>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28930">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50234" y="421539"/>
                      <a:pt x="45982" y="428930"/>
                    </a:cubicBezTo>
                    <a:lnTo>
                      <a:pt x="0" y="345624"/>
                    </a:ln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1" name="Group 495">
              <a:extLst>
                <a:ext uri="{FF2B5EF4-FFF2-40B4-BE49-F238E27FC236}">
                  <a16:creationId xmlns:a16="http://schemas.microsoft.com/office/drawing/2014/main" id="{A8ED45BF-D226-7B4F-A786-1F73B27B50EE}"/>
                </a:ext>
              </a:extLst>
            </p:cNvPr>
            <p:cNvGrpSpPr>
              <a:grpSpLocks/>
            </p:cNvGrpSpPr>
            <p:nvPr/>
          </p:nvGrpSpPr>
          <p:grpSpPr bwMode="auto">
            <a:xfrm rot="552363">
              <a:off x="4538581" y="3962496"/>
              <a:ext cx="49708" cy="217942"/>
              <a:chOff x="918408" y="2926997"/>
              <a:chExt cx="191190" cy="838267"/>
            </a:xfrm>
          </p:grpSpPr>
          <p:sp>
            <p:nvSpPr>
              <p:cNvPr id="554" name="Rounded Rectangle 553">
                <a:extLst>
                  <a:ext uri="{FF2B5EF4-FFF2-40B4-BE49-F238E27FC236}">
                    <a16:creationId xmlns:a16="http://schemas.microsoft.com/office/drawing/2014/main" id="{9B61106A-BB24-0146-BBC9-01AB9066A952}"/>
                  </a:ext>
                </a:extLst>
              </p:cNvPr>
              <p:cNvSpPr/>
              <p:nvPr/>
            </p:nvSpPr>
            <p:spPr>
              <a:xfrm rot="21018227">
                <a:off x="976575" y="3333608"/>
                <a:ext cx="123149" cy="390706"/>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55" name="Rounded Rectangle 554">
                <a:extLst>
                  <a:ext uri="{FF2B5EF4-FFF2-40B4-BE49-F238E27FC236}">
                    <a16:creationId xmlns:a16="http://schemas.microsoft.com/office/drawing/2014/main" id="{7DE2AA51-469F-0B40-B364-55501E4536F9}"/>
                  </a:ext>
                </a:extLst>
              </p:cNvPr>
              <p:cNvSpPr/>
              <p:nvPr/>
            </p:nvSpPr>
            <p:spPr>
              <a:xfrm rot="21018227">
                <a:off x="915703" y="2925267"/>
                <a:ext cx="116994" cy="467750"/>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2" name="Group 496">
              <a:extLst>
                <a:ext uri="{FF2B5EF4-FFF2-40B4-BE49-F238E27FC236}">
                  <a16:creationId xmlns:a16="http://schemas.microsoft.com/office/drawing/2014/main" id="{2E1F5CB2-BEB6-D24E-BFA7-0D7AE4939CCC}"/>
                </a:ext>
              </a:extLst>
            </p:cNvPr>
            <p:cNvGrpSpPr>
              <a:grpSpLocks/>
            </p:cNvGrpSpPr>
            <p:nvPr/>
          </p:nvGrpSpPr>
          <p:grpSpPr bwMode="auto">
            <a:xfrm rot="324832">
              <a:off x="4692707" y="3982033"/>
              <a:ext cx="51252" cy="207214"/>
              <a:chOff x="929028" y="3052214"/>
              <a:chExt cx="180570" cy="713050"/>
            </a:xfrm>
          </p:grpSpPr>
          <p:sp>
            <p:nvSpPr>
              <p:cNvPr id="552" name="Rounded Rectangle 551">
                <a:extLst>
                  <a:ext uri="{FF2B5EF4-FFF2-40B4-BE49-F238E27FC236}">
                    <a16:creationId xmlns:a16="http://schemas.microsoft.com/office/drawing/2014/main" id="{AD3283B0-1586-724C-A19E-1343A386C5FB}"/>
                  </a:ext>
                </a:extLst>
              </p:cNvPr>
              <p:cNvSpPr/>
              <p:nvPr/>
            </p:nvSpPr>
            <p:spPr>
              <a:xfrm rot="21018227">
                <a:off x="940583" y="3317180"/>
                <a:ext cx="124086" cy="418477"/>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53" name="Rounded Rectangle 552">
                <a:extLst>
                  <a:ext uri="{FF2B5EF4-FFF2-40B4-BE49-F238E27FC236}">
                    <a16:creationId xmlns:a16="http://schemas.microsoft.com/office/drawing/2014/main" id="{643E1A34-9C77-4A47-A71A-256A140DDFB0}"/>
                  </a:ext>
                </a:extLst>
              </p:cNvPr>
              <p:cNvSpPr/>
              <p:nvPr/>
            </p:nvSpPr>
            <p:spPr>
              <a:xfrm rot="21018227">
                <a:off x="885927" y="3054512"/>
                <a:ext cx="124086" cy="354474"/>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3" name="Group 497">
              <a:extLst>
                <a:ext uri="{FF2B5EF4-FFF2-40B4-BE49-F238E27FC236}">
                  <a16:creationId xmlns:a16="http://schemas.microsoft.com/office/drawing/2014/main" id="{9B78011F-B76B-EA44-A6C7-2C05BB284490}"/>
                </a:ext>
              </a:extLst>
            </p:cNvPr>
            <p:cNvGrpSpPr>
              <a:grpSpLocks/>
            </p:cNvGrpSpPr>
            <p:nvPr/>
          </p:nvGrpSpPr>
          <p:grpSpPr bwMode="auto">
            <a:xfrm rot="-753599">
              <a:off x="4784363" y="4001253"/>
              <a:ext cx="30730" cy="151404"/>
              <a:chOff x="3659516" y="2917364"/>
              <a:chExt cx="126335" cy="848186"/>
            </a:xfrm>
          </p:grpSpPr>
          <p:sp>
            <p:nvSpPr>
              <p:cNvPr id="550" name="Rounded Rectangle 549">
                <a:extLst>
                  <a:ext uri="{FF2B5EF4-FFF2-40B4-BE49-F238E27FC236}">
                    <a16:creationId xmlns:a16="http://schemas.microsoft.com/office/drawing/2014/main" id="{1CA8FF7F-C048-464B-AE72-69C63CF385A9}"/>
                  </a:ext>
                </a:extLst>
              </p:cNvPr>
              <p:cNvSpPr/>
              <p:nvPr/>
            </p:nvSpPr>
            <p:spPr>
              <a:xfrm>
                <a:off x="3607312" y="3193854"/>
                <a:ext cx="177701" cy="545023"/>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51" name="Rounded Rectangle 550">
                <a:extLst>
                  <a:ext uri="{FF2B5EF4-FFF2-40B4-BE49-F238E27FC236}">
                    <a16:creationId xmlns:a16="http://schemas.microsoft.com/office/drawing/2014/main" id="{FACBF79D-D9C5-0740-8689-328EAA0A16DA}"/>
                  </a:ext>
                </a:extLst>
              </p:cNvPr>
              <p:cNvSpPr/>
              <p:nvPr/>
            </p:nvSpPr>
            <p:spPr>
              <a:xfrm>
                <a:off x="3615413" y="2873530"/>
                <a:ext cx="171118" cy="432812"/>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4" name="Group 498">
              <a:extLst>
                <a:ext uri="{FF2B5EF4-FFF2-40B4-BE49-F238E27FC236}">
                  <a16:creationId xmlns:a16="http://schemas.microsoft.com/office/drawing/2014/main" id="{A72DB1E7-379D-5649-8502-E524EF8B4236}"/>
                </a:ext>
              </a:extLst>
            </p:cNvPr>
            <p:cNvGrpSpPr>
              <a:grpSpLocks/>
            </p:cNvGrpSpPr>
            <p:nvPr/>
          </p:nvGrpSpPr>
          <p:grpSpPr bwMode="auto">
            <a:xfrm rot="-1466790">
              <a:off x="4838548" y="4047122"/>
              <a:ext cx="36263" cy="28772"/>
              <a:chOff x="929028" y="3052214"/>
              <a:chExt cx="139478" cy="730757"/>
            </a:xfrm>
          </p:grpSpPr>
          <p:sp>
            <p:nvSpPr>
              <p:cNvPr id="548" name="Rounded Rectangle 547">
                <a:extLst>
                  <a:ext uri="{FF2B5EF4-FFF2-40B4-BE49-F238E27FC236}">
                    <a16:creationId xmlns:a16="http://schemas.microsoft.com/office/drawing/2014/main" id="{A1C47076-1FDE-1948-AFA6-DA8B1960CC88}"/>
                  </a:ext>
                </a:extLst>
              </p:cNvPr>
              <p:cNvSpPr/>
              <p:nvPr/>
            </p:nvSpPr>
            <p:spPr>
              <a:xfrm rot="21018227">
                <a:off x="927584" y="3193963"/>
                <a:ext cx="141627" cy="436051"/>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49" name="Rounded Rectangle 548">
                <a:extLst>
                  <a:ext uri="{FF2B5EF4-FFF2-40B4-BE49-F238E27FC236}">
                    <a16:creationId xmlns:a16="http://schemas.microsoft.com/office/drawing/2014/main" id="{B4759158-17AA-1049-93F3-1F2679296CFB}"/>
                  </a:ext>
                </a:extLst>
              </p:cNvPr>
              <p:cNvSpPr/>
              <p:nvPr/>
            </p:nvSpPr>
            <p:spPr>
              <a:xfrm rot="21018227">
                <a:off x="926610" y="2971679"/>
                <a:ext cx="129308" cy="363376"/>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5" name="Group 499">
              <a:extLst>
                <a:ext uri="{FF2B5EF4-FFF2-40B4-BE49-F238E27FC236}">
                  <a16:creationId xmlns:a16="http://schemas.microsoft.com/office/drawing/2014/main" id="{B8785F2D-EE84-B748-ACCA-E482909A2DC9}"/>
                </a:ext>
              </a:extLst>
            </p:cNvPr>
            <p:cNvGrpSpPr>
              <a:grpSpLocks/>
            </p:cNvGrpSpPr>
            <p:nvPr/>
          </p:nvGrpSpPr>
          <p:grpSpPr bwMode="auto">
            <a:xfrm rot="-9773705">
              <a:off x="4941629" y="4023394"/>
              <a:ext cx="31311" cy="100692"/>
              <a:chOff x="3659516" y="2917364"/>
              <a:chExt cx="126335" cy="848186"/>
            </a:xfrm>
          </p:grpSpPr>
          <p:sp>
            <p:nvSpPr>
              <p:cNvPr id="546" name="Rounded Rectangle 545">
                <a:extLst>
                  <a:ext uri="{FF2B5EF4-FFF2-40B4-BE49-F238E27FC236}">
                    <a16:creationId xmlns:a16="http://schemas.microsoft.com/office/drawing/2014/main" id="{35FC6C6D-8B7A-764C-9CD8-D366031B4B58}"/>
                  </a:ext>
                </a:extLst>
              </p:cNvPr>
              <p:cNvSpPr/>
              <p:nvPr/>
            </p:nvSpPr>
            <p:spPr>
              <a:xfrm>
                <a:off x="3672939" y="3183001"/>
                <a:ext cx="116269" cy="626686"/>
              </a:xfrm>
              <a:prstGeom prst="roundRect">
                <a:avLst/>
              </a:prstGeom>
              <a:solidFill>
                <a:srgbClr val="D1890D"/>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47" name="Rounded Rectangle 546">
                <a:extLst>
                  <a:ext uri="{FF2B5EF4-FFF2-40B4-BE49-F238E27FC236}">
                    <a16:creationId xmlns:a16="http://schemas.microsoft.com/office/drawing/2014/main" id="{D1E702BF-9BE6-E341-A8F4-7320F823173C}"/>
                  </a:ext>
                </a:extLst>
              </p:cNvPr>
              <p:cNvSpPr/>
              <p:nvPr/>
            </p:nvSpPr>
            <p:spPr>
              <a:xfrm>
                <a:off x="3683143" y="2854109"/>
                <a:ext cx="83970" cy="433860"/>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6" name="Group 500">
              <a:extLst>
                <a:ext uri="{FF2B5EF4-FFF2-40B4-BE49-F238E27FC236}">
                  <a16:creationId xmlns:a16="http://schemas.microsoft.com/office/drawing/2014/main" id="{E7DEFFB9-3A28-D04A-9174-DEB82E2EDE8F}"/>
                </a:ext>
              </a:extLst>
            </p:cNvPr>
            <p:cNvGrpSpPr>
              <a:grpSpLocks/>
            </p:cNvGrpSpPr>
            <p:nvPr/>
          </p:nvGrpSpPr>
          <p:grpSpPr bwMode="auto">
            <a:xfrm rot="1718190">
              <a:off x="5020347" y="3993405"/>
              <a:ext cx="42424" cy="141377"/>
              <a:chOff x="943482" y="3043363"/>
              <a:chExt cx="163175" cy="723292"/>
            </a:xfrm>
          </p:grpSpPr>
          <p:sp>
            <p:nvSpPr>
              <p:cNvPr id="544" name="Rounded Rectangle 543">
                <a:extLst>
                  <a:ext uri="{FF2B5EF4-FFF2-40B4-BE49-F238E27FC236}">
                    <a16:creationId xmlns:a16="http://schemas.microsoft.com/office/drawing/2014/main" id="{8DA50791-24C7-2046-9C42-2DE7C26BAEB2}"/>
                  </a:ext>
                </a:extLst>
              </p:cNvPr>
              <p:cNvSpPr/>
              <p:nvPr/>
            </p:nvSpPr>
            <p:spPr>
              <a:xfrm rot="21018227">
                <a:off x="962496" y="3338780"/>
                <a:ext cx="110835" cy="409895"/>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45" name="Rounded Rectangle 544">
                <a:extLst>
                  <a:ext uri="{FF2B5EF4-FFF2-40B4-BE49-F238E27FC236}">
                    <a16:creationId xmlns:a16="http://schemas.microsoft.com/office/drawing/2014/main" id="{3A1ADF5F-2A38-4941-8540-95B09DCE190D}"/>
                  </a:ext>
                </a:extLst>
              </p:cNvPr>
              <p:cNvSpPr/>
              <p:nvPr/>
            </p:nvSpPr>
            <p:spPr>
              <a:xfrm rot="21018227">
                <a:off x="895790" y="3076832"/>
                <a:ext cx="123150" cy="395256"/>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7" name="Group 501">
              <a:extLst>
                <a:ext uri="{FF2B5EF4-FFF2-40B4-BE49-F238E27FC236}">
                  <a16:creationId xmlns:a16="http://schemas.microsoft.com/office/drawing/2014/main" id="{CFC95E28-3B16-394A-92C4-EEFB7181E288}"/>
                </a:ext>
              </a:extLst>
            </p:cNvPr>
            <p:cNvGrpSpPr>
              <a:grpSpLocks/>
            </p:cNvGrpSpPr>
            <p:nvPr/>
          </p:nvGrpSpPr>
          <p:grpSpPr bwMode="auto">
            <a:xfrm rot="1325434">
              <a:off x="5034714" y="3972416"/>
              <a:ext cx="45417" cy="188936"/>
              <a:chOff x="931970" y="3050824"/>
              <a:chExt cx="174687" cy="715831"/>
            </a:xfrm>
          </p:grpSpPr>
          <p:sp>
            <p:nvSpPr>
              <p:cNvPr id="542" name="Rounded Rectangle 541">
                <a:extLst>
                  <a:ext uri="{FF2B5EF4-FFF2-40B4-BE49-F238E27FC236}">
                    <a16:creationId xmlns:a16="http://schemas.microsoft.com/office/drawing/2014/main" id="{E5128CC9-08B8-1C4A-9AF9-F6F018AD782F}"/>
                  </a:ext>
                </a:extLst>
              </p:cNvPr>
              <p:cNvSpPr/>
              <p:nvPr/>
            </p:nvSpPr>
            <p:spPr>
              <a:xfrm rot="21018227">
                <a:off x="975917" y="3332414"/>
                <a:ext cx="123150" cy="433647"/>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43" name="Rounded Rectangle 542">
                <a:extLst>
                  <a:ext uri="{FF2B5EF4-FFF2-40B4-BE49-F238E27FC236}">
                    <a16:creationId xmlns:a16="http://schemas.microsoft.com/office/drawing/2014/main" id="{375FC787-B96D-A046-B9C4-62A46F03E9BA}"/>
                  </a:ext>
                </a:extLst>
              </p:cNvPr>
              <p:cNvSpPr/>
              <p:nvPr/>
            </p:nvSpPr>
            <p:spPr>
              <a:xfrm rot="21018227">
                <a:off x="889712" y="3051470"/>
                <a:ext cx="116991" cy="363181"/>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8" name="Group 502">
              <a:extLst>
                <a:ext uri="{FF2B5EF4-FFF2-40B4-BE49-F238E27FC236}">
                  <a16:creationId xmlns:a16="http://schemas.microsoft.com/office/drawing/2014/main" id="{74245474-379A-424F-B31E-B6CEC2EB5980}"/>
                </a:ext>
              </a:extLst>
            </p:cNvPr>
            <p:cNvGrpSpPr>
              <a:grpSpLocks/>
            </p:cNvGrpSpPr>
            <p:nvPr/>
          </p:nvGrpSpPr>
          <p:grpSpPr bwMode="auto">
            <a:xfrm rot="369143">
              <a:off x="5122444" y="3946222"/>
              <a:ext cx="33068" cy="233567"/>
              <a:chOff x="3658663" y="2917364"/>
              <a:chExt cx="127188" cy="898368"/>
            </a:xfrm>
          </p:grpSpPr>
          <p:sp>
            <p:nvSpPr>
              <p:cNvPr id="540" name="Rounded Rectangle 539">
                <a:extLst>
                  <a:ext uri="{FF2B5EF4-FFF2-40B4-BE49-F238E27FC236}">
                    <a16:creationId xmlns:a16="http://schemas.microsoft.com/office/drawing/2014/main" id="{5977F4F0-4405-2D42-AF83-480B65063A9F}"/>
                  </a:ext>
                </a:extLst>
              </p:cNvPr>
              <p:cNvSpPr/>
              <p:nvPr/>
            </p:nvSpPr>
            <p:spPr>
              <a:xfrm>
                <a:off x="3657604" y="3280994"/>
                <a:ext cx="80050" cy="528280"/>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41" name="Rounded Rectangle 540">
                <a:extLst>
                  <a:ext uri="{FF2B5EF4-FFF2-40B4-BE49-F238E27FC236}">
                    <a16:creationId xmlns:a16="http://schemas.microsoft.com/office/drawing/2014/main" id="{2ED3129C-D242-614C-9CC6-3E0D93E26D64}"/>
                  </a:ext>
                </a:extLst>
              </p:cNvPr>
              <p:cNvSpPr/>
              <p:nvPr/>
            </p:nvSpPr>
            <p:spPr>
              <a:xfrm>
                <a:off x="3657086" y="2920962"/>
                <a:ext cx="80050" cy="418222"/>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89" name="Group 503">
              <a:extLst>
                <a:ext uri="{FF2B5EF4-FFF2-40B4-BE49-F238E27FC236}">
                  <a16:creationId xmlns:a16="http://schemas.microsoft.com/office/drawing/2014/main" id="{B287E385-75DA-B544-8933-B1ABBAC1CE77}"/>
                </a:ext>
              </a:extLst>
            </p:cNvPr>
            <p:cNvGrpSpPr>
              <a:grpSpLocks/>
            </p:cNvGrpSpPr>
            <p:nvPr/>
          </p:nvGrpSpPr>
          <p:grpSpPr bwMode="auto">
            <a:xfrm rot="-10252204">
              <a:off x="5193248" y="3954955"/>
              <a:ext cx="50558" cy="248920"/>
              <a:chOff x="919991" y="2945654"/>
              <a:chExt cx="194459" cy="876783"/>
            </a:xfrm>
          </p:grpSpPr>
          <p:sp>
            <p:nvSpPr>
              <p:cNvPr id="538" name="Rounded Rectangle 537">
                <a:extLst>
                  <a:ext uri="{FF2B5EF4-FFF2-40B4-BE49-F238E27FC236}">
                    <a16:creationId xmlns:a16="http://schemas.microsoft.com/office/drawing/2014/main" id="{C54636D5-25E7-3F48-AB62-095FDBE77419}"/>
                  </a:ext>
                </a:extLst>
              </p:cNvPr>
              <p:cNvSpPr/>
              <p:nvPr/>
            </p:nvSpPr>
            <p:spPr>
              <a:xfrm rot="21018227">
                <a:off x="994550" y="3381400"/>
                <a:ext cx="104679" cy="488829"/>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39" name="Rounded Rectangle 538">
                <a:extLst>
                  <a:ext uri="{FF2B5EF4-FFF2-40B4-BE49-F238E27FC236}">
                    <a16:creationId xmlns:a16="http://schemas.microsoft.com/office/drawing/2014/main" id="{A2B4C05B-06A8-EC42-9DDC-975335FD8929}"/>
                  </a:ext>
                </a:extLst>
              </p:cNvPr>
              <p:cNvSpPr/>
              <p:nvPr/>
            </p:nvSpPr>
            <p:spPr>
              <a:xfrm rot="21018227">
                <a:off x="920125" y="2945821"/>
                <a:ext cx="123149" cy="473709"/>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0" name="Group 504">
              <a:extLst>
                <a:ext uri="{FF2B5EF4-FFF2-40B4-BE49-F238E27FC236}">
                  <a16:creationId xmlns:a16="http://schemas.microsoft.com/office/drawing/2014/main" id="{A01A85AD-5C71-3A49-91A1-301B0252EC63}"/>
                </a:ext>
              </a:extLst>
            </p:cNvPr>
            <p:cNvGrpSpPr>
              <a:grpSpLocks/>
            </p:cNvGrpSpPr>
            <p:nvPr/>
          </p:nvGrpSpPr>
          <p:grpSpPr bwMode="auto">
            <a:xfrm rot="199417">
              <a:off x="5275850" y="3971054"/>
              <a:ext cx="51034" cy="211736"/>
              <a:chOff x="1401167" y="2947618"/>
              <a:chExt cx="196290" cy="837776"/>
            </a:xfrm>
          </p:grpSpPr>
          <p:sp>
            <p:nvSpPr>
              <p:cNvPr id="536" name="Rounded Rectangle 535">
                <a:extLst>
                  <a:ext uri="{FF2B5EF4-FFF2-40B4-BE49-F238E27FC236}">
                    <a16:creationId xmlns:a16="http://schemas.microsoft.com/office/drawing/2014/main" id="{91C084BC-4BAC-D547-9A6D-8746ADE4C587}"/>
                  </a:ext>
                </a:extLst>
              </p:cNvPr>
              <p:cNvSpPr/>
              <p:nvPr/>
            </p:nvSpPr>
            <p:spPr>
              <a:xfrm rot="21018227">
                <a:off x="1416014" y="3310511"/>
                <a:ext cx="178568" cy="475515"/>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37" name="Rounded Rectangle 97">
                <a:extLst>
                  <a:ext uri="{FF2B5EF4-FFF2-40B4-BE49-F238E27FC236}">
                    <a16:creationId xmlns:a16="http://schemas.microsoft.com/office/drawing/2014/main" id="{E2A5DA19-1710-554D-9210-530FCAE7EA1F}"/>
                  </a:ext>
                </a:extLst>
              </p:cNvPr>
              <p:cNvSpPr/>
              <p:nvPr/>
            </p:nvSpPr>
            <p:spPr>
              <a:xfrm rot="21018227">
                <a:off x="1354173" y="2929191"/>
                <a:ext cx="141623" cy="452871"/>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 name="connsiteX0" fmla="*/ 1824 w 133129"/>
                  <a:gd name="connsiteY0" fmla="*/ 21056 h 411672"/>
                  <a:gd name="connsiteX1" fmla="*/ 22880 w 133129"/>
                  <a:gd name="connsiteY1" fmla="*/ 0 h 411672"/>
                  <a:gd name="connsiteX2" fmla="*/ 107103 w 133129"/>
                  <a:gd name="connsiteY2" fmla="*/ 0 h 411672"/>
                  <a:gd name="connsiteX3" fmla="*/ 128159 w 133129"/>
                  <a:gd name="connsiteY3" fmla="*/ 21056 h 411672"/>
                  <a:gd name="connsiteX4" fmla="*/ 133129 w 133129"/>
                  <a:gd name="connsiteY4" fmla="*/ 343563 h 411672"/>
                  <a:gd name="connsiteX5" fmla="*/ 87281 w 133129"/>
                  <a:gd name="connsiteY5" fmla="*/ 411671 h 411672"/>
                  <a:gd name="connsiteX6" fmla="*/ 0 w 133129"/>
                  <a:gd name="connsiteY6" fmla="*/ 345624 h 411672"/>
                  <a:gd name="connsiteX7" fmla="*/ 1824 w 133129"/>
                  <a:gd name="connsiteY7" fmla="*/ 21056 h 411672"/>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06484">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101991" y="399093"/>
                      <a:pt x="97739" y="406484"/>
                    </a:cubicBezTo>
                    <a:cubicBezTo>
                      <a:pt x="62111" y="364081"/>
                      <a:pt x="32580" y="365911"/>
                      <a:pt x="0" y="345624"/>
                    </a:cubicBez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1" name="Group 505">
              <a:extLst>
                <a:ext uri="{FF2B5EF4-FFF2-40B4-BE49-F238E27FC236}">
                  <a16:creationId xmlns:a16="http://schemas.microsoft.com/office/drawing/2014/main" id="{60DF58B1-489E-3C44-B380-08F2CB60EF72}"/>
                </a:ext>
              </a:extLst>
            </p:cNvPr>
            <p:cNvGrpSpPr>
              <a:grpSpLocks/>
            </p:cNvGrpSpPr>
            <p:nvPr/>
          </p:nvGrpSpPr>
          <p:grpSpPr bwMode="auto">
            <a:xfrm rot="10154874">
              <a:off x="5353822" y="3990999"/>
              <a:ext cx="44645" cy="149250"/>
              <a:chOff x="934303" y="3098382"/>
              <a:chExt cx="171716" cy="574060"/>
            </a:xfrm>
          </p:grpSpPr>
          <p:sp>
            <p:nvSpPr>
              <p:cNvPr id="534" name="Rounded Rectangle 533">
                <a:extLst>
                  <a:ext uri="{FF2B5EF4-FFF2-40B4-BE49-F238E27FC236}">
                    <a16:creationId xmlns:a16="http://schemas.microsoft.com/office/drawing/2014/main" id="{A450B223-4FEC-6B48-91C2-0D5EF5750A07}"/>
                  </a:ext>
                </a:extLst>
              </p:cNvPr>
              <p:cNvSpPr/>
              <p:nvPr/>
            </p:nvSpPr>
            <p:spPr>
              <a:xfrm rot="21018227">
                <a:off x="1024869" y="3389313"/>
                <a:ext cx="135465" cy="319171"/>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35" name="Rounded Rectangle 534">
                <a:extLst>
                  <a:ext uri="{FF2B5EF4-FFF2-40B4-BE49-F238E27FC236}">
                    <a16:creationId xmlns:a16="http://schemas.microsoft.com/office/drawing/2014/main" id="{EFA1359D-15F6-0D4F-A196-2A7D1D4D8D34}"/>
                  </a:ext>
                </a:extLst>
              </p:cNvPr>
              <p:cNvSpPr/>
              <p:nvPr/>
            </p:nvSpPr>
            <p:spPr>
              <a:xfrm rot="21018227">
                <a:off x="1010070" y="3134223"/>
                <a:ext cx="129310" cy="319171"/>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2" name="Group 506">
              <a:extLst>
                <a:ext uri="{FF2B5EF4-FFF2-40B4-BE49-F238E27FC236}">
                  <a16:creationId xmlns:a16="http://schemas.microsoft.com/office/drawing/2014/main" id="{8143455D-EB3F-314D-B2B0-D5483234CB03}"/>
                </a:ext>
              </a:extLst>
            </p:cNvPr>
            <p:cNvGrpSpPr>
              <a:grpSpLocks/>
            </p:cNvGrpSpPr>
            <p:nvPr/>
          </p:nvGrpSpPr>
          <p:grpSpPr bwMode="auto">
            <a:xfrm rot="7566503">
              <a:off x="5429951" y="4011744"/>
              <a:ext cx="26283" cy="102814"/>
              <a:chOff x="3659516" y="2917364"/>
              <a:chExt cx="126335" cy="848186"/>
            </a:xfrm>
          </p:grpSpPr>
          <p:sp>
            <p:nvSpPr>
              <p:cNvPr id="532" name="Rounded Rectangle 531">
                <a:extLst>
                  <a:ext uri="{FF2B5EF4-FFF2-40B4-BE49-F238E27FC236}">
                    <a16:creationId xmlns:a16="http://schemas.microsoft.com/office/drawing/2014/main" id="{38970576-441C-4441-8E1E-16B5AB2B549D}"/>
                  </a:ext>
                </a:extLst>
              </p:cNvPr>
              <p:cNvSpPr/>
              <p:nvPr/>
            </p:nvSpPr>
            <p:spPr>
              <a:xfrm>
                <a:off x="3649155" y="3307731"/>
                <a:ext cx="96279" cy="528281"/>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33" name="Rounded Rectangle 532">
                <a:extLst>
                  <a:ext uri="{FF2B5EF4-FFF2-40B4-BE49-F238E27FC236}">
                    <a16:creationId xmlns:a16="http://schemas.microsoft.com/office/drawing/2014/main" id="{45570ED3-1BF6-2141-9C45-F0A4F331BADE}"/>
                  </a:ext>
                </a:extLst>
              </p:cNvPr>
              <p:cNvSpPr/>
              <p:nvPr/>
            </p:nvSpPr>
            <p:spPr>
              <a:xfrm>
                <a:off x="3652731" y="3134962"/>
                <a:ext cx="110034" cy="435836"/>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3" name="Group 507">
              <a:extLst>
                <a:ext uri="{FF2B5EF4-FFF2-40B4-BE49-F238E27FC236}">
                  <a16:creationId xmlns:a16="http://schemas.microsoft.com/office/drawing/2014/main" id="{7DC86CA9-0400-4A4D-A5DA-A3511AE54DA7}"/>
                </a:ext>
              </a:extLst>
            </p:cNvPr>
            <p:cNvGrpSpPr>
              <a:grpSpLocks/>
            </p:cNvGrpSpPr>
            <p:nvPr/>
          </p:nvGrpSpPr>
          <p:grpSpPr bwMode="auto">
            <a:xfrm rot="-8566574">
              <a:off x="5576147" y="4010921"/>
              <a:ext cx="26526" cy="131389"/>
              <a:chOff x="3656480" y="3089458"/>
              <a:chExt cx="129374" cy="505360"/>
            </a:xfrm>
          </p:grpSpPr>
          <p:sp>
            <p:nvSpPr>
              <p:cNvPr id="530" name="Rounded Rectangle 529">
                <a:extLst>
                  <a:ext uri="{FF2B5EF4-FFF2-40B4-BE49-F238E27FC236}">
                    <a16:creationId xmlns:a16="http://schemas.microsoft.com/office/drawing/2014/main" id="{F8ADF724-B99A-8941-9998-F8D437788BC1}"/>
                  </a:ext>
                </a:extLst>
              </p:cNvPr>
              <p:cNvSpPr/>
              <p:nvPr/>
            </p:nvSpPr>
            <p:spPr>
              <a:xfrm>
                <a:off x="3652842" y="3253280"/>
                <a:ext cx="132738" cy="341181"/>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31" name="Rounded Rectangle 530">
                <a:extLst>
                  <a:ext uri="{FF2B5EF4-FFF2-40B4-BE49-F238E27FC236}">
                    <a16:creationId xmlns:a16="http://schemas.microsoft.com/office/drawing/2014/main" id="{227221F7-965C-5B48-84D3-AA68CFDD2F48}"/>
                  </a:ext>
                </a:extLst>
              </p:cNvPr>
              <p:cNvSpPr/>
              <p:nvPr/>
            </p:nvSpPr>
            <p:spPr>
              <a:xfrm>
                <a:off x="3655685" y="3098012"/>
                <a:ext cx="163965" cy="231122"/>
              </a:xfrm>
              <a:prstGeom prst="roundRect">
                <a:avLst/>
              </a:pr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4" name="Group 508">
              <a:extLst>
                <a:ext uri="{FF2B5EF4-FFF2-40B4-BE49-F238E27FC236}">
                  <a16:creationId xmlns:a16="http://schemas.microsoft.com/office/drawing/2014/main" id="{2E3C299F-C91C-C848-9649-EFE50AD19C40}"/>
                </a:ext>
              </a:extLst>
            </p:cNvPr>
            <p:cNvGrpSpPr>
              <a:grpSpLocks/>
            </p:cNvGrpSpPr>
            <p:nvPr/>
          </p:nvGrpSpPr>
          <p:grpSpPr bwMode="auto">
            <a:xfrm rot="-8947941">
              <a:off x="5635319" y="3981321"/>
              <a:ext cx="47152" cy="176986"/>
              <a:chOff x="933089" y="2933949"/>
              <a:chExt cx="181361" cy="888488"/>
            </a:xfrm>
          </p:grpSpPr>
          <p:sp>
            <p:nvSpPr>
              <p:cNvPr id="528" name="Rounded Rectangle 527">
                <a:extLst>
                  <a:ext uri="{FF2B5EF4-FFF2-40B4-BE49-F238E27FC236}">
                    <a16:creationId xmlns:a16="http://schemas.microsoft.com/office/drawing/2014/main" id="{C302666B-486D-B84B-92FB-DFE5355DB7B4}"/>
                  </a:ext>
                </a:extLst>
              </p:cNvPr>
              <p:cNvSpPr/>
              <p:nvPr/>
            </p:nvSpPr>
            <p:spPr>
              <a:xfrm rot="21018227">
                <a:off x="1010604" y="3381188"/>
                <a:ext cx="110837" cy="502761"/>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29" name="Rounded Rectangle 528">
                <a:extLst>
                  <a:ext uri="{FF2B5EF4-FFF2-40B4-BE49-F238E27FC236}">
                    <a16:creationId xmlns:a16="http://schemas.microsoft.com/office/drawing/2014/main" id="{471F8485-424A-9C4D-8AAB-5151C6AB0CD6}"/>
                  </a:ext>
                </a:extLst>
              </p:cNvPr>
              <p:cNvSpPr/>
              <p:nvPr/>
            </p:nvSpPr>
            <p:spPr>
              <a:xfrm rot="21018227">
                <a:off x="933301" y="2934739"/>
                <a:ext cx="123152" cy="474032"/>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5" name="Group 509">
              <a:extLst>
                <a:ext uri="{FF2B5EF4-FFF2-40B4-BE49-F238E27FC236}">
                  <a16:creationId xmlns:a16="http://schemas.microsoft.com/office/drawing/2014/main" id="{7AB47024-A76A-0441-BBBB-6AFEF01466AD}"/>
                </a:ext>
              </a:extLst>
            </p:cNvPr>
            <p:cNvGrpSpPr>
              <a:grpSpLocks/>
            </p:cNvGrpSpPr>
            <p:nvPr/>
          </p:nvGrpSpPr>
          <p:grpSpPr bwMode="auto">
            <a:xfrm rot="-9885145">
              <a:off x="5703712" y="3967369"/>
              <a:ext cx="40183" cy="200573"/>
              <a:chOff x="1595397" y="2896942"/>
              <a:chExt cx="214157" cy="851641"/>
            </a:xfrm>
          </p:grpSpPr>
          <p:sp>
            <p:nvSpPr>
              <p:cNvPr id="526" name="Rounded Rectangle 525">
                <a:extLst>
                  <a:ext uri="{FF2B5EF4-FFF2-40B4-BE49-F238E27FC236}">
                    <a16:creationId xmlns:a16="http://schemas.microsoft.com/office/drawing/2014/main" id="{1E435D53-7B89-EB45-A989-FFB7681BEFE7}"/>
                  </a:ext>
                </a:extLst>
              </p:cNvPr>
              <p:cNvSpPr/>
              <p:nvPr/>
            </p:nvSpPr>
            <p:spPr>
              <a:xfrm rot="21018227">
                <a:off x="1662199" y="3258816"/>
                <a:ext cx="145045" cy="492064"/>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27" name="Rounded Rectangle 97">
                <a:extLst>
                  <a:ext uri="{FF2B5EF4-FFF2-40B4-BE49-F238E27FC236}">
                    <a16:creationId xmlns:a16="http://schemas.microsoft.com/office/drawing/2014/main" id="{07E036FA-8E6E-B74F-82B3-7372057C31A3}"/>
                  </a:ext>
                </a:extLst>
              </p:cNvPr>
              <p:cNvSpPr/>
              <p:nvPr/>
            </p:nvSpPr>
            <p:spPr>
              <a:xfrm rot="21018227">
                <a:off x="1554437" y="2871783"/>
                <a:ext cx="127986" cy="473838"/>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 name="connsiteX0" fmla="*/ 1824 w 133129"/>
                  <a:gd name="connsiteY0" fmla="*/ 21056 h 411672"/>
                  <a:gd name="connsiteX1" fmla="*/ 22880 w 133129"/>
                  <a:gd name="connsiteY1" fmla="*/ 0 h 411672"/>
                  <a:gd name="connsiteX2" fmla="*/ 107103 w 133129"/>
                  <a:gd name="connsiteY2" fmla="*/ 0 h 411672"/>
                  <a:gd name="connsiteX3" fmla="*/ 128159 w 133129"/>
                  <a:gd name="connsiteY3" fmla="*/ 21056 h 411672"/>
                  <a:gd name="connsiteX4" fmla="*/ 133129 w 133129"/>
                  <a:gd name="connsiteY4" fmla="*/ 343563 h 411672"/>
                  <a:gd name="connsiteX5" fmla="*/ 87281 w 133129"/>
                  <a:gd name="connsiteY5" fmla="*/ 411671 h 411672"/>
                  <a:gd name="connsiteX6" fmla="*/ 0 w 133129"/>
                  <a:gd name="connsiteY6" fmla="*/ 345624 h 411672"/>
                  <a:gd name="connsiteX7" fmla="*/ 1824 w 133129"/>
                  <a:gd name="connsiteY7" fmla="*/ 21056 h 411672"/>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 name="connsiteX0" fmla="*/ 1824 w 133129"/>
                  <a:gd name="connsiteY0" fmla="*/ 21056 h 403881"/>
                  <a:gd name="connsiteX1" fmla="*/ 22880 w 133129"/>
                  <a:gd name="connsiteY1" fmla="*/ 0 h 403881"/>
                  <a:gd name="connsiteX2" fmla="*/ 107103 w 133129"/>
                  <a:gd name="connsiteY2" fmla="*/ 0 h 403881"/>
                  <a:gd name="connsiteX3" fmla="*/ 128159 w 133129"/>
                  <a:gd name="connsiteY3" fmla="*/ 21056 h 403881"/>
                  <a:gd name="connsiteX4" fmla="*/ 133129 w 133129"/>
                  <a:gd name="connsiteY4" fmla="*/ 343563 h 403881"/>
                  <a:gd name="connsiteX5" fmla="*/ 30813 w 133129"/>
                  <a:gd name="connsiteY5" fmla="*/ 403881 h 403881"/>
                  <a:gd name="connsiteX6" fmla="*/ 0 w 133129"/>
                  <a:gd name="connsiteY6" fmla="*/ 345624 h 403881"/>
                  <a:gd name="connsiteX7" fmla="*/ 1824 w 133129"/>
                  <a:gd name="connsiteY7" fmla="*/ 21056 h 40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403881">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35065" y="396490"/>
                      <a:pt x="30813" y="403881"/>
                    </a:cubicBezTo>
                    <a:cubicBezTo>
                      <a:pt x="-4815" y="361478"/>
                      <a:pt x="32580" y="365911"/>
                      <a:pt x="0" y="345624"/>
                    </a:cubicBez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6" name="Group 510">
              <a:extLst>
                <a:ext uri="{FF2B5EF4-FFF2-40B4-BE49-F238E27FC236}">
                  <a16:creationId xmlns:a16="http://schemas.microsoft.com/office/drawing/2014/main" id="{243D1249-3A86-424D-A997-A51B46DAB69D}"/>
                </a:ext>
              </a:extLst>
            </p:cNvPr>
            <p:cNvGrpSpPr>
              <a:grpSpLocks/>
            </p:cNvGrpSpPr>
            <p:nvPr/>
          </p:nvGrpSpPr>
          <p:grpSpPr bwMode="auto">
            <a:xfrm rot="10800000">
              <a:off x="5760842" y="3980463"/>
              <a:ext cx="47152" cy="202648"/>
              <a:chOff x="933089" y="2933949"/>
              <a:chExt cx="181361" cy="888488"/>
            </a:xfrm>
          </p:grpSpPr>
          <p:sp>
            <p:nvSpPr>
              <p:cNvPr id="524" name="Rounded Rectangle 523">
                <a:extLst>
                  <a:ext uri="{FF2B5EF4-FFF2-40B4-BE49-F238E27FC236}">
                    <a16:creationId xmlns:a16="http://schemas.microsoft.com/office/drawing/2014/main" id="{B12BD6DE-E7E9-0643-8F89-9CBAA93CF60B}"/>
                  </a:ext>
                </a:extLst>
              </p:cNvPr>
              <p:cNvSpPr/>
              <p:nvPr/>
            </p:nvSpPr>
            <p:spPr>
              <a:xfrm rot="21018227">
                <a:off x="1043022" y="3354919"/>
                <a:ext cx="153938" cy="489278"/>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25" name="Rounded Rectangle 524">
                <a:extLst>
                  <a:ext uri="{FF2B5EF4-FFF2-40B4-BE49-F238E27FC236}">
                    <a16:creationId xmlns:a16="http://schemas.microsoft.com/office/drawing/2014/main" id="{B9D25888-B87B-B04B-8751-36B1742FC88D}"/>
                  </a:ext>
                </a:extLst>
              </p:cNvPr>
              <p:cNvSpPr/>
              <p:nvPr/>
            </p:nvSpPr>
            <p:spPr>
              <a:xfrm rot="21018227">
                <a:off x="999917" y="2953461"/>
                <a:ext cx="129311" cy="476732"/>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7" name="Group 511">
              <a:extLst>
                <a:ext uri="{FF2B5EF4-FFF2-40B4-BE49-F238E27FC236}">
                  <a16:creationId xmlns:a16="http://schemas.microsoft.com/office/drawing/2014/main" id="{DCA67933-EC9B-2840-AB30-5185F542A4DF}"/>
                </a:ext>
              </a:extLst>
            </p:cNvPr>
            <p:cNvGrpSpPr>
              <a:grpSpLocks/>
            </p:cNvGrpSpPr>
            <p:nvPr/>
          </p:nvGrpSpPr>
          <p:grpSpPr bwMode="auto">
            <a:xfrm rot="-180000">
              <a:off x="5813425" y="4006849"/>
              <a:ext cx="45719" cy="152055"/>
              <a:chOff x="1584290" y="2897692"/>
              <a:chExt cx="187646" cy="716645"/>
            </a:xfrm>
          </p:grpSpPr>
          <p:sp>
            <p:nvSpPr>
              <p:cNvPr id="522" name="Rounded Rectangle 521">
                <a:extLst>
                  <a:ext uri="{FF2B5EF4-FFF2-40B4-BE49-F238E27FC236}">
                    <a16:creationId xmlns:a16="http://schemas.microsoft.com/office/drawing/2014/main" id="{17E3763F-A82D-BD48-841C-EACD2C628511}"/>
                  </a:ext>
                </a:extLst>
              </p:cNvPr>
              <p:cNvSpPr/>
              <p:nvPr/>
            </p:nvSpPr>
            <p:spPr>
              <a:xfrm rot="21018227">
                <a:off x="1604343" y="3127240"/>
                <a:ext cx="131413" cy="438298"/>
              </a:xfrm>
              <a:prstGeom prst="roundRect">
                <a:avLst/>
              </a:prstGeom>
              <a:solidFill>
                <a:srgbClr val="D1890D">
                  <a:lumMod val="40000"/>
                  <a:lumOff val="60000"/>
                </a:srgbClr>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23" name="Rounded Rectangle 97">
                <a:extLst>
                  <a:ext uri="{FF2B5EF4-FFF2-40B4-BE49-F238E27FC236}">
                    <a16:creationId xmlns:a16="http://schemas.microsoft.com/office/drawing/2014/main" id="{FE8E1674-28A4-E040-B532-8BA10D4C6CF5}"/>
                  </a:ext>
                </a:extLst>
              </p:cNvPr>
              <p:cNvSpPr/>
              <p:nvPr/>
            </p:nvSpPr>
            <p:spPr>
              <a:xfrm rot="21018227">
                <a:off x="1533477" y="2887213"/>
                <a:ext cx="137986" cy="343891"/>
              </a:xfrm>
              <a:custGeom>
                <a:avLst/>
                <a:gdLst>
                  <a:gd name="connsiteX0" fmla="*/ 0 w 126335"/>
                  <a:gd name="connsiteY0" fmla="*/ 21056 h 431411"/>
                  <a:gd name="connsiteX1" fmla="*/ 21056 w 126335"/>
                  <a:gd name="connsiteY1" fmla="*/ 0 h 431411"/>
                  <a:gd name="connsiteX2" fmla="*/ 105279 w 126335"/>
                  <a:gd name="connsiteY2" fmla="*/ 0 h 431411"/>
                  <a:gd name="connsiteX3" fmla="*/ 126335 w 126335"/>
                  <a:gd name="connsiteY3" fmla="*/ 21056 h 431411"/>
                  <a:gd name="connsiteX4" fmla="*/ 126335 w 126335"/>
                  <a:gd name="connsiteY4" fmla="*/ 410355 h 431411"/>
                  <a:gd name="connsiteX5" fmla="*/ 105279 w 126335"/>
                  <a:gd name="connsiteY5" fmla="*/ 431411 h 431411"/>
                  <a:gd name="connsiteX6" fmla="*/ 21056 w 126335"/>
                  <a:gd name="connsiteY6" fmla="*/ 431411 h 431411"/>
                  <a:gd name="connsiteX7" fmla="*/ 0 w 126335"/>
                  <a:gd name="connsiteY7" fmla="*/ 410355 h 431411"/>
                  <a:gd name="connsiteX8" fmla="*/ 0 w 126335"/>
                  <a:gd name="connsiteY8" fmla="*/ 21056 h 431411"/>
                  <a:gd name="connsiteX0" fmla="*/ 0 w 126335"/>
                  <a:gd name="connsiteY0" fmla="*/ 21056 h 431604"/>
                  <a:gd name="connsiteX1" fmla="*/ 21056 w 126335"/>
                  <a:gd name="connsiteY1" fmla="*/ 0 h 431604"/>
                  <a:gd name="connsiteX2" fmla="*/ 105279 w 126335"/>
                  <a:gd name="connsiteY2" fmla="*/ 0 h 431604"/>
                  <a:gd name="connsiteX3" fmla="*/ 126335 w 126335"/>
                  <a:gd name="connsiteY3" fmla="*/ 21056 h 431604"/>
                  <a:gd name="connsiteX4" fmla="*/ 126335 w 126335"/>
                  <a:gd name="connsiteY4" fmla="*/ 410355 h 431604"/>
                  <a:gd name="connsiteX5" fmla="*/ 105279 w 126335"/>
                  <a:gd name="connsiteY5" fmla="*/ 431411 h 431604"/>
                  <a:gd name="connsiteX6" fmla="*/ 59806 w 126335"/>
                  <a:gd name="connsiteY6" fmla="*/ 431604 h 431604"/>
                  <a:gd name="connsiteX7" fmla="*/ 21056 w 126335"/>
                  <a:gd name="connsiteY7" fmla="*/ 431411 h 431604"/>
                  <a:gd name="connsiteX8" fmla="*/ 0 w 126335"/>
                  <a:gd name="connsiteY8" fmla="*/ 410355 h 431604"/>
                  <a:gd name="connsiteX9" fmla="*/ 0 w 12633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105279 w 131305"/>
                  <a:gd name="connsiteY5" fmla="*/ 431411 h 431604"/>
                  <a:gd name="connsiteX6" fmla="*/ 59806 w 131305"/>
                  <a:gd name="connsiteY6" fmla="*/ 431604 h 431604"/>
                  <a:gd name="connsiteX7" fmla="*/ 21056 w 131305"/>
                  <a:gd name="connsiteY7" fmla="*/ 431411 h 431604"/>
                  <a:gd name="connsiteX8" fmla="*/ 0 w 131305"/>
                  <a:gd name="connsiteY8" fmla="*/ 410355 h 431604"/>
                  <a:gd name="connsiteX9" fmla="*/ 0 w 131305"/>
                  <a:gd name="connsiteY9" fmla="*/ 21056 h 431604"/>
                  <a:gd name="connsiteX0" fmla="*/ 0 w 131305"/>
                  <a:gd name="connsiteY0" fmla="*/ 21056 h 431604"/>
                  <a:gd name="connsiteX1" fmla="*/ 21056 w 131305"/>
                  <a:gd name="connsiteY1" fmla="*/ 0 h 431604"/>
                  <a:gd name="connsiteX2" fmla="*/ 105279 w 131305"/>
                  <a:gd name="connsiteY2" fmla="*/ 0 h 431604"/>
                  <a:gd name="connsiteX3" fmla="*/ 126335 w 131305"/>
                  <a:gd name="connsiteY3" fmla="*/ 21056 h 431604"/>
                  <a:gd name="connsiteX4" fmla="*/ 131305 w 131305"/>
                  <a:gd name="connsiteY4" fmla="*/ 343563 h 431604"/>
                  <a:gd name="connsiteX5" fmla="*/ 59806 w 131305"/>
                  <a:gd name="connsiteY5" fmla="*/ 431604 h 431604"/>
                  <a:gd name="connsiteX6" fmla="*/ 21056 w 131305"/>
                  <a:gd name="connsiteY6" fmla="*/ 431411 h 431604"/>
                  <a:gd name="connsiteX7" fmla="*/ 0 w 131305"/>
                  <a:gd name="connsiteY7" fmla="*/ 410355 h 431604"/>
                  <a:gd name="connsiteX8" fmla="*/ 0 w 131305"/>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22880 w 133129"/>
                  <a:gd name="connsiteY6" fmla="*/ 431411 h 431604"/>
                  <a:gd name="connsiteX7" fmla="*/ 0 w 133129"/>
                  <a:gd name="connsiteY7" fmla="*/ 345624 h 431604"/>
                  <a:gd name="connsiteX8" fmla="*/ 1824 w 133129"/>
                  <a:gd name="connsiteY8"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31604"/>
                  <a:gd name="connsiteX1" fmla="*/ 22880 w 133129"/>
                  <a:gd name="connsiteY1" fmla="*/ 0 h 431604"/>
                  <a:gd name="connsiteX2" fmla="*/ 107103 w 133129"/>
                  <a:gd name="connsiteY2" fmla="*/ 0 h 431604"/>
                  <a:gd name="connsiteX3" fmla="*/ 128159 w 133129"/>
                  <a:gd name="connsiteY3" fmla="*/ 21056 h 431604"/>
                  <a:gd name="connsiteX4" fmla="*/ 133129 w 133129"/>
                  <a:gd name="connsiteY4" fmla="*/ 343563 h 431604"/>
                  <a:gd name="connsiteX5" fmla="*/ 61630 w 133129"/>
                  <a:gd name="connsiteY5" fmla="*/ 431604 h 431604"/>
                  <a:gd name="connsiteX6" fmla="*/ 0 w 133129"/>
                  <a:gd name="connsiteY6" fmla="*/ 345624 h 431604"/>
                  <a:gd name="connsiteX7" fmla="*/ 1824 w 133129"/>
                  <a:gd name="connsiteY7" fmla="*/ 21056 h 431604"/>
                  <a:gd name="connsiteX0" fmla="*/ 1824 w 133129"/>
                  <a:gd name="connsiteY0" fmla="*/ 21056 h 428930"/>
                  <a:gd name="connsiteX1" fmla="*/ 22880 w 133129"/>
                  <a:gd name="connsiteY1" fmla="*/ 0 h 428930"/>
                  <a:gd name="connsiteX2" fmla="*/ 107103 w 133129"/>
                  <a:gd name="connsiteY2" fmla="*/ 0 h 428930"/>
                  <a:gd name="connsiteX3" fmla="*/ 128159 w 133129"/>
                  <a:gd name="connsiteY3" fmla="*/ 21056 h 428930"/>
                  <a:gd name="connsiteX4" fmla="*/ 133129 w 133129"/>
                  <a:gd name="connsiteY4" fmla="*/ 343563 h 428930"/>
                  <a:gd name="connsiteX5" fmla="*/ 45982 w 133129"/>
                  <a:gd name="connsiteY5" fmla="*/ 428930 h 428930"/>
                  <a:gd name="connsiteX6" fmla="*/ 0 w 133129"/>
                  <a:gd name="connsiteY6" fmla="*/ 345624 h 428930"/>
                  <a:gd name="connsiteX7" fmla="*/ 1824 w 133129"/>
                  <a:gd name="connsiteY7" fmla="*/ 21056 h 428930"/>
                  <a:gd name="connsiteX0" fmla="*/ 1824 w 133129"/>
                  <a:gd name="connsiteY0" fmla="*/ 21056 h 411672"/>
                  <a:gd name="connsiteX1" fmla="*/ 22880 w 133129"/>
                  <a:gd name="connsiteY1" fmla="*/ 0 h 411672"/>
                  <a:gd name="connsiteX2" fmla="*/ 107103 w 133129"/>
                  <a:gd name="connsiteY2" fmla="*/ 0 h 411672"/>
                  <a:gd name="connsiteX3" fmla="*/ 128159 w 133129"/>
                  <a:gd name="connsiteY3" fmla="*/ 21056 h 411672"/>
                  <a:gd name="connsiteX4" fmla="*/ 133129 w 133129"/>
                  <a:gd name="connsiteY4" fmla="*/ 343563 h 411672"/>
                  <a:gd name="connsiteX5" fmla="*/ 87281 w 133129"/>
                  <a:gd name="connsiteY5" fmla="*/ 411671 h 411672"/>
                  <a:gd name="connsiteX6" fmla="*/ 0 w 133129"/>
                  <a:gd name="connsiteY6" fmla="*/ 345624 h 411672"/>
                  <a:gd name="connsiteX7" fmla="*/ 1824 w 133129"/>
                  <a:gd name="connsiteY7" fmla="*/ 21056 h 411672"/>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 name="connsiteX0" fmla="*/ 1824 w 133129"/>
                  <a:gd name="connsiteY0" fmla="*/ 21056 h 406484"/>
                  <a:gd name="connsiteX1" fmla="*/ 22880 w 133129"/>
                  <a:gd name="connsiteY1" fmla="*/ 0 h 406484"/>
                  <a:gd name="connsiteX2" fmla="*/ 107103 w 133129"/>
                  <a:gd name="connsiteY2" fmla="*/ 0 h 406484"/>
                  <a:gd name="connsiteX3" fmla="*/ 128159 w 133129"/>
                  <a:gd name="connsiteY3" fmla="*/ 21056 h 406484"/>
                  <a:gd name="connsiteX4" fmla="*/ 133129 w 133129"/>
                  <a:gd name="connsiteY4" fmla="*/ 343563 h 406484"/>
                  <a:gd name="connsiteX5" fmla="*/ 97739 w 133129"/>
                  <a:gd name="connsiteY5" fmla="*/ 406484 h 406484"/>
                  <a:gd name="connsiteX6" fmla="*/ 0 w 133129"/>
                  <a:gd name="connsiteY6" fmla="*/ 345624 h 406484"/>
                  <a:gd name="connsiteX7" fmla="*/ 1824 w 133129"/>
                  <a:gd name="connsiteY7" fmla="*/ 21056 h 406484"/>
                  <a:gd name="connsiteX0" fmla="*/ 1824 w 133129"/>
                  <a:gd name="connsiteY0" fmla="*/ 21056 h 403881"/>
                  <a:gd name="connsiteX1" fmla="*/ 22880 w 133129"/>
                  <a:gd name="connsiteY1" fmla="*/ 0 h 403881"/>
                  <a:gd name="connsiteX2" fmla="*/ 107103 w 133129"/>
                  <a:gd name="connsiteY2" fmla="*/ 0 h 403881"/>
                  <a:gd name="connsiteX3" fmla="*/ 128159 w 133129"/>
                  <a:gd name="connsiteY3" fmla="*/ 21056 h 403881"/>
                  <a:gd name="connsiteX4" fmla="*/ 133129 w 133129"/>
                  <a:gd name="connsiteY4" fmla="*/ 343563 h 403881"/>
                  <a:gd name="connsiteX5" fmla="*/ 30813 w 133129"/>
                  <a:gd name="connsiteY5" fmla="*/ 403881 h 403881"/>
                  <a:gd name="connsiteX6" fmla="*/ 0 w 133129"/>
                  <a:gd name="connsiteY6" fmla="*/ 345624 h 403881"/>
                  <a:gd name="connsiteX7" fmla="*/ 1824 w 133129"/>
                  <a:gd name="connsiteY7" fmla="*/ 21056 h 403881"/>
                  <a:gd name="connsiteX0" fmla="*/ 1824 w 133129"/>
                  <a:gd name="connsiteY0" fmla="*/ 21056 h 380196"/>
                  <a:gd name="connsiteX1" fmla="*/ 22880 w 133129"/>
                  <a:gd name="connsiteY1" fmla="*/ 0 h 380196"/>
                  <a:gd name="connsiteX2" fmla="*/ 107103 w 133129"/>
                  <a:gd name="connsiteY2" fmla="*/ 0 h 380196"/>
                  <a:gd name="connsiteX3" fmla="*/ 128159 w 133129"/>
                  <a:gd name="connsiteY3" fmla="*/ 21056 h 380196"/>
                  <a:gd name="connsiteX4" fmla="*/ 133129 w 133129"/>
                  <a:gd name="connsiteY4" fmla="*/ 343563 h 380196"/>
                  <a:gd name="connsiteX5" fmla="*/ 105295 w 133129"/>
                  <a:gd name="connsiteY5" fmla="*/ 380196 h 380196"/>
                  <a:gd name="connsiteX6" fmla="*/ 0 w 133129"/>
                  <a:gd name="connsiteY6" fmla="*/ 345624 h 380196"/>
                  <a:gd name="connsiteX7" fmla="*/ 1824 w 133129"/>
                  <a:gd name="connsiteY7" fmla="*/ 21056 h 380196"/>
                  <a:gd name="connsiteX0" fmla="*/ 1824 w 133129"/>
                  <a:gd name="connsiteY0" fmla="*/ 21056 h 372846"/>
                  <a:gd name="connsiteX1" fmla="*/ 22880 w 133129"/>
                  <a:gd name="connsiteY1" fmla="*/ 0 h 372846"/>
                  <a:gd name="connsiteX2" fmla="*/ 107103 w 133129"/>
                  <a:gd name="connsiteY2" fmla="*/ 0 h 372846"/>
                  <a:gd name="connsiteX3" fmla="*/ 128159 w 133129"/>
                  <a:gd name="connsiteY3" fmla="*/ 21056 h 372846"/>
                  <a:gd name="connsiteX4" fmla="*/ 133129 w 133129"/>
                  <a:gd name="connsiteY4" fmla="*/ 343563 h 372846"/>
                  <a:gd name="connsiteX5" fmla="*/ 124866 w 133129"/>
                  <a:gd name="connsiteY5" fmla="*/ 372846 h 372846"/>
                  <a:gd name="connsiteX6" fmla="*/ 0 w 133129"/>
                  <a:gd name="connsiteY6" fmla="*/ 345624 h 372846"/>
                  <a:gd name="connsiteX7" fmla="*/ 1824 w 133129"/>
                  <a:gd name="connsiteY7" fmla="*/ 21056 h 37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29" h="372846">
                    <a:moveTo>
                      <a:pt x="1824" y="21056"/>
                    </a:moveTo>
                    <a:cubicBezTo>
                      <a:pt x="1824" y="9427"/>
                      <a:pt x="11251" y="0"/>
                      <a:pt x="22880" y="0"/>
                    </a:cubicBezTo>
                    <a:lnTo>
                      <a:pt x="107103" y="0"/>
                    </a:lnTo>
                    <a:cubicBezTo>
                      <a:pt x="118732" y="0"/>
                      <a:pt x="128159" y="9427"/>
                      <a:pt x="128159" y="21056"/>
                    </a:cubicBezTo>
                    <a:cubicBezTo>
                      <a:pt x="129816" y="128558"/>
                      <a:pt x="131472" y="236061"/>
                      <a:pt x="133129" y="343563"/>
                    </a:cubicBezTo>
                    <a:cubicBezTo>
                      <a:pt x="132201" y="352524"/>
                      <a:pt x="129118" y="365455"/>
                      <a:pt x="124866" y="372846"/>
                    </a:cubicBezTo>
                    <a:cubicBezTo>
                      <a:pt x="89238" y="330443"/>
                      <a:pt x="32580" y="365911"/>
                      <a:pt x="0" y="345624"/>
                    </a:cubicBezTo>
                    <a:lnTo>
                      <a:pt x="1824" y="21056"/>
                    </a:lnTo>
                    <a:close/>
                  </a:path>
                </a:pathLst>
              </a:custGeom>
              <a:solidFill>
                <a:srgbClr val="1EA9DB"/>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grpSp>
          <p:nvGrpSpPr>
            <p:cNvPr id="65598" name="Group 512">
              <a:extLst>
                <a:ext uri="{FF2B5EF4-FFF2-40B4-BE49-F238E27FC236}">
                  <a16:creationId xmlns:a16="http://schemas.microsoft.com/office/drawing/2014/main" id="{16043FD8-6171-2F49-A780-898273763777}"/>
                </a:ext>
              </a:extLst>
            </p:cNvPr>
            <p:cNvGrpSpPr>
              <a:grpSpLocks/>
            </p:cNvGrpSpPr>
            <p:nvPr/>
          </p:nvGrpSpPr>
          <p:grpSpPr bwMode="auto">
            <a:xfrm rot="-2424652">
              <a:off x="5885251" y="3995634"/>
              <a:ext cx="44831" cy="165934"/>
              <a:chOff x="942017" y="2924684"/>
              <a:chExt cx="172433" cy="897753"/>
            </a:xfrm>
          </p:grpSpPr>
          <p:sp>
            <p:nvSpPr>
              <p:cNvPr id="520" name="Rounded Rectangle 519">
                <a:extLst>
                  <a:ext uri="{FF2B5EF4-FFF2-40B4-BE49-F238E27FC236}">
                    <a16:creationId xmlns:a16="http://schemas.microsoft.com/office/drawing/2014/main" id="{60F6F6ED-5F31-A841-8365-23D8C98D7A93}"/>
                  </a:ext>
                </a:extLst>
              </p:cNvPr>
              <p:cNvSpPr/>
              <p:nvPr/>
            </p:nvSpPr>
            <p:spPr>
              <a:xfrm rot="21018227">
                <a:off x="1012114" y="3277617"/>
                <a:ext cx="129305" cy="487652"/>
              </a:xfrm>
              <a:prstGeom prst="roundRect">
                <a:avLst/>
              </a:prstGeom>
              <a:solidFill>
                <a:srgbClr val="54ADA4"/>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sp>
            <p:nvSpPr>
              <p:cNvPr id="521" name="Rounded Rectangle 520">
                <a:extLst>
                  <a:ext uri="{FF2B5EF4-FFF2-40B4-BE49-F238E27FC236}">
                    <a16:creationId xmlns:a16="http://schemas.microsoft.com/office/drawing/2014/main" id="{90B80CA7-17A2-234F-A648-6A4B55DAB4EE}"/>
                  </a:ext>
                </a:extLst>
              </p:cNvPr>
              <p:cNvSpPr/>
              <p:nvPr/>
            </p:nvSpPr>
            <p:spPr>
              <a:xfrm rot="21018227">
                <a:off x="949524" y="2852390"/>
                <a:ext cx="129305" cy="472176"/>
              </a:xfrm>
              <a:prstGeom prst="roundRect">
                <a:avLst/>
              </a:prstGeom>
              <a:solidFill>
                <a:srgbClr val="BD3333"/>
              </a:solidFill>
              <a:ln w="6350" cap="flat" cmpd="sng" algn="ctr">
                <a:noFill/>
                <a:prstDash val="solid"/>
                <a:miter lim="800000"/>
              </a:ln>
              <a:effectLst/>
            </p:spPr>
            <p:txBody>
              <a:bodyPr anchor="ctr"/>
              <a:lstStyle/>
              <a:p>
                <a:pPr algn="ctr">
                  <a:defRPr/>
                </a:pPr>
                <a:endParaRPr lang="en-US" sz="1200" kern="0" dirty="0">
                  <a:solidFill>
                    <a:srgbClr val="FFFFFF"/>
                  </a:solidFill>
                  <a:latin typeface="Arial"/>
                </a:endParaRPr>
              </a:p>
            </p:txBody>
          </p:sp>
        </p:grpSp>
        <p:sp>
          <p:nvSpPr>
            <p:cNvPr id="514" name="Freeform 513">
              <a:extLst>
                <a:ext uri="{FF2B5EF4-FFF2-40B4-BE49-F238E27FC236}">
                  <a16:creationId xmlns:a16="http://schemas.microsoft.com/office/drawing/2014/main" id="{99685D1F-28BD-F944-A303-F375F6367899}"/>
                </a:ext>
              </a:extLst>
            </p:cNvPr>
            <p:cNvSpPr/>
            <p:nvPr/>
          </p:nvSpPr>
          <p:spPr>
            <a:xfrm>
              <a:off x="5161462" y="3962624"/>
              <a:ext cx="592336" cy="241789"/>
            </a:xfrm>
            <a:custGeom>
              <a:avLst/>
              <a:gdLst>
                <a:gd name="connsiteX0" fmla="*/ 2278607 w 2278607"/>
                <a:gd name="connsiteY0" fmla="*/ 28077 h 930797"/>
                <a:gd name="connsiteX1" fmla="*/ 2122964 w 2278607"/>
                <a:gd name="connsiteY1" fmla="*/ 9401 h 930797"/>
                <a:gd name="connsiteX2" fmla="*/ 1842807 w 2278607"/>
                <a:gd name="connsiteY2" fmla="*/ 158804 h 930797"/>
                <a:gd name="connsiteX3" fmla="*/ 1537748 w 2278607"/>
                <a:gd name="connsiteY3" fmla="*/ 407809 h 930797"/>
                <a:gd name="connsiteX4" fmla="*/ 1176657 w 2278607"/>
                <a:gd name="connsiteY4" fmla="*/ 669263 h 930797"/>
                <a:gd name="connsiteX5" fmla="*/ 678601 w 2278607"/>
                <a:gd name="connsiteY5" fmla="*/ 880917 h 930797"/>
                <a:gd name="connsiteX6" fmla="*/ 273931 w 2278607"/>
                <a:gd name="connsiteY6" fmla="*/ 930718 h 930797"/>
                <a:gd name="connsiteX7" fmla="*/ 0 w 2278607"/>
                <a:gd name="connsiteY7" fmla="*/ 893368 h 930797"/>
                <a:gd name="connsiteX0" fmla="*/ 2278607 w 2278607"/>
                <a:gd name="connsiteY0" fmla="*/ 28077 h 931726"/>
                <a:gd name="connsiteX1" fmla="*/ 2122964 w 2278607"/>
                <a:gd name="connsiteY1" fmla="*/ 9401 h 931726"/>
                <a:gd name="connsiteX2" fmla="*/ 1842807 w 2278607"/>
                <a:gd name="connsiteY2" fmla="*/ 158804 h 931726"/>
                <a:gd name="connsiteX3" fmla="*/ 1537748 w 2278607"/>
                <a:gd name="connsiteY3" fmla="*/ 407809 h 931726"/>
                <a:gd name="connsiteX4" fmla="*/ 1176657 w 2278607"/>
                <a:gd name="connsiteY4" fmla="*/ 669263 h 931726"/>
                <a:gd name="connsiteX5" fmla="*/ 672375 w 2278607"/>
                <a:gd name="connsiteY5" fmla="*/ 843566 h 931726"/>
                <a:gd name="connsiteX6" fmla="*/ 273931 w 2278607"/>
                <a:gd name="connsiteY6" fmla="*/ 930718 h 931726"/>
                <a:gd name="connsiteX7" fmla="*/ 0 w 2278607"/>
                <a:gd name="connsiteY7" fmla="*/ 893368 h 931726"/>
                <a:gd name="connsiteX0" fmla="*/ 2278607 w 2278607"/>
                <a:gd name="connsiteY0" fmla="*/ 28077 h 931726"/>
                <a:gd name="connsiteX1" fmla="*/ 2122964 w 2278607"/>
                <a:gd name="connsiteY1" fmla="*/ 9401 h 931726"/>
                <a:gd name="connsiteX2" fmla="*/ 1842807 w 2278607"/>
                <a:gd name="connsiteY2" fmla="*/ 158804 h 931726"/>
                <a:gd name="connsiteX3" fmla="*/ 1537748 w 2278607"/>
                <a:gd name="connsiteY3" fmla="*/ 407809 h 931726"/>
                <a:gd name="connsiteX4" fmla="*/ 1170431 w 2278607"/>
                <a:gd name="connsiteY4" fmla="*/ 638138 h 931726"/>
                <a:gd name="connsiteX5" fmla="*/ 672375 w 2278607"/>
                <a:gd name="connsiteY5" fmla="*/ 843566 h 931726"/>
                <a:gd name="connsiteX6" fmla="*/ 273931 w 2278607"/>
                <a:gd name="connsiteY6" fmla="*/ 930718 h 931726"/>
                <a:gd name="connsiteX7" fmla="*/ 0 w 2278607"/>
                <a:gd name="connsiteY7" fmla="*/ 893368 h 931726"/>
                <a:gd name="connsiteX0" fmla="*/ 2278607 w 2278607"/>
                <a:gd name="connsiteY0" fmla="*/ 28077 h 931726"/>
                <a:gd name="connsiteX1" fmla="*/ 2122964 w 2278607"/>
                <a:gd name="connsiteY1" fmla="*/ 9401 h 931726"/>
                <a:gd name="connsiteX2" fmla="*/ 1842807 w 2278607"/>
                <a:gd name="connsiteY2" fmla="*/ 158804 h 931726"/>
                <a:gd name="connsiteX3" fmla="*/ 1537748 w 2278607"/>
                <a:gd name="connsiteY3" fmla="*/ 407809 h 931726"/>
                <a:gd name="connsiteX4" fmla="*/ 1157980 w 2278607"/>
                <a:gd name="connsiteY4" fmla="*/ 613237 h 931726"/>
                <a:gd name="connsiteX5" fmla="*/ 672375 w 2278607"/>
                <a:gd name="connsiteY5" fmla="*/ 843566 h 931726"/>
                <a:gd name="connsiteX6" fmla="*/ 273931 w 2278607"/>
                <a:gd name="connsiteY6" fmla="*/ 930718 h 931726"/>
                <a:gd name="connsiteX7" fmla="*/ 0 w 2278607"/>
                <a:gd name="connsiteY7" fmla="*/ 893368 h 93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607" h="931726">
                  <a:moveTo>
                    <a:pt x="2278607" y="28077"/>
                  </a:moveTo>
                  <a:cubicBezTo>
                    <a:pt x="2237102" y="7845"/>
                    <a:pt x="2195597" y="-12387"/>
                    <a:pt x="2122964" y="9401"/>
                  </a:cubicBezTo>
                  <a:cubicBezTo>
                    <a:pt x="2050331" y="31189"/>
                    <a:pt x="1940343" y="92403"/>
                    <a:pt x="1842807" y="158804"/>
                  </a:cubicBezTo>
                  <a:cubicBezTo>
                    <a:pt x="1745271" y="225205"/>
                    <a:pt x="1651886" y="332070"/>
                    <a:pt x="1537748" y="407809"/>
                  </a:cubicBezTo>
                  <a:cubicBezTo>
                    <a:pt x="1423610" y="483548"/>
                    <a:pt x="1302209" y="540611"/>
                    <a:pt x="1157980" y="613237"/>
                  </a:cubicBezTo>
                  <a:cubicBezTo>
                    <a:pt x="1013751" y="685863"/>
                    <a:pt x="819717" y="790653"/>
                    <a:pt x="672375" y="843566"/>
                  </a:cubicBezTo>
                  <a:cubicBezTo>
                    <a:pt x="525034" y="896480"/>
                    <a:pt x="385994" y="922418"/>
                    <a:pt x="273931" y="930718"/>
                  </a:cubicBezTo>
                  <a:cubicBezTo>
                    <a:pt x="161869" y="939018"/>
                    <a:pt x="0" y="893368"/>
                    <a:pt x="0" y="893368"/>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515" name="Freeform 514">
              <a:extLst>
                <a:ext uri="{FF2B5EF4-FFF2-40B4-BE49-F238E27FC236}">
                  <a16:creationId xmlns:a16="http://schemas.microsoft.com/office/drawing/2014/main" id="{79C9BD6F-6D8B-434E-8B93-EAB7BF853593}"/>
                </a:ext>
              </a:extLst>
            </p:cNvPr>
            <p:cNvSpPr/>
            <p:nvPr/>
          </p:nvSpPr>
          <p:spPr>
            <a:xfrm>
              <a:off x="4013612" y="3959762"/>
              <a:ext cx="593936" cy="238928"/>
            </a:xfrm>
            <a:custGeom>
              <a:avLst/>
              <a:gdLst>
                <a:gd name="connsiteX0" fmla="*/ 2253705 w 2253705"/>
                <a:gd name="connsiteY0" fmla="*/ 0 h 928521"/>
                <a:gd name="connsiteX1" fmla="*/ 1992225 w 2253705"/>
                <a:gd name="connsiteY1" fmla="*/ 6225 h 928521"/>
                <a:gd name="connsiteX2" fmla="*/ 1749423 w 2253705"/>
                <a:gd name="connsiteY2" fmla="*/ 68476 h 928521"/>
                <a:gd name="connsiteX3" fmla="*/ 1487943 w 2253705"/>
                <a:gd name="connsiteY3" fmla="*/ 186754 h 928521"/>
                <a:gd name="connsiteX4" fmla="*/ 1344752 w 2253705"/>
                <a:gd name="connsiteY4" fmla="*/ 280130 h 928521"/>
                <a:gd name="connsiteX5" fmla="*/ 1157981 w 2253705"/>
                <a:gd name="connsiteY5" fmla="*/ 404632 h 928521"/>
                <a:gd name="connsiteX6" fmla="*/ 933856 w 2253705"/>
                <a:gd name="connsiteY6" fmla="*/ 572711 h 928521"/>
                <a:gd name="connsiteX7" fmla="*/ 703505 w 2253705"/>
                <a:gd name="connsiteY7" fmla="*/ 722113 h 928521"/>
                <a:gd name="connsiteX8" fmla="*/ 522959 w 2253705"/>
                <a:gd name="connsiteY8" fmla="*/ 827940 h 928521"/>
                <a:gd name="connsiteX9" fmla="*/ 292608 w 2253705"/>
                <a:gd name="connsiteY9" fmla="*/ 896416 h 928521"/>
                <a:gd name="connsiteX10" fmla="*/ 93386 w 2253705"/>
                <a:gd name="connsiteY10" fmla="*/ 927542 h 928521"/>
                <a:gd name="connsiteX11" fmla="*/ 0 w 2253705"/>
                <a:gd name="connsiteY11" fmla="*/ 921317 h 928521"/>
                <a:gd name="connsiteX0" fmla="*/ 2253705 w 2253705"/>
                <a:gd name="connsiteY0" fmla="*/ 0 h 928521"/>
                <a:gd name="connsiteX1" fmla="*/ 1992225 w 2253705"/>
                <a:gd name="connsiteY1" fmla="*/ 6225 h 928521"/>
                <a:gd name="connsiteX2" fmla="*/ 1749423 w 2253705"/>
                <a:gd name="connsiteY2" fmla="*/ 68476 h 928521"/>
                <a:gd name="connsiteX3" fmla="*/ 1487943 w 2253705"/>
                <a:gd name="connsiteY3" fmla="*/ 186754 h 928521"/>
                <a:gd name="connsiteX4" fmla="*/ 1344752 w 2253705"/>
                <a:gd name="connsiteY4" fmla="*/ 280130 h 928521"/>
                <a:gd name="connsiteX5" fmla="*/ 1157981 w 2253705"/>
                <a:gd name="connsiteY5" fmla="*/ 404632 h 928521"/>
                <a:gd name="connsiteX6" fmla="*/ 933856 w 2253705"/>
                <a:gd name="connsiteY6" fmla="*/ 572711 h 928521"/>
                <a:gd name="connsiteX7" fmla="*/ 703505 w 2253705"/>
                <a:gd name="connsiteY7" fmla="*/ 722113 h 928521"/>
                <a:gd name="connsiteX8" fmla="*/ 516734 w 2253705"/>
                <a:gd name="connsiteY8" fmla="*/ 815308 h 928521"/>
                <a:gd name="connsiteX9" fmla="*/ 292608 w 2253705"/>
                <a:gd name="connsiteY9" fmla="*/ 896416 h 928521"/>
                <a:gd name="connsiteX10" fmla="*/ 93386 w 2253705"/>
                <a:gd name="connsiteY10" fmla="*/ 927542 h 928521"/>
                <a:gd name="connsiteX11" fmla="*/ 0 w 2253705"/>
                <a:gd name="connsiteY11" fmla="*/ 921317 h 928521"/>
                <a:gd name="connsiteX0" fmla="*/ 2253705 w 2253705"/>
                <a:gd name="connsiteY0" fmla="*/ 0 h 928521"/>
                <a:gd name="connsiteX1" fmla="*/ 1992225 w 2253705"/>
                <a:gd name="connsiteY1" fmla="*/ 6225 h 928521"/>
                <a:gd name="connsiteX2" fmla="*/ 1749423 w 2253705"/>
                <a:gd name="connsiteY2" fmla="*/ 68476 h 928521"/>
                <a:gd name="connsiteX3" fmla="*/ 1487943 w 2253705"/>
                <a:gd name="connsiteY3" fmla="*/ 186754 h 928521"/>
                <a:gd name="connsiteX4" fmla="*/ 1344752 w 2253705"/>
                <a:gd name="connsiteY4" fmla="*/ 280130 h 928521"/>
                <a:gd name="connsiteX5" fmla="*/ 1157981 w 2253705"/>
                <a:gd name="connsiteY5" fmla="*/ 404632 h 928521"/>
                <a:gd name="connsiteX6" fmla="*/ 933856 w 2253705"/>
                <a:gd name="connsiteY6" fmla="*/ 572711 h 928521"/>
                <a:gd name="connsiteX7" fmla="*/ 703505 w 2253705"/>
                <a:gd name="connsiteY7" fmla="*/ 722113 h 928521"/>
                <a:gd name="connsiteX8" fmla="*/ 516734 w 2253705"/>
                <a:gd name="connsiteY8" fmla="*/ 815308 h 928521"/>
                <a:gd name="connsiteX9" fmla="*/ 93386 w 2253705"/>
                <a:gd name="connsiteY9" fmla="*/ 927542 h 928521"/>
                <a:gd name="connsiteX10" fmla="*/ 0 w 2253705"/>
                <a:gd name="connsiteY10" fmla="*/ 921317 h 928521"/>
                <a:gd name="connsiteX0" fmla="*/ 2253705 w 2253705"/>
                <a:gd name="connsiteY0" fmla="*/ 0 h 928521"/>
                <a:gd name="connsiteX1" fmla="*/ 1992225 w 2253705"/>
                <a:gd name="connsiteY1" fmla="*/ 6225 h 928521"/>
                <a:gd name="connsiteX2" fmla="*/ 1749423 w 2253705"/>
                <a:gd name="connsiteY2" fmla="*/ 68476 h 928521"/>
                <a:gd name="connsiteX3" fmla="*/ 1487943 w 2253705"/>
                <a:gd name="connsiteY3" fmla="*/ 186754 h 928521"/>
                <a:gd name="connsiteX4" fmla="*/ 1344752 w 2253705"/>
                <a:gd name="connsiteY4" fmla="*/ 280130 h 928521"/>
                <a:gd name="connsiteX5" fmla="*/ 1157981 w 2253705"/>
                <a:gd name="connsiteY5" fmla="*/ 404632 h 928521"/>
                <a:gd name="connsiteX6" fmla="*/ 933856 w 2253705"/>
                <a:gd name="connsiteY6" fmla="*/ 572711 h 928521"/>
                <a:gd name="connsiteX7" fmla="*/ 703505 w 2253705"/>
                <a:gd name="connsiteY7" fmla="*/ 722113 h 928521"/>
                <a:gd name="connsiteX8" fmla="*/ 516734 w 2253705"/>
                <a:gd name="connsiteY8" fmla="*/ 815308 h 928521"/>
                <a:gd name="connsiteX9" fmla="*/ 205449 w 2253705"/>
                <a:gd name="connsiteY9" fmla="*/ 927542 h 928521"/>
                <a:gd name="connsiteX10" fmla="*/ 0 w 2253705"/>
                <a:gd name="connsiteY10" fmla="*/ 921317 h 928521"/>
                <a:gd name="connsiteX0" fmla="*/ 2253705 w 2253705"/>
                <a:gd name="connsiteY0" fmla="*/ 0 h 921317"/>
                <a:gd name="connsiteX1" fmla="*/ 1992225 w 2253705"/>
                <a:gd name="connsiteY1" fmla="*/ 6225 h 921317"/>
                <a:gd name="connsiteX2" fmla="*/ 1749423 w 2253705"/>
                <a:gd name="connsiteY2" fmla="*/ 68476 h 921317"/>
                <a:gd name="connsiteX3" fmla="*/ 1487943 w 2253705"/>
                <a:gd name="connsiteY3" fmla="*/ 186754 h 921317"/>
                <a:gd name="connsiteX4" fmla="*/ 1344752 w 2253705"/>
                <a:gd name="connsiteY4" fmla="*/ 280130 h 921317"/>
                <a:gd name="connsiteX5" fmla="*/ 1157981 w 2253705"/>
                <a:gd name="connsiteY5" fmla="*/ 404632 h 921317"/>
                <a:gd name="connsiteX6" fmla="*/ 933856 w 2253705"/>
                <a:gd name="connsiteY6" fmla="*/ 572711 h 921317"/>
                <a:gd name="connsiteX7" fmla="*/ 703505 w 2253705"/>
                <a:gd name="connsiteY7" fmla="*/ 722113 h 921317"/>
                <a:gd name="connsiteX8" fmla="*/ 516734 w 2253705"/>
                <a:gd name="connsiteY8" fmla="*/ 815308 h 921317"/>
                <a:gd name="connsiteX9" fmla="*/ 230352 w 2253705"/>
                <a:gd name="connsiteY9" fmla="*/ 902275 h 921317"/>
                <a:gd name="connsiteX10" fmla="*/ 0 w 2253705"/>
                <a:gd name="connsiteY10" fmla="*/ 921317 h 921317"/>
                <a:gd name="connsiteX0" fmla="*/ 2284833 w 2284833"/>
                <a:gd name="connsiteY0" fmla="*/ 0 h 933950"/>
                <a:gd name="connsiteX1" fmla="*/ 2023353 w 2284833"/>
                <a:gd name="connsiteY1" fmla="*/ 6225 h 933950"/>
                <a:gd name="connsiteX2" fmla="*/ 1780551 w 2284833"/>
                <a:gd name="connsiteY2" fmla="*/ 68476 h 933950"/>
                <a:gd name="connsiteX3" fmla="*/ 1519071 w 2284833"/>
                <a:gd name="connsiteY3" fmla="*/ 186754 h 933950"/>
                <a:gd name="connsiteX4" fmla="*/ 1375880 w 2284833"/>
                <a:gd name="connsiteY4" fmla="*/ 280130 h 933950"/>
                <a:gd name="connsiteX5" fmla="*/ 1189109 w 2284833"/>
                <a:gd name="connsiteY5" fmla="*/ 404632 h 933950"/>
                <a:gd name="connsiteX6" fmla="*/ 964984 w 2284833"/>
                <a:gd name="connsiteY6" fmla="*/ 572711 h 933950"/>
                <a:gd name="connsiteX7" fmla="*/ 734633 w 2284833"/>
                <a:gd name="connsiteY7" fmla="*/ 722113 h 933950"/>
                <a:gd name="connsiteX8" fmla="*/ 547862 w 2284833"/>
                <a:gd name="connsiteY8" fmla="*/ 815308 h 933950"/>
                <a:gd name="connsiteX9" fmla="*/ 261480 w 2284833"/>
                <a:gd name="connsiteY9" fmla="*/ 902275 h 933950"/>
                <a:gd name="connsiteX10" fmla="*/ 0 w 2284833"/>
                <a:gd name="connsiteY10" fmla="*/ 933950 h 9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4833" h="933950">
                  <a:moveTo>
                    <a:pt x="2284833" y="0"/>
                  </a:moveTo>
                  <a:lnTo>
                    <a:pt x="2023353" y="6225"/>
                  </a:lnTo>
                  <a:cubicBezTo>
                    <a:pt x="1939306" y="17638"/>
                    <a:pt x="1864598" y="38388"/>
                    <a:pt x="1780551" y="68476"/>
                  </a:cubicBezTo>
                  <a:cubicBezTo>
                    <a:pt x="1696504" y="98564"/>
                    <a:pt x="1586516" y="151478"/>
                    <a:pt x="1519071" y="186754"/>
                  </a:cubicBezTo>
                  <a:cubicBezTo>
                    <a:pt x="1451626" y="222030"/>
                    <a:pt x="1375880" y="280130"/>
                    <a:pt x="1375880" y="280130"/>
                  </a:cubicBezTo>
                  <a:cubicBezTo>
                    <a:pt x="1320886" y="316443"/>
                    <a:pt x="1257592" y="355869"/>
                    <a:pt x="1189109" y="404632"/>
                  </a:cubicBezTo>
                  <a:cubicBezTo>
                    <a:pt x="1120626" y="453395"/>
                    <a:pt x="1040730" y="519798"/>
                    <a:pt x="964984" y="572711"/>
                  </a:cubicBezTo>
                  <a:cubicBezTo>
                    <a:pt x="889238" y="625625"/>
                    <a:pt x="804153" y="681680"/>
                    <a:pt x="734633" y="722113"/>
                  </a:cubicBezTo>
                  <a:cubicBezTo>
                    <a:pt x="665113" y="762546"/>
                    <a:pt x="626721" y="785281"/>
                    <a:pt x="547862" y="815308"/>
                  </a:cubicBezTo>
                  <a:cubicBezTo>
                    <a:pt x="469003" y="845335"/>
                    <a:pt x="352790" y="882501"/>
                    <a:pt x="261480" y="902275"/>
                  </a:cubicBezTo>
                  <a:cubicBezTo>
                    <a:pt x="170170" y="922049"/>
                    <a:pt x="87160" y="923392"/>
                    <a:pt x="0" y="933950"/>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516" name="Freeform 515">
              <a:extLst>
                <a:ext uri="{FF2B5EF4-FFF2-40B4-BE49-F238E27FC236}">
                  <a16:creationId xmlns:a16="http://schemas.microsoft.com/office/drawing/2014/main" id="{99F4CAF7-07A1-DE4C-9CE4-907F508A9BAE}"/>
                </a:ext>
              </a:extLst>
            </p:cNvPr>
            <p:cNvSpPr/>
            <p:nvPr/>
          </p:nvSpPr>
          <p:spPr>
            <a:xfrm>
              <a:off x="3851920" y="3959762"/>
              <a:ext cx="291365" cy="30044"/>
            </a:xfrm>
            <a:custGeom>
              <a:avLst/>
              <a:gdLst>
                <a:gd name="connsiteX0" fmla="*/ 0 w 1145529"/>
                <a:gd name="connsiteY0" fmla="*/ 112702 h 112702"/>
                <a:gd name="connsiteX1" fmla="*/ 305059 w 1145529"/>
                <a:gd name="connsiteY1" fmla="*/ 19325 h 112702"/>
                <a:gd name="connsiteX2" fmla="*/ 516733 w 1145529"/>
                <a:gd name="connsiteY2" fmla="*/ 650 h 112702"/>
                <a:gd name="connsiteX3" fmla="*/ 771987 w 1145529"/>
                <a:gd name="connsiteY3" fmla="*/ 6875 h 112702"/>
                <a:gd name="connsiteX4" fmla="*/ 983661 w 1145529"/>
                <a:gd name="connsiteY4" fmla="*/ 31776 h 112702"/>
                <a:gd name="connsiteX5" fmla="*/ 1145529 w 1145529"/>
                <a:gd name="connsiteY5" fmla="*/ 87802 h 112702"/>
                <a:gd name="connsiteX0" fmla="*/ 0 w 1133078"/>
                <a:gd name="connsiteY0" fmla="*/ 143828 h 143828"/>
                <a:gd name="connsiteX1" fmla="*/ 292608 w 1133078"/>
                <a:gd name="connsiteY1" fmla="*/ 19325 h 143828"/>
                <a:gd name="connsiteX2" fmla="*/ 504282 w 1133078"/>
                <a:gd name="connsiteY2" fmla="*/ 650 h 143828"/>
                <a:gd name="connsiteX3" fmla="*/ 759536 w 1133078"/>
                <a:gd name="connsiteY3" fmla="*/ 6875 h 143828"/>
                <a:gd name="connsiteX4" fmla="*/ 971210 w 1133078"/>
                <a:gd name="connsiteY4" fmla="*/ 31776 h 143828"/>
                <a:gd name="connsiteX5" fmla="*/ 1133078 w 1133078"/>
                <a:gd name="connsiteY5" fmla="*/ 87802 h 143828"/>
                <a:gd name="connsiteX0" fmla="*/ 0 w 1120627"/>
                <a:gd name="connsiteY0" fmla="*/ 118927 h 118927"/>
                <a:gd name="connsiteX1" fmla="*/ 280157 w 1120627"/>
                <a:gd name="connsiteY1" fmla="*/ 19325 h 118927"/>
                <a:gd name="connsiteX2" fmla="*/ 491831 w 1120627"/>
                <a:gd name="connsiteY2" fmla="*/ 650 h 118927"/>
                <a:gd name="connsiteX3" fmla="*/ 747085 w 1120627"/>
                <a:gd name="connsiteY3" fmla="*/ 6875 h 118927"/>
                <a:gd name="connsiteX4" fmla="*/ 958759 w 1120627"/>
                <a:gd name="connsiteY4" fmla="*/ 31776 h 118927"/>
                <a:gd name="connsiteX5" fmla="*/ 1120627 w 1120627"/>
                <a:gd name="connsiteY5" fmla="*/ 87802 h 11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0627" h="118927">
                  <a:moveTo>
                    <a:pt x="0" y="118927"/>
                  </a:moveTo>
                  <a:cubicBezTo>
                    <a:pt x="109468" y="81576"/>
                    <a:pt x="198185" y="39038"/>
                    <a:pt x="280157" y="19325"/>
                  </a:cubicBezTo>
                  <a:cubicBezTo>
                    <a:pt x="362129" y="-388"/>
                    <a:pt x="414010" y="2725"/>
                    <a:pt x="491831" y="650"/>
                  </a:cubicBezTo>
                  <a:cubicBezTo>
                    <a:pt x="569652" y="-1425"/>
                    <a:pt x="669264" y="1687"/>
                    <a:pt x="747085" y="6875"/>
                  </a:cubicBezTo>
                  <a:cubicBezTo>
                    <a:pt x="824906" y="12063"/>
                    <a:pt x="896502" y="18288"/>
                    <a:pt x="958759" y="31776"/>
                  </a:cubicBezTo>
                  <a:cubicBezTo>
                    <a:pt x="1021016" y="45264"/>
                    <a:pt x="1120627" y="87802"/>
                    <a:pt x="1120627" y="87802"/>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517" name="Freeform 516">
              <a:extLst>
                <a:ext uri="{FF2B5EF4-FFF2-40B4-BE49-F238E27FC236}">
                  <a16:creationId xmlns:a16="http://schemas.microsoft.com/office/drawing/2014/main" id="{82D8A07F-BB61-5444-A052-C7E67A403797}"/>
                </a:ext>
              </a:extLst>
            </p:cNvPr>
            <p:cNvSpPr/>
            <p:nvPr/>
          </p:nvSpPr>
          <p:spPr>
            <a:xfrm>
              <a:off x="4601145" y="4062773"/>
              <a:ext cx="312177" cy="134487"/>
            </a:xfrm>
            <a:custGeom>
              <a:avLst/>
              <a:gdLst>
                <a:gd name="connsiteX0" fmla="*/ 0 w 1206823"/>
                <a:gd name="connsiteY0" fmla="*/ 534897 h 534897"/>
                <a:gd name="connsiteX1" fmla="*/ 404671 w 1206823"/>
                <a:gd name="connsiteY1" fmla="*/ 491321 h 534897"/>
                <a:gd name="connsiteX2" fmla="*/ 635022 w 1206823"/>
                <a:gd name="connsiteY2" fmla="*/ 410395 h 534897"/>
                <a:gd name="connsiteX3" fmla="*/ 852921 w 1206823"/>
                <a:gd name="connsiteY3" fmla="*/ 323243 h 534897"/>
                <a:gd name="connsiteX4" fmla="*/ 1039692 w 1206823"/>
                <a:gd name="connsiteY4" fmla="*/ 173841 h 534897"/>
                <a:gd name="connsiteX5" fmla="*/ 1201561 w 1206823"/>
                <a:gd name="connsiteY5" fmla="*/ 11988 h 534897"/>
                <a:gd name="connsiteX6" fmla="*/ 1170432 w 1206823"/>
                <a:gd name="connsiteY6" fmla="*/ 11988 h 534897"/>
                <a:gd name="connsiteX0" fmla="*/ 0 w 1200598"/>
                <a:gd name="connsiteY0" fmla="*/ 516222 h 516222"/>
                <a:gd name="connsiteX1" fmla="*/ 398446 w 1200598"/>
                <a:gd name="connsiteY1" fmla="*/ 491321 h 516222"/>
                <a:gd name="connsiteX2" fmla="*/ 628797 w 1200598"/>
                <a:gd name="connsiteY2" fmla="*/ 410395 h 516222"/>
                <a:gd name="connsiteX3" fmla="*/ 846696 w 1200598"/>
                <a:gd name="connsiteY3" fmla="*/ 323243 h 516222"/>
                <a:gd name="connsiteX4" fmla="*/ 1033467 w 1200598"/>
                <a:gd name="connsiteY4" fmla="*/ 173841 h 516222"/>
                <a:gd name="connsiteX5" fmla="*/ 1195336 w 1200598"/>
                <a:gd name="connsiteY5" fmla="*/ 11988 h 516222"/>
                <a:gd name="connsiteX6" fmla="*/ 1164207 w 1200598"/>
                <a:gd name="connsiteY6" fmla="*/ 11988 h 516222"/>
                <a:gd name="connsiteX0" fmla="*/ 0 w 1200598"/>
                <a:gd name="connsiteY0" fmla="*/ 516222 h 516222"/>
                <a:gd name="connsiteX1" fmla="*/ 385994 w 1200598"/>
                <a:gd name="connsiteY1" fmla="*/ 478871 h 516222"/>
                <a:gd name="connsiteX2" fmla="*/ 628797 w 1200598"/>
                <a:gd name="connsiteY2" fmla="*/ 410395 h 516222"/>
                <a:gd name="connsiteX3" fmla="*/ 846696 w 1200598"/>
                <a:gd name="connsiteY3" fmla="*/ 323243 h 516222"/>
                <a:gd name="connsiteX4" fmla="*/ 1033467 w 1200598"/>
                <a:gd name="connsiteY4" fmla="*/ 173841 h 516222"/>
                <a:gd name="connsiteX5" fmla="*/ 1195336 w 1200598"/>
                <a:gd name="connsiteY5" fmla="*/ 11988 h 516222"/>
                <a:gd name="connsiteX6" fmla="*/ 1164207 w 1200598"/>
                <a:gd name="connsiteY6" fmla="*/ 11988 h 516222"/>
                <a:gd name="connsiteX0" fmla="*/ 0 w 1200598"/>
                <a:gd name="connsiteY0" fmla="*/ 516222 h 516222"/>
                <a:gd name="connsiteX1" fmla="*/ 385994 w 1200598"/>
                <a:gd name="connsiteY1" fmla="*/ 478871 h 516222"/>
                <a:gd name="connsiteX2" fmla="*/ 628797 w 1200598"/>
                <a:gd name="connsiteY2" fmla="*/ 410395 h 516222"/>
                <a:gd name="connsiteX3" fmla="*/ 840470 w 1200598"/>
                <a:gd name="connsiteY3" fmla="*/ 298343 h 516222"/>
                <a:gd name="connsiteX4" fmla="*/ 1033467 w 1200598"/>
                <a:gd name="connsiteY4" fmla="*/ 173841 h 516222"/>
                <a:gd name="connsiteX5" fmla="*/ 1195336 w 1200598"/>
                <a:gd name="connsiteY5" fmla="*/ 11988 h 516222"/>
                <a:gd name="connsiteX6" fmla="*/ 1164207 w 1200598"/>
                <a:gd name="connsiteY6" fmla="*/ 11988 h 5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598" h="516222">
                  <a:moveTo>
                    <a:pt x="0" y="516222"/>
                  </a:moveTo>
                  <a:cubicBezTo>
                    <a:pt x="149417" y="504809"/>
                    <a:pt x="281195" y="496509"/>
                    <a:pt x="385994" y="478871"/>
                  </a:cubicBezTo>
                  <a:cubicBezTo>
                    <a:pt x="490793" y="461233"/>
                    <a:pt x="553051" y="440483"/>
                    <a:pt x="628797" y="410395"/>
                  </a:cubicBezTo>
                  <a:cubicBezTo>
                    <a:pt x="704543" y="380307"/>
                    <a:pt x="773025" y="337769"/>
                    <a:pt x="840470" y="298343"/>
                  </a:cubicBezTo>
                  <a:cubicBezTo>
                    <a:pt x="907915" y="258917"/>
                    <a:pt x="974323" y="221567"/>
                    <a:pt x="1033467" y="173841"/>
                  </a:cubicBezTo>
                  <a:cubicBezTo>
                    <a:pt x="1092611" y="126115"/>
                    <a:pt x="1173546" y="38963"/>
                    <a:pt x="1195336" y="11988"/>
                  </a:cubicBezTo>
                  <a:cubicBezTo>
                    <a:pt x="1217126" y="-14987"/>
                    <a:pt x="1164207" y="11988"/>
                    <a:pt x="1164207" y="11988"/>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518" name="Freeform 517">
              <a:extLst>
                <a:ext uri="{FF2B5EF4-FFF2-40B4-BE49-F238E27FC236}">
                  <a16:creationId xmlns:a16="http://schemas.microsoft.com/office/drawing/2014/main" id="{5EA66583-D304-6D4A-9709-5DD0CB98CBD8}"/>
                </a:ext>
              </a:extLst>
            </p:cNvPr>
            <p:cNvSpPr/>
            <p:nvPr/>
          </p:nvSpPr>
          <p:spPr>
            <a:xfrm>
              <a:off x="4919726" y="3936871"/>
              <a:ext cx="344195" cy="123041"/>
            </a:xfrm>
            <a:custGeom>
              <a:avLst/>
              <a:gdLst>
                <a:gd name="connsiteX0" fmla="*/ 0 w 1257592"/>
                <a:gd name="connsiteY0" fmla="*/ 474059 h 474059"/>
                <a:gd name="connsiteX1" fmla="*/ 199223 w 1257592"/>
                <a:gd name="connsiteY1" fmla="*/ 324656 h 474059"/>
                <a:gd name="connsiteX2" fmla="*/ 460702 w 1257592"/>
                <a:gd name="connsiteY2" fmla="*/ 193929 h 474059"/>
                <a:gd name="connsiteX3" fmla="*/ 722181 w 1257592"/>
                <a:gd name="connsiteY3" fmla="*/ 69427 h 474059"/>
                <a:gd name="connsiteX4" fmla="*/ 1039692 w 1257592"/>
                <a:gd name="connsiteY4" fmla="*/ 951 h 474059"/>
                <a:gd name="connsiteX5" fmla="*/ 1182883 w 1257592"/>
                <a:gd name="connsiteY5" fmla="*/ 32076 h 474059"/>
                <a:gd name="connsiteX6" fmla="*/ 1257592 w 1257592"/>
                <a:gd name="connsiteY6" fmla="*/ 69427 h 474059"/>
                <a:gd name="connsiteX0" fmla="*/ 0 w 1294946"/>
                <a:gd name="connsiteY0" fmla="*/ 473927 h 473927"/>
                <a:gd name="connsiteX1" fmla="*/ 199223 w 1294946"/>
                <a:gd name="connsiteY1" fmla="*/ 324524 h 473927"/>
                <a:gd name="connsiteX2" fmla="*/ 460702 w 1294946"/>
                <a:gd name="connsiteY2" fmla="*/ 193797 h 473927"/>
                <a:gd name="connsiteX3" fmla="*/ 722181 w 1294946"/>
                <a:gd name="connsiteY3" fmla="*/ 69295 h 473927"/>
                <a:gd name="connsiteX4" fmla="*/ 1039692 w 1294946"/>
                <a:gd name="connsiteY4" fmla="*/ 819 h 473927"/>
                <a:gd name="connsiteX5" fmla="*/ 1182883 w 1294946"/>
                <a:gd name="connsiteY5" fmla="*/ 31944 h 473927"/>
                <a:gd name="connsiteX6" fmla="*/ 1294946 w 1294946"/>
                <a:gd name="connsiteY6" fmla="*/ 38169 h 473927"/>
                <a:gd name="connsiteX0" fmla="*/ 0 w 1319849"/>
                <a:gd name="connsiteY0" fmla="*/ 474001 h 474001"/>
                <a:gd name="connsiteX1" fmla="*/ 199223 w 1319849"/>
                <a:gd name="connsiteY1" fmla="*/ 324598 h 474001"/>
                <a:gd name="connsiteX2" fmla="*/ 460702 w 1319849"/>
                <a:gd name="connsiteY2" fmla="*/ 193871 h 474001"/>
                <a:gd name="connsiteX3" fmla="*/ 722181 w 1319849"/>
                <a:gd name="connsiteY3" fmla="*/ 69369 h 474001"/>
                <a:gd name="connsiteX4" fmla="*/ 1039692 w 1319849"/>
                <a:gd name="connsiteY4" fmla="*/ 893 h 474001"/>
                <a:gd name="connsiteX5" fmla="*/ 1182883 w 1319849"/>
                <a:gd name="connsiteY5" fmla="*/ 32018 h 474001"/>
                <a:gd name="connsiteX6" fmla="*/ 1319849 w 1319849"/>
                <a:gd name="connsiteY6" fmla="*/ 56919 h 4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849" h="474001">
                  <a:moveTo>
                    <a:pt x="0" y="474001"/>
                  </a:moveTo>
                  <a:cubicBezTo>
                    <a:pt x="61219" y="422643"/>
                    <a:pt x="122439" y="371286"/>
                    <a:pt x="199223" y="324598"/>
                  </a:cubicBezTo>
                  <a:cubicBezTo>
                    <a:pt x="276007" y="277910"/>
                    <a:pt x="373542" y="236409"/>
                    <a:pt x="460702" y="193871"/>
                  </a:cubicBezTo>
                  <a:cubicBezTo>
                    <a:pt x="547862" y="151333"/>
                    <a:pt x="625683" y="101532"/>
                    <a:pt x="722181" y="69369"/>
                  </a:cubicBezTo>
                  <a:cubicBezTo>
                    <a:pt x="818679" y="37206"/>
                    <a:pt x="962908" y="7118"/>
                    <a:pt x="1039692" y="893"/>
                  </a:cubicBezTo>
                  <a:cubicBezTo>
                    <a:pt x="1116476" y="-5332"/>
                    <a:pt x="1136190" y="22680"/>
                    <a:pt x="1182883" y="32018"/>
                  </a:cubicBezTo>
                  <a:cubicBezTo>
                    <a:pt x="1229576" y="41356"/>
                    <a:pt x="1319849" y="56919"/>
                    <a:pt x="1319849" y="56919"/>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sp>
          <p:nvSpPr>
            <p:cNvPr id="519" name="Freeform 518">
              <a:extLst>
                <a:ext uri="{FF2B5EF4-FFF2-40B4-BE49-F238E27FC236}">
                  <a16:creationId xmlns:a16="http://schemas.microsoft.com/office/drawing/2014/main" id="{F7718E2B-6527-6D45-9991-F53D62F8BC4F}"/>
                </a:ext>
              </a:extLst>
            </p:cNvPr>
            <p:cNvSpPr/>
            <p:nvPr/>
          </p:nvSpPr>
          <p:spPr>
            <a:xfrm>
              <a:off x="5861060" y="4104263"/>
              <a:ext cx="139278" cy="65813"/>
            </a:xfrm>
            <a:custGeom>
              <a:avLst/>
              <a:gdLst>
                <a:gd name="connsiteX0" fmla="*/ 138546 w 138546"/>
                <a:gd name="connsiteY0" fmla="*/ 0 h 66004"/>
                <a:gd name="connsiteX1" fmla="*/ 69273 w 138546"/>
                <a:gd name="connsiteY1" fmla="*/ 56078 h 66004"/>
                <a:gd name="connsiteX2" fmla="*/ 0 w 138546"/>
                <a:gd name="connsiteY2" fmla="*/ 65974 h 66004"/>
                <a:gd name="connsiteX0" fmla="*/ 138546 w 138546"/>
                <a:gd name="connsiteY0" fmla="*/ 0 h 65974"/>
                <a:gd name="connsiteX1" fmla="*/ 66098 w 138546"/>
                <a:gd name="connsiteY1" fmla="*/ 46553 h 65974"/>
                <a:gd name="connsiteX2" fmla="*/ 0 w 138546"/>
                <a:gd name="connsiteY2" fmla="*/ 65974 h 65974"/>
              </a:gdLst>
              <a:ahLst/>
              <a:cxnLst>
                <a:cxn ang="0">
                  <a:pos x="connsiteX0" y="connsiteY0"/>
                </a:cxn>
                <a:cxn ang="0">
                  <a:pos x="connsiteX1" y="connsiteY1"/>
                </a:cxn>
                <a:cxn ang="0">
                  <a:pos x="connsiteX2" y="connsiteY2"/>
                </a:cxn>
              </a:cxnLst>
              <a:rect l="l" t="t" r="r" b="b"/>
              <a:pathLst>
                <a:path w="138546" h="65974">
                  <a:moveTo>
                    <a:pt x="138546" y="0"/>
                  </a:moveTo>
                  <a:cubicBezTo>
                    <a:pt x="115455" y="22541"/>
                    <a:pt x="89189" y="35557"/>
                    <a:pt x="66098" y="46553"/>
                  </a:cubicBezTo>
                  <a:cubicBezTo>
                    <a:pt x="43007" y="57549"/>
                    <a:pt x="0" y="65974"/>
                    <a:pt x="0" y="65974"/>
                  </a:cubicBezTo>
                </a:path>
              </a:pathLst>
            </a:custGeom>
            <a:noFill/>
            <a:ln w="38100" cap="flat" cmpd="sng" algn="ctr">
              <a:solidFill>
                <a:srgbClr val="D1890D">
                  <a:lumMod val="60000"/>
                  <a:lumOff val="40000"/>
                </a:srgbClr>
              </a:solidFill>
              <a:prstDash val="solid"/>
              <a:miter lim="800000"/>
            </a:ln>
            <a:effectLst/>
          </p:spPr>
          <p:txBody>
            <a:bodyPr anchor="ctr"/>
            <a:lstStyle/>
            <a:p>
              <a:pPr algn="ctr">
                <a:defRPr/>
              </a:pPr>
              <a:endParaRPr lang="en-US" sz="1200" kern="0" dirty="0">
                <a:solidFill>
                  <a:srgbClr val="4C4C4C"/>
                </a:solidFill>
                <a:latin typeface="Arial"/>
              </a:endParaRPr>
            </a:p>
          </p:txBody>
        </p:sp>
      </p:grpSp>
      <p:grpSp>
        <p:nvGrpSpPr>
          <p:cNvPr id="572" name="Group 12">
            <a:extLst>
              <a:ext uri="{FF2B5EF4-FFF2-40B4-BE49-F238E27FC236}">
                <a16:creationId xmlns:a16="http://schemas.microsoft.com/office/drawing/2014/main" id="{B49E594D-66DC-6A4C-9E07-F8216E8EF03A}"/>
              </a:ext>
            </a:extLst>
          </p:cNvPr>
          <p:cNvGrpSpPr>
            <a:grpSpLocks noChangeAspect="1"/>
          </p:cNvGrpSpPr>
          <p:nvPr/>
        </p:nvGrpSpPr>
        <p:grpSpPr bwMode="auto">
          <a:xfrm>
            <a:off x="5899056" y="2352229"/>
            <a:ext cx="420963" cy="828359"/>
            <a:chOff x="3942573" y="2561190"/>
            <a:chExt cx="1224031" cy="2171954"/>
          </a:xfrm>
          <a:solidFill>
            <a:srgbClr val="BD3333">
              <a:lumMod val="75000"/>
            </a:srgbClr>
          </a:solidFill>
        </p:grpSpPr>
        <p:grpSp>
          <p:nvGrpSpPr>
            <p:cNvPr id="573" name="Group 3">
              <a:extLst>
                <a:ext uri="{FF2B5EF4-FFF2-40B4-BE49-F238E27FC236}">
                  <a16:creationId xmlns:a16="http://schemas.microsoft.com/office/drawing/2014/main" id="{4D8560BC-DA0B-9246-B4DB-3C5C1BE2ED2A}"/>
                </a:ext>
              </a:extLst>
            </p:cNvPr>
            <p:cNvGrpSpPr>
              <a:grpSpLocks noChangeAspect="1"/>
            </p:cNvGrpSpPr>
            <p:nvPr/>
          </p:nvGrpSpPr>
          <p:grpSpPr bwMode="auto">
            <a:xfrm>
              <a:off x="3942573" y="2561190"/>
              <a:ext cx="1224031" cy="1553610"/>
              <a:chOff x="914400" y="1819505"/>
              <a:chExt cx="1867058" cy="1690888"/>
            </a:xfrm>
            <a:grpFill/>
          </p:grpSpPr>
          <p:sp>
            <p:nvSpPr>
              <p:cNvPr id="576" name="Freeform 14">
                <a:extLst>
                  <a:ext uri="{FF2B5EF4-FFF2-40B4-BE49-F238E27FC236}">
                    <a16:creationId xmlns:a16="http://schemas.microsoft.com/office/drawing/2014/main" id="{19B4A0B9-3A4A-4F47-837D-1DA3E32E8766}"/>
                  </a:ext>
                </a:extLst>
              </p:cNvPr>
              <p:cNvSpPr>
                <a:spLocks/>
              </p:cNvSpPr>
              <p:nvPr/>
            </p:nvSpPr>
            <p:spPr bwMode="auto">
              <a:xfrm>
                <a:off x="1450369" y="1819505"/>
                <a:ext cx="1331089" cy="1688779"/>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grpFill/>
              <a:ln w="28575">
                <a:solidFill>
                  <a:srgbClr val="8F1176">
                    <a:lumMod val="10000"/>
                  </a:srgbClr>
                </a:solidFill>
              </a:ln>
              <a:effectLst/>
            </p:spPr>
            <p:txBody>
              <a:bodyPr/>
              <a:lstStyle/>
              <a:p>
                <a:pPr>
                  <a:defRPr/>
                </a:pPr>
                <a:endParaRPr lang="en-US" sz="1000" kern="0" dirty="0">
                  <a:solidFill>
                    <a:srgbClr val="4C4C4C"/>
                  </a:solidFill>
                  <a:latin typeface="Arial" panose="020B0604020202020204" pitchFamily="34" charset="0"/>
                </a:endParaRPr>
              </a:p>
            </p:txBody>
          </p:sp>
          <p:sp>
            <p:nvSpPr>
              <p:cNvPr id="577" name="Freeform 15">
                <a:extLst>
                  <a:ext uri="{FF2B5EF4-FFF2-40B4-BE49-F238E27FC236}">
                    <a16:creationId xmlns:a16="http://schemas.microsoft.com/office/drawing/2014/main" id="{60DD005D-A6E7-5446-B9D2-BBE863110749}"/>
                  </a:ext>
                </a:extLst>
              </p:cNvPr>
              <p:cNvSpPr>
                <a:spLocks/>
              </p:cNvSpPr>
              <p:nvPr/>
            </p:nvSpPr>
            <p:spPr bwMode="auto">
              <a:xfrm flipH="1">
                <a:off x="914400" y="1821609"/>
                <a:ext cx="1331089" cy="1688778"/>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grpFill/>
              <a:ln w="28575">
                <a:solidFill>
                  <a:srgbClr val="8F1176">
                    <a:lumMod val="10000"/>
                  </a:srgbClr>
                </a:solidFill>
              </a:ln>
              <a:effectLst/>
            </p:spPr>
            <p:txBody>
              <a:bodyPr/>
              <a:lstStyle/>
              <a:p>
                <a:pPr>
                  <a:defRPr/>
                </a:pPr>
                <a:endParaRPr lang="en-US" sz="1000" kern="0" dirty="0">
                  <a:solidFill>
                    <a:srgbClr val="4C4C4C"/>
                  </a:solidFill>
                  <a:latin typeface="Arial" panose="020B0604020202020204" pitchFamily="34" charset="0"/>
                </a:endParaRPr>
              </a:p>
            </p:txBody>
          </p:sp>
        </p:grpSp>
        <p:sp>
          <p:nvSpPr>
            <p:cNvPr id="574" name="Freeform 573">
              <a:extLst>
                <a:ext uri="{FF2B5EF4-FFF2-40B4-BE49-F238E27FC236}">
                  <a16:creationId xmlns:a16="http://schemas.microsoft.com/office/drawing/2014/main" id="{93704FC7-308B-3947-8C9F-A134332D0875}"/>
                </a:ext>
              </a:extLst>
            </p:cNvPr>
            <p:cNvSpPr/>
            <p:nvPr/>
          </p:nvSpPr>
          <p:spPr>
            <a:xfrm>
              <a:off x="4185837" y="3428812"/>
              <a:ext cx="386130" cy="1304332"/>
            </a:xfrm>
            <a:custGeom>
              <a:avLst/>
              <a:gdLst>
                <a:gd name="connsiteX0" fmla="*/ 137332 w 551297"/>
                <a:gd name="connsiteY0" fmla="*/ 29980 h 1304144"/>
                <a:gd name="connsiteX1" fmla="*/ 137332 w 551297"/>
                <a:gd name="connsiteY1" fmla="*/ 29980 h 1304144"/>
                <a:gd name="connsiteX2" fmla="*/ 32401 w 551297"/>
                <a:gd name="connsiteY2" fmla="*/ 749508 h 1304144"/>
                <a:gd name="connsiteX3" fmla="*/ 92361 w 551297"/>
                <a:gd name="connsiteY3" fmla="*/ 1214203 h 1304144"/>
                <a:gd name="connsiteX4" fmla="*/ 107352 w 551297"/>
                <a:gd name="connsiteY4" fmla="*/ 1259174 h 1304144"/>
                <a:gd name="connsiteX5" fmla="*/ 212283 w 551297"/>
                <a:gd name="connsiteY5" fmla="*/ 1304144 h 1304144"/>
                <a:gd name="connsiteX6" fmla="*/ 437135 w 551297"/>
                <a:gd name="connsiteY6" fmla="*/ 1289154 h 1304144"/>
                <a:gd name="connsiteX7" fmla="*/ 497096 w 551297"/>
                <a:gd name="connsiteY7" fmla="*/ 1229193 h 1304144"/>
                <a:gd name="connsiteX8" fmla="*/ 512086 w 551297"/>
                <a:gd name="connsiteY8" fmla="*/ 554636 h 1304144"/>
                <a:gd name="connsiteX9" fmla="*/ 452125 w 551297"/>
                <a:gd name="connsiteY9" fmla="*/ 0 h 1304144"/>
                <a:gd name="connsiteX10" fmla="*/ 302224 w 551297"/>
                <a:gd name="connsiteY10" fmla="*/ 29980 h 1304144"/>
                <a:gd name="connsiteX11" fmla="*/ 257253 w 551297"/>
                <a:gd name="connsiteY11" fmla="*/ 59961 h 1304144"/>
                <a:gd name="connsiteX12" fmla="*/ 212283 w 551297"/>
                <a:gd name="connsiteY12" fmla="*/ 104931 h 1304144"/>
                <a:gd name="connsiteX13" fmla="*/ 137332 w 551297"/>
                <a:gd name="connsiteY13" fmla="*/ 29980 h 13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297" h="1304144">
                  <a:moveTo>
                    <a:pt x="137332" y="29980"/>
                  </a:moveTo>
                  <a:lnTo>
                    <a:pt x="137332" y="29980"/>
                  </a:lnTo>
                  <a:cubicBezTo>
                    <a:pt x="-56200" y="320278"/>
                    <a:pt x="32401" y="135425"/>
                    <a:pt x="32401" y="749508"/>
                  </a:cubicBezTo>
                  <a:cubicBezTo>
                    <a:pt x="32401" y="1191821"/>
                    <a:pt x="-71309" y="1105090"/>
                    <a:pt x="92361" y="1214203"/>
                  </a:cubicBezTo>
                  <a:cubicBezTo>
                    <a:pt x="97358" y="1229193"/>
                    <a:pt x="96179" y="1248001"/>
                    <a:pt x="107352" y="1259174"/>
                  </a:cubicBezTo>
                  <a:cubicBezTo>
                    <a:pt x="125876" y="1277698"/>
                    <a:pt x="185407" y="1295186"/>
                    <a:pt x="212283" y="1304144"/>
                  </a:cubicBezTo>
                  <a:cubicBezTo>
                    <a:pt x="287234" y="1299147"/>
                    <a:pt x="364491" y="1308271"/>
                    <a:pt x="437135" y="1289154"/>
                  </a:cubicBezTo>
                  <a:cubicBezTo>
                    <a:pt x="464470" y="1281961"/>
                    <a:pt x="497096" y="1229193"/>
                    <a:pt x="497096" y="1229193"/>
                  </a:cubicBezTo>
                  <a:cubicBezTo>
                    <a:pt x="588592" y="954703"/>
                    <a:pt x="528676" y="1168474"/>
                    <a:pt x="512086" y="554636"/>
                  </a:cubicBezTo>
                  <a:cubicBezTo>
                    <a:pt x="497435" y="12540"/>
                    <a:pt x="642582" y="126968"/>
                    <a:pt x="452125" y="0"/>
                  </a:cubicBezTo>
                  <a:cubicBezTo>
                    <a:pt x="402158" y="9993"/>
                    <a:pt x="350927" y="14994"/>
                    <a:pt x="302224" y="29980"/>
                  </a:cubicBezTo>
                  <a:cubicBezTo>
                    <a:pt x="285005" y="35278"/>
                    <a:pt x="269992" y="47222"/>
                    <a:pt x="257253" y="59961"/>
                  </a:cubicBezTo>
                  <a:cubicBezTo>
                    <a:pt x="208126" y="109088"/>
                    <a:pt x="249831" y="104931"/>
                    <a:pt x="212283" y="104931"/>
                  </a:cubicBezTo>
                  <a:lnTo>
                    <a:pt x="137332" y="29980"/>
                  </a:lnTo>
                  <a:close/>
                </a:path>
              </a:pathLst>
            </a:custGeom>
            <a:grpFill/>
            <a:ln w="28575" cap="flat" cmpd="sng" algn="ctr">
              <a:solidFill>
                <a:srgbClr val="8F1176">
                  <a:lumMod val="10000"/>
                </a:srgbClr>
              </a:solidFill>
              <a:prstDash val="solid"/>
              <a:miter lim="800000"/>
            </a:ln>
            <a:effectLst/>
          </p:spPr>
          <p:txBody>
            <a:bodyPr anchor="ctr"/>
            <a:lstStyle/>
            <a:p>
              <a:pPr algn="ctr">
                <a:defRPr/>
              </a:pPr>
              <a:endParaRPr lang="en-US" sz="700" kern="0" dirty="0">
                <a:solidFill>
                  <a:srgbClr val="4C4C4C"/>
                </a:solidFill>
                <a:latin typeface="Arial" panose="020B0604020202020204" pitchFamily="34" charset="0"/>
              </a:endParaRPr>
            </a:p>
          </p:txBody>
        </p:sp>
        <p:sp>
          <p:nvSpPr>
            <p:cNvPr id="575" name="Freeform 574">
              <a:extLst>
                <a:ext uri="{FF2B5EF4-FFF2-40B4-BE49-F238E27FC236}">
                  <a16:creationId xmlns:a16="http://schemas.microsoft.com/office/drawing/2014/main" id="{431CB505-743B-B24A-83C0-C91D02B2CA1B}"/>
                </a:ext>
              </a:extLst>
            </p:cNvPr>
            <p:cNvSpPr/>
            <p:nvPr/>
          </p:nvSpPr>
          <p:spPr>
            <a:xfrm flipH="1">
              <a:off x="4552663" y="3428812"/>
              <a:ext cx="386130" cy="1304332"/>
            </a:xfrm>
            <a:custGeom>
              <a:avLst/>
              <a:gdLst>
                <a:gd name="connsiteX0" fmla="*/ 137332 w 551297"/>
                <a:gd name="connsiteY0" fmla="*/ 29980 h 1304144"/>
                <a:gd name="connsiteX1" fmla="*/ 137332 w 551297"/>
                <a:gd name="connsiteY1" fmla="*/ 29980 h 1304144"/>
                <a:gd name="connsiteX2" fmla="*/ 32401 w 551297"/>
                <a:gd name="connsiteY2" fmla="*/ 749508 h 1304144"/>
                <a:gd name="connsiteX3" fmla="*/ 92361 w 551297"/>
                <a:gd name="connsiteY3" fmla="*/ 1214203 h 1304144"/>
                <a:gd name="connsiteX4" fmla="*/ 107352 w 551297"/>
                <a:gd name="connsiteY4" fmla="*/ 1259174 h 1304144"/>
                <a:gd name="connsiteX5" fmla="*/ 212283 w 551297"/>
                <a:gd name="connsiteY5" fmla="*/ 1304144 h 1304144"/>
                <a:gd name="connsiteX6" fmla="*/ 437135 w 551297"/>
                <a:gd name="connsiteY6" fmla="*/ 1289154 h 1304144"/>
                <a:gd name="connsiteX7" fmla="*/ 497096 w 551297"/>
                <a:gd name="connsiteY7" fmla="*/ 1229193 h 1304144"/>
                <a:gd name="connsiteX8" fmla="*/ 512086 w 551297"/>
                <a:gd name="connsiteY8" fmla="*/ 554636 h 1304144"/>
                <a:gd name="connsiteX9" fmla="*/ 452125 w 551297"/>
                <a:gd name="connsiteY9" fmla="*/ 0 h 1304144"/>
                <a:gd name="connsiteX10" fmla="*/ 302224 w 551297"/>
                <a:gd name="connsiteY10" fmla="*/ 29980 h 1304144"/>
                <a:gd name="connsiteX11" fmla="*/ 257253 w 551297"/>
                <a:gd name="connsiteY11" fmla="*/ 59961 h 1304144"/>
                <a:gd name="connsiteX12" fmla="*/ 212283 w 551297"/>
                <a:gd name="connsiteY12" fmla="*/ 104931 h 1304144"/>
                <a:gd name="connsiteX13" fmla="*/ 137332 w 551297"/>
                <a:gd name="connsiteY13" fmla="*/ 29980 h 13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1297" h="1304144">
                  <a:moveTo>
                    <a:pt x="137332" y="29980"/>
                  </a:moveTo>
                  <a:lnTo>
                    <a:pt x="137332" y="29980"/>
                  </a:lnTo>
                  <a:cubicBezTo>
                    <a:pt x="-56200" y="320278"/>
                    <a:pt x="32401" y="135425"/>
                    <a:pt x="32401" y="749508"/>
                  </a:cubicBezTo>
                  <a:cubicBezTo>
                    <a:pt x="32401" y="1191821"/>
                    <a:pt x="-71309" y="1105090"/>
                    <a:pt x="92361" y="1214203"/>
                  </a:cubicBezTo>
                  <a:cubicBezTo>
                    <a:pt x="97358" y="1229193"/>
                    <a:pt x="96179" y="1248001"/>
                    <a:pt x="107352" y="1259174"/>
                  </a:cubicBezTo>
                  <a:cubicBezTo>
                    <a:pt x="125876" y="1277698"/>
                    <a:pt x="185407" y="1295186"/>
                    <a:pt x="212283" y="1304144"/>
                  </a:cubicBezTo>
                  <a:cubicBezTo>
                    <a:pt x="287234" y="1299147"/>
                    <a:pt x="364491" y="1308271"/>
                    <a:pt x="437135" y="1289154"/>
                  </a:cubicBezTo>
                  <a:cubicBezTo>
                    <a:pt x="464470" y="1281961"/>
                    <a:pt x="497096" y="1229193"/>
                    <a:pt x="497096" y="1229193"/>
                  </a:cubicBezTo>
                  <a:cubicBezTo>
                    <a:pt x="588592" y="954703"/>
                    <a:pt x="528676" y="1168474"/>
                    <a:pt x="512086" y="554636"/>
                  </a:cubicBezTo>
                  <a:cubicBezTo>
                    <a:pt x="497435" y="12540"/>
                    <a:pt x="642582" y="126968"/>
                    <a:pt x="452125" y="0"/>
                  </a:cubicBezTo>
                  <a:cubicBezTo>
                    <a:pt x="402158" y="9993"/>
                    <a:pt x="350927" y="14994"/>
                    <a:pt x="302224" y="29980"/>
                  </a:cubicBezTo>
                  <a:cubicBezTo>
                    <a:pt x="285005" y="35278"/>
                    <a:pt x="269992" y="47222"/>
                    <a:pt x="257253" y="59961"/>
                  </a:cubicBezTo>
                  <a:cubicBezTo>
                    <a:pt x="208126" y="109088"/>
                    <a:pt x="249831" y="104931"/>
                    <a:pt x="212283" y="104931"/>
                  </a:cubicBezTo>
                  <a:lnTo>
                    <a:pt x="137332" y="29980"/>
                  </a:lnTo>
                  <a:close/>
                </a:path>
              </a:pathLst>
            </a:custGeom>
            <a:grpFill/>
            <a:ln w="28575" cap="flat" cmpd="sng" algn="ctr">
              <a:solidFill>
                <a:srgbClr val="8F1176">
                  <a:lumMod val="10000"/>
                </a:srgbClr>
              </a:solidFill>
              <a:prstDash val="solid"/>
              <a:miter lim="800000"/>
            </a:ln>
            <a:effectLst/>
          </p:spPr>
          <p:txBody>
            <a:bodyPr anchor="ctr"/>
            <a:lstStyle/>
            <a:p>
              <a:pPr algn="ctr">
                <a:defRPr/>
              </a:pPr>
              <a:endParaRPr lang="en-US" sz="700" kern="0" dirty="0">
                <a:solidFill>
                  <a:srgbClr val="4C4C4C"/>
                </a:solidFill>
                <a:latin typeface="Arial" panose="020B0604020202020204" pitchFamily="34" charset="0"/>
              </a:endParaRPr>
            </a:p>
          </p:txBody>
        </p:sp>
      </p:grpSp>
      <p:sp>
        <p:nvSpPr>
          <p:cNvPr id="578" name="TextBox 20">
            <a:extLst>
              <a:ext uri="{FF2B5EF4-FFF2-40B4-BE49-F238E27FC236}">
                <a16:creationId xmlns:a16="http://schemas.microsoft.com/office/drawing/2014/main" id="{F16785B7-7C31-1241-B4FB-763BD5DA097F}"/>
              </a:ext>
            </a:extLst>
          </p:cNvPr>
          <p:cNvSpPr txBox="1">
            <a:spLocks noChangeArrowheads="1"/>
          </p:cNvSpPr>
          <p:nvPr/>
        </p:nvSpPr>
        <p:spPr bwMode="auto">
          <a:xfrm>
            <a:off x="5898092" y="2698751"/>
            <a:ext cx="421217" cy="256352"/>
          </a:xfrm>
          <a:prstGeom prst="rect">
            <a:avLst/>
          </a:prstGeom>
          <a:noFill/>
          <a:ln>
            <a:noFill/>
          </a:ln>
        </p:spPr>
        <p:txBody>
          <a:bodyPr>
            <a:spAutoFit/>
          </a:bodyPr>
          <a:lstStyle>
            <a:lvl1pPr eaLnBrk="0" hangingPunct="0">
              <a:spcBef>
                <a:spcPct val="50000"/>
              </a:spcBef>
              <a:buChar char="•"/>
              <a:defRPr sz="2400" b="1">
                <a:solidFill>
                  <a:schemeClr val="tx1"/>
                </a:solidFill>
                <a:latin typeface="Arial" charset="0"/>
              </a:defRPr>
            </a:lvl1pPr>
            <a:lvl2pPr marL="742950" indent="-285750" eaLnBrk="0" hangingPunct="0">
              <a:spcBef>
                <a:spcPct val="40000"/>
              </a:spcBef>
              <a:buChar char="–"/>
              <a:defRPr sz="2200" b="1">
                <a:solidFill>
                  <a:schemeClr val="tx1"/>
                </a:solidFill>
                <a:latin typeface="Arial" charset="0"/>
              </a:defRPr>
            </a:lvl2pPr>
            <a:lvl3pPr marL="1143000" indent="-228600" eaLnBrk="0" hangingPunct="0">
              <a:spcBef>
                <a:spcPct val="25000"/>
              </a:spcBef>
              <a:buChar char="•"/>
              <a:defRPr sz="2000" b="1">
                <a:solidFill>
                  <a:schemeClr val="tx1"/>
                </a:solidFill>
                <a:latin typeface="Arial" charset="0"/>
              </a:defRPr>
            </a:lvl3pPr>
            <a:lvl4pPr marL="1600200" indent="-228600" eaLnBrk="0" hangingPunct="0">
              <a:spcBef>
                <a:spcPct val="20000"/>
              </a:spcBef>
              <a:buChar char="–"/>
              <a:defRPr sz="2000" b="1">
                <a:solidFill>
                  <a:schemeClr val="tx1"/>
                </a:solidFill>
                <a:latin typeface="Arial" charset="0"/>
              </a:defRPr>
            </a:lvl4pPr>
            <a:lvl5pPr marL="2057400" indent="-228600" eaLnBrk="0" hangingPunct="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eaLnBrk="1" hangingPunct="1">
              <a:spcBef>
                <a:spcPct val="0"/>
              </a:spcBef>
              <a:buFontTx/>
              <a:buNone/>
              <a:defRPr/>
            </a:pPr>
            <a:r>
              <a:rPr lang="en-US" altLang="en-US" sz="533" dirty="0">
                <a:solidFill>
                  <a:srgbClr val="FFFFFF"/>
                </a:solidFill>
                <a:latin typeface="+mj-lt"/>
              </a:rPr>
              <a:t>ActRIIB</a:t>
            </a:r>
          </a:p>
        </p:txBody>
      </p:sp>
      <p:sp>
        <p:nvSpPr>
          <p:cNvPr id="579" name="Arc 578">
            <a:extLst>
              <a:ext uri="{FF2B5EF4-FFF2-40B4-BE49-F238E27FC236}">
                <a16:creationId xmlns:a16="http://schemas.microsoft.com/office/drawing/2014/main" id="{A5540231-1099-E849-8E9E-DCE3AF52AB9C}"/>
              </a:ext>
            </a:extLst>
          </p:cNvPr>
          <p:cNvSpPr/>
          <p:nvPr/>
        </p:nvSpPr>
        <p:spPr>
          <a:xfrm rot="5400000">
            <a:off x="5681663" y="3159654"/>
            <a:ext cx="875241" cy="738717"/>
          </a:xfrm>
          <a:prstGeom prst="arc">
            <a:avLst>
              <a:gd name="adj1" fmla="val 16200000"/>
              <a:gd name="adj2" fmla="val 2224592"/>
            </a:avLst>
          </a:prstGeom>
          <a:noFill/>
          <a:ln w="25400" cap="flat" cmpd="sng" algn="ctr">
            <a:solidFill>
              <a:srgbClr val="000000"/>
            </a:solidFill>
            <a:prstDash val="solid"/>
            <a:miter lim="800000"/>
            <a:headEnd type="none" w="med" len="med"/>
            <a:tailEnd type="none" w="med" len="med"/>
          </a:ln>
          <a:effectLst/>
        </p:spPr>
        <p:txBody>
          <a:bodyPr anchor="ctr"/>
          <a:lstStyle/>
          <a:p>
            <a:pPr algn="ctr">
              <a:defRPr/>
            </a:pPr>
            <a:endParaRPr lang="en-GB" sz="400" kern="0" dirty="0">
              <a:solidFill>
                <a:srgbClr val="4C4C4C"/>
              </a:solidFill>
              <a:latin typeface="Arial"/>
            </a:endParaRPr>
          </a:p>
        </p:txBody>
      </p:sp>
      <p:sp>
        <p:nvSpPr>
          <p:cNvPr id="580" name="Rectangle 579">
            <a:extLst>
              <a:ext uri="{FF2B5EF4-FFF2-40B4-BE49-F238E27FC236}">
                <a16:creationId xmlns:a16="http://schemas.microsoft.com/office/drawing/2014/main" id="{AE5B1A0A-81C6-A141-90C2-863CDEC1E207}"/>
              </a:ext>
            </a:extLst>
          </p:cNvPr>
          <p:cNvSpPr/>
          <p:nvPr/>
        </p:nvSpPr>
        <p:spPr>
          <a:xfrm rot="2263447">
            <a:off x="5881159" y="3774016"/>
            <a:ext cx="34925" cy="169334"/>
          </a:xfrm>
          <a:prstGeom prst="rect">
            <a:avLst/>
          </a:prstGeom>
          <a:solidFill>
            <a:srgbClr val="000000"/>
          </a:solidFill>
          <a:ln w="12700" cap="flat" cmpd="sng" algn="ctr">
            <a:solidFill>
              <a:srgbClr val="000000"/>
            </a:solidFill>
            <a:prstDash val="solid"/>
            <a:miter lim="800000"/>
          </a:ln>
          <a:effectLst/>
        </p:spPr>
        <p:txBody>
          <a:bodyPr anchor="ctr"/>
          <a:lstStyle/>
          <a:p>
            <a:pPr algn="ctr">
              <a:defRPr/>
            </a:pPr>
            <a:endParaRPr lang="en-US" sz="400" kern="0" dirty="0">
              <a:solidFill>
                <a:srgbClr val="FFFFFF"/>
              </a:solidFill>
              <a:latin typeface="Arial"/>
            </a:endParaRPr>
          </a:p>
        </p:txBody>
      </p:sp>
      <p:sp>
        <p:nvSpPr>
          <p:cNvPr id="151" name="Arc 150">
            <a:extLst>
              <a:ext uri="{FF2B5EF4-FFF2-40B4-BE49-F238E27FC236}">
                <a16:creationId xmlns:a16="http://schemas.microsoft.com/office/drawing/2014/main" id="{16BA24B5-8680-5645-AE5B-1608DF9776AA}"/>
              </a:ext>
            </a:extLst>
          </p:cNvPr>
          <p:cNvSpPr/>
          <p:nvPr/>
        </p:nvSpPr>
        <p:spPr>
          <a:xfrm rot="14564363" flipH="1">
            <a:off x="5080001" y="1737784"/>
            <a:ext cx="1166283" cy="1045634"/>
          </a:xfrm>
          <a:prstGeom prst="arc">
            <a:avLst>
              <a:gd name="adj1" fmla="val 18033998"/>
              <a:gd name="adj2" fmla="val 2224592"/>
            </a:avLst>
          </a:prstGeom>
          <a:ln w="25400">
            <a:solidFill>
              <a:srgbClr val="000000"/>
            </a:solidFill>
            <a:tailEnd type="triangle" w="lg" len="med"/>
          </a:ln>
        </p:spPr>
        <p:style>
          <a:lnRef idx="1">
            <a:schemeClr val="accent1"/>
          </a:lnRef>
          <a:fillRef idx="0">
            <a:schemeClr val="accent1"/>
          </a:fillRef>
          <a:effectRef idx="0">
            <a:schemeClr val="accent1"/>
          </a:effectRef>
          <a:fontRef idx="minor">
            <a:schemeClr val="tx1"/>
          </a:fontRef>
        </p:style>
        <p:txBody>
          <a:bodyPr anchor="ctr"/>
          <a:lstStyle>
            <a:defPPr>
              <a:defRPr lang="en-GB"/>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eaLnBrk="1" hangingPunct="1">
              <a:defRPr/>
            </a:pPr>
            <a:endParaRPr lang="en-GB" sz="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dissolve">
                                      <p:cBhvr>
                                        <p:cTn id="7" dur="2000"/>
                                        <p:tgtEl>
                                          <p:spTgt spid="459"/>
                                        </p:tgtEl>
                                      </p:cBhvr>
                                    </p:animEffect>
                                  </p:childTnLst>
                                </p:cTn>
                              </p:par>
                            </p:childTnLst>
                          </p:cTn>
                        </p:par>
                        <p:par>
                          <p:cTn id="8" fill="hold" nodeType="afterGroup">
                            <p:stCondLst>
                              <p:cond delay="2000"/>
                            </p:stCondLst>
                            <p:childTnLst>
                              <p:par>
                                <p:cTn id="9" presetID="22" presetClass="exit" presetSubtype="8" fill="hold" nodeType="afterEffect">
                                  <p:stCondLst>
                                    <p:cond delay="0"/>
                                  </p:stCondLst>
                                  <p:childTnLst>
                                    <p:animEffect transition="out" filter="wipe(left)">
                                      <p:cBhvr>
                                        <p:cTn id="10" dur="1000"/>
                                        <p:tgtEl>
                                          <p:spTgt spid="151"/>
                                        </p:tgtEl>
                                      </p:cBhvr>
                                    </p:animEffect>
                                    <p:set>
                                      <p:cBhvr>
                                        <p:cTn id="11" dur="1" fill="hold">
                                          <p:stCondLst>
                                            <p:cond delay="999"/>
                                          </p:stCondLst>
                                        </p:cTn>
                                        <p:tgtEl>
                                          <p:spTgt spid="151"/>
                                        </p:tgtEl>
                                        <p:attrNameLst>
                                          <p:attrName>style.visibility</p:attrName>
                                        </p:attrNameLst>
                                      </p:cBhvr>
                                      <p:to>
                                        <p:strVal val="hidden"/>
                                      </p:to>
                                    </p:set>
                                  </p:childTnLst>
                                </p:cTn>
                              </p:par>
                            </p:childTnLst>
                          </p:cTn>
                        </p:par>
                        <p:par>
                          <p:cTn id="12" fill="hold" nodeType="afterGroup">
                            <p:stCondLst>
                              <p:cond delay="3000"/>
                            </p:stCondLst>
                            <p:childTnLst>
                              <p:par>
                                <p:cTn id="13" presetID="22" presetClass="exit" presetSubtype="1" fill="hold" nodeType="afterEffect">
                                  <p:stCondLst>
                                    <p:cond delay="0"/>
                                  </p:stCondLst>
                                  <p:childTnLst>
                                    <p:animEffect transition="out" filter="wipe(up)">
                                      <p:cBhvr>
                                        <p:cTn id="14" dur="1000"/>
                                        <p:tgtEl>
                                          <p:spTgt spid="477"/>
                                        </p:tgtEl>
                                      </p:cBhvr>
                                    </p:animEffect>
                                    <p:set>
                                      <p:cBhvr>
                                        <p:cTn id="15" dur="1" fill="hold">
                                          <p:stCondLst>
                                            <p:cond delay="999"/>
                                          </p:stCondLst>
                                        </p:cTn>
                                        <p:tgtEl>
                                          <p:spTgt spid="477"/>
                                        </p:tgtEl>
                                        <p:attrNameLst>
                                          <p:attrName>style.visibility</p:attrName>
                                        </p:attrNameLst>
                                      </p:cBhvr>
                                      <p:to>
                                        <p:strVal val="hidden"/>
                                      </p:to>
                                    </p:set>
                                  </p:childTnLst>
                                </p:cTn>
                              </p:par>
                            </p:childTnLst>
                          </p:cTn>
                        </p:par>
                        <p:par>
                          <p:cTn id="16" fill="hold" nodeType="afterGroup">
                            <p:stCondLst>
                              <p:cond delay="4000"/>
                            </p:stCondLst>
                            <p:childTnLst>
                              <p:par>
                                <p:cTn id="17" presetID="10" presetClass="exit" presetSubtype="0" fill="hold" grpId="0" nodeType="afterEffect">
                                  <p:stCondLst>
                                    <p:cond delay="0"/>
                                  </p:stCondLst>
                                  <p:childTnLst>
                                    <p:animEffect transition="out" filter="fade">
                                      <p:cBhvr>
                                        <p:cTn id="18" dur="500"/>
                                        <p:tgtEl>
                                          <p:spTgt spid="475"/>
                                        </p:tgtEl>
                                      </p:cBhvr>
                                    </p:animEffect>
                                    <p:set>
                                      <p:cBhvr>
                                        <p:cTn id="19" dur="1" fill="hold">
                                          <p:stCondLst>
                                            <p:cond delay="499"/>
                                          </p:stCondLst>
                                        </p:cTn>
                                        <p:tgtEl>
                                          <p:spTgt spid="475"/>
                                        </p:tgtEl>
                                        <p:attrNameLst>
                                          <p:attrName>style.visibility</p:attrName>
                                        </p:attrNameLst>
                                      </p:cBhvr>
                                      <p:to>
                                        <p:strVal val="hidden"/>
                                      </p:to>
                                    </p:set>
                                  </p:childTnLst>
                                </p:cTn>
                              </p:par>
                            </p:childTnLst>
                          </p:cTn>
                        </p:par>
                        <p:par>
                          <p:cTn id="20" fill="hold" nodeType="afterGroup">
                            <p:stCondLst>
                              <p:cond delay="4500"/>
                            </p:stCondLst>
                            <p:childTnLst>
                              <p:par>
                                <p:cTn id="21" presetID="10" presetClass="exit" presetSubtype="0" fill="hold" nodeType="afterEffect">
                                  <p:stCondLst>
                                    <p:cond delay="0"/>
                                  </p:stCondLst>
                                  <p:childTnLst>
                                    <p:animEffect transition="out" filter="fade">
                                      <p:cBhvr>
                                        <p:cTn id="22" dur="500"/>
                                        <p:tgtEl>
                                          <p:spTgt spid="472"/>
                                        </p:tgtEl>
                                      </p:cBhvr>
                                    </p:animEffect>
                                    <p:set>
                                      <p:cBhvr>
                                        <p:cTn id="23" dur="1" fill="hold">
                                          <p:stCondLst>
                                            <p:cond delay="499"/>
                                          </p:stCondLst>
                                        </p:cTn>
                                        <p:tgtEl>
                                          <p:spTgt spid="472"/>
                                        </p:tgtEl>
                                        <p:attrNameLst>
                                          <p:attrName>style.visibility</p:attrName>
                                        </p:attrNameLst>
                                      </p:cBhvr>
                                      <p:to>
                                        <p:strVal val="hidden"/>
                                      </p:to>
                                    </p:set>
                                  </p:childTnLst>
                                </p:cTn>
                              </p:par>
                            </p:childTnLst>
                          </p:cTn>
                        </p:par>
                        <p:par>
                          <p:cTn id="24" fill="hold" nodeType="afterGroup">
                            <p:stCondLst>
                              <p:cond delay="5000"/>
                            </p:stCondLst>
                            <p:childTnLst>
                              <p:par>
                                <p:cTn id="25" presetID="22" presetClass="exit" presetSubtype="2" fill="hold" nodeType="afterEffect">
                                  <p:stCondLst>
                                    <p:cond delay="0"/>
                                  </p:stCondLst>
                                  <p:childTnLst>
                                    <p:animEffect transition="out" filter="wipe(right)">
                                      <p:cBhvr>
                                        <p:cTn id="26" dur="1000"/>
                                        <p:tgtEl>
                                          <p:spTgt spid="579"/>
                                        </p:tgtEl>
                                      </p:cBhvr>
                                    </p:animEffect>
                                    <p:set>
                                      <p:cBhvr>
                                        <p:cTn id="27" dur="1" fill="hold">
                                          <p:stCondLst>
                                            <p:cond delay="999"/>
                                          </p:stCondLst>
                                        </p:cTn>
                                        <p:tgtEl>
                                          <p:spTgt spid="579"/>
                                        </p:tgtEl>
                                        <p:attrNameLst>
                                          <p:attrName>style.visibility</p:attrName>
                                        </p:attrNameLst>
                                      </p:cBhvr>
                                      <p:to>
                                        <p:strVal val="hidden"/>
                                      </p:to>
                                    </p:set>
                                  </p:childTnLst>
                                </p:cTn>
                              </p:par>
                              <p:par>
                                <p:cTn id="28" presetID="10" presetClass="exit" presetSubtype="0" fill="hold" grpId="0" nodeType="withEffect">
                                  <p:stCondLst>
                                    <p:cond delay="500"/>
                                  </p:stCondLst>
                                  <p:childTnLst>
                                    <p:animEffect transition="out" filter="fade">
                                      <p:cBhvr>
                                        <p:cTn id="29" dur="500"/>
                                        <p:tgtEl>
                                          <p:spTgt spid="580"/>
                                        </p:tgtEl>
                                      </p:cBhvr>
                                    </p:animEffect>
                                    <p:set>
                                      <p:cBhvr>
                                        <p:cTn id="30" dur="1" fill="hold">
                                          <p:stCondLst>
                                            <p:cond delay="499"/>
                                          </p:stCondLst>
                                        </p:cTn>
                                        <p:tgtEl>
                                          <p:spTgt spid="580"/>
                                        </p:tgtEl>
                                        <p:attrNameLst>
                                          <p:attrName>style.visibility</p:attrName>
                                        </p:attrNameLst>
                                      </p:cBhvr>
                                      <p:to>
                                        <p:strVal val="hidden"/>
                                      </p:to>
                                    </p:set>
                                  </p:childTnLst>
                                </p:cTn>
                              </p:par>
                            </p:childTnLst>
                          </p:cTn>
                        </p:par>
                        <p:par>
                          <p:cTn id="31" fill="hold" nodeType="afterGroup">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476"/>
                                        </p:tgtEl>
                                        <p:attrNameLst>
                                          <p:attrName>style.visibility</p:attrName>
                                        </p:attrNameLst>
                                      </p:cBhvr>
                                      <p:to>
                                        <p:strVal val="visible"/>
                                      </p:to>
                                    </p:set>
                                    <p:animEffect transition="in" filter="fade">
                                      <p:cBhvr>
                                        <p:cTn id="34" dur="1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animBg="1"/>
      <p:bldP spid="476" grpId="0" animBg="1"/>
      <p:bldP spid="5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3">
            <a:extLst>
              <a:ext uri="{FF2B5EF4-FFF2-40B4-BE49-F238E27FC236}">
                <a16:creationId xmlns:a16="http://schemas.microsoft.com/office/drawing/2014/main" id="{E5DF3BBB-A402-8940-BB26-124540BD28F7}"/>
              </a:ext>
            </a:extLst>
          </p:cNvPr>
          <p:cNvSpPr>
            <a:spLocks noGrp="1" noChangeArrowheads="1"/>
          </p:cNvSpPr>
          <p:nvPr>
            <p:ph type="title"/>
          </p:nvPr>
        </p:nvSpPr>
        <p:spPr/>
        <p:txBody>
          <a:bodyPr/>
          <a:lstStyle/>
          <a:p>
            <a:r>
              <a:rPr lang="fr-FR" altLang="fr-FR">
                <a:solidFill>
                  <a:srgbClr val="FF6600"/>
                </a:solidFill>
              </a:rPr>
              <a:t>Luspatercept</a:t>
            </a:r>
          </a:p>
        </p:txBody>
      </p:sp>
      <p:pic>
        <p:nvPicPr>
          <p:cNvPr id="67587" name="Image 4">
            <a:extLst>
              <a:ext uri="{FF2B5EF4-FFF2-40B4-BE49-F238E27FC236}">
                <a16:creationId xmlns:a16="http://schemas.microsoft.com/office/drawing/2014/main" id="{7A612B2D-C930-0740-95C3-06304CEE39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7134" y="1381126"/>
            <a:ext cx="449156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39"/>
          <p:cNvSpPr>
            <a:spLocks noGrp="1"/>
          </p:cNvSpPr>
          <p:nvPr>
            <p:ph type="subTitle" idx="1"/>
          </p:nvPr>
        </p:nvSpPr>
        <p:spPr>
          <a:xfrm>
            <a:off x="865133" y="1124221"/>
            <a:ext cx="7413734" cy="1519305"/>
          </a:xfrm>
        </p:spPr>
        <p:txBody>
          <a:bodyPr>
            <a:noAutofit/>
          </a:bodyPr>
          <a:lstStyle/>
          <a:p>
            <a:pPr>
              <a:spcBef>
                <a:spcPts val="0"/>
              </a:spcBef>
            </a:pPr>
            <a:r>
              <a:rPr lang="en-US" sz="2000" dirty="0">
                <a:solidFill>
                  <a:schemeClr val="accent2"/>
                </a:solidFill>
              </a:rPr>
              <a:t>Assessment of Longer-Term Efficacy and Safety in the Phase 3, Randomized, Double-Blind, Placebo-Controlled MEDALIST Trial of Luspatercept to Treat Anemia in IPSS-R Very Low-, Low-, or Int-Risk RBC Transfusion-Dependent MDS with Ring Sideroblasts</a:t>
            </a:r>
          </a:p>
        </p:txBody>
      </p:sp>
      <p:sp>
        <p:nvSpPr>
          <p:cNvPr id="41" name="Text Placeholder 40"/>
          <p:cNvSpPr>
            <a:spLocks noGrp="1"/>
          </p:cNvSpPr>
          <p:nvPr>
            <p:ph type="body" sz="quarter" idx="13"/>
          </p:nvPr>
        </p:nvSpPr>
        <p:spPr>
          <a:xfrm>
            <a:off x="685800" y="2737235"/>
            <a:ext cx="7772400" cy="754380"/>
          </a:xfrm>
        </p:spPr>
        <p:txBody>
          <a:bodyPr>
            <a:noAutofit/>
          </a:bodyPr>
          <a:lstStyle/>
          <a:p>
            <a:r>
              <a:rPr lang="en-US" sz="1150" u="sng" dirty="0"/>
              <a:t>Pierre Fenaux</a:t>
            </a:r>
            <a:r>
              <a:rPr lang="en-US" sz="1150" baseline="30000" dirty="0"/>
              <a:t>1,2</a:t>
            </a:r>
            <a:r>
              <a:rPr lang="en-US" sz="1150" dirty="0"/>
              <a:t>, Ghulam J. Mufti</a:t>
            </a:r>
            <a:r>
              <a:rPr lang="en-US" sz="1150" baseline="30000" dirty="0"/>
              <a:t>3</a:t>
            </a:r>
            <a:r>
              <a:rPr lang="en-US" sz="1150" dirty="0"/>
              <a:t>, Rena Buckstein</a:t>
            </a:r>
            <a:r>
              <a:rPr lang="en-US" sz="1150" baseline="30000" dirty="0"/>
              <a:t>4</a:t>
            </a:r>
            <a:r>
              <a:rPr lang="en-US" sz="1150" dirty="0"/>
              <a:t>, Valeria Santini</a:t>
            </a:r>
            <a:r>
              <a:rPr lang="en-US" sz="1150" baseline="30000" dirty="0"/>
              <a:t>5</a:t>
            </a:r>
            <a:r>
              <a:rPr lang="en-US" sz="1150" dirty="0"/>
              <a:t>, María Díez-Campelo</a:t>
            </a:r>
            <a:r>
              <a:rPr lang="en-US" sz="1150" baseline="30000" dirty="0"/>
              <a:t>6</a:t>
            </a:r>
            <a:r>
              <a:rPr lang="en-US" sz="1150" dirty="0"/>
              <a:t>, Carlo Finelli</a:t>
            </a:r>
            <a:r>
              <a:rPr lang="en-US" sz="1150" baseline="30000" dirty="0"/>
              <a:t>7</a:t>
            </a:r>
            <a:r>
              <a:rPr lang="en-US" sz="1150" dirty="0"/>
              <a:t>, </a:t>
            </a:r>
            <a:br>
              <a:rPr lang="en-US" sz="1150" dirty="0"/>
            </a:br>
            <a:r>
              <a:rPr lang="en-US" sz="1150" dirty="0"/>
              <a:t>Mario Cazzola</a:t>
            </a:r>
            <a:r>
              <a:rPr lang="en-US" sz="1150" baseline="30000" dirty="0"/>
              <a:t>8</a:t>
            </a:r>
            <a:r>
              <a:rPr lang="en-US" sz="1150" dirty="0"/>
              <a:t>, Osman Ilhan</a:t>
            </a:r>
            <a:r>
              <a:rPr lang="en-US" sz="1150" baseline="30000" dirty="0"/>
              <a:t>9</a:t>
            </a:r>
            <a:r>
              <a:rPr lang="en-US" sz="1150" dirty="0"/>
              <a:t>, Mikkael A. Sekeres</a:t>
            </a:r>
            <a:r>
              <a:rPr lang="en-US" sz="1150" baseline="30000" dirty="0"/>
              <a:t>10</a:t>
            </a:r>
            <a:r>
              <a:rPr lang="en-US" sz="1150" dirty="0"/>
              <a:t>, Rami S. Komrokji</a:t>
            </a:r>
            <a:r>
              <a:rPr lang="en-US" sz="1150" baseline="30000" dirty="0"/>
              <a:t>11</a:t>
            </a:r>
            <a:r>
              <a:rPr lang="en-US" sz="1150" dirty="0"/>
              <a:t>, Alan F. List</a:t>
            </a:r>
            <a:r>
              <a:rPr lang="en-US" sz="1150" baseline="30000" dirty="0"/>
              <a:t>11</a:t>
            </a:r>
            <a:r>
              <a:rPr lang="en-US" sz="1150" dirty="0"/>
              <a:t>, Amer M. Zeidan</a:t>
            </a:r>
            <a:r>
              <a:rPr lang="en-US" sz="1150" baseline="30000" dirty="0"/>
              <a:t>12</a:t>
            </a:r>
            <a:r>
              <a:rPr lang="en-US" sz="1150" dirty="0"/>
              <a:t>, </a:t>
            </a:r>
            <a:br>
              <a:rPr lang="en-US" sz="1150" dirty="0"/>
            </a:br>
            <a:r>
              <a:rPr lang="en-US" sz="1150" dirty="0"/>
              <a:t>Amit Verma</a:t>
            </a:r>
            <a:r>
              <a:rPr lang="en-US" sz="1150" baseline="30000" dirty="0"/>
              <a:t>13</a:t>
            </a:r>
            <a:r>
              <a:rPr lang="en-US" sz="1150" dirty="0"/>
              <a:t>, Abderrahmane Laadem</a:t>
            </a:r>
            <a:r>
              <a:rPr lang="en-US" sz="1150" baseline="30000" dirty="0"/>
              <a:t>14</a:t>
            </a:r>
            <a:r>
              <a:rPr lang="en-US" sz="1150" dirty="0"/>
              <a:t>, Rodrigo Ito</a:t>
            </a:r>
            <a:r>
              <a:rPr lang="en-US" sz="1150" baseline="30000" dirty="0"/>
              <a:t>14</a:t>
            </a:r>
            <a:r>
              <a:rPr lang="en-US" sz="1150" dirty="0"/>
              <a:t>, Jennie Zhang</a:t>
            </a:r>
            <a:r>
              <a:rPr lang="en-US" sz="1150" baseline="30000" dirty="0"/>
              <a:t>14</a:t>
            </a:r>
            <a:r>
              <a:rPr lang="en-US" sz="1150" dirty="0"/>
              <a:t>, Anita Rampersad</a:t>
            </a:r>
            <a:r>
              <a:rPr lang="en-US" sz="1150" baseline="30000" dirty="0"/>
              <a:t>14</a:t>
            </a:r>
            <a:r>
              <a:rPr lang="en-US" sz="1150" dirty="0"/>
              <a:t>, Daniel Sinsimer</a:t>
            </a:r>
            <a:r>
              <a:rPr lang="en-US" sz="1150" baseline="30000" dirty="0"/>
              <a:t>14</a:t>
            </a:r>
            <a:r>
              <a:rPr lang="en-US" sz="1150" dirty="0"/>
              <a:t>, </a:t>
            </a:r>
            <a:br>
              <a:rPr lang="en-US" sz="1150" dirty="0"/>
            </a:br>
            <a:r>
              <a:rPr lang="en-US" sz="1150" dirty="0"/>
              <a:t>Peter G. Linde</a:t>
            </a:r>
            <a:r>
              <a:rPr lang="en-US" sz="1150" baseline="30000" dirty="0"/>
              <a:t>15</a:t>
            </a:r>
            <a:r>
              <a:rPr lang="en-US" sz="1150" dirty="0"/>
              <a:t>, Guillermo Garcia-Manero</a:t>
            </a:r>
            <a:r>
              <a:rPr lang="en-US" sz="1150" baseline="30000" dirty="0"/>
              <a:t>16</a:t>
            </a:r>
            <a:r>
              <a:rPr lang="en-US" sz="1150" dirty="0"/>
              <a:t>, Uwe Platzbecker</a:t>
            </a:r>
            <a:r>
              <a:rPr lang="en-US" sz="1150" baseline="30000" dirty="0"/>
              <a:t>17</a:t>
            </a:r>
            <a:endParaRPr lang="en-US" sz="1150" dirty="0"/>
          </a:p>
        </p:txBody>
      </p:sp>
      <p:sp>
        <p:nvSpPr>
          <p:cNvPr id="42" name="Text Placeholder 41"/>
          <p:cNvSpPr>
            <a:spLocks noGrp="1"/>
          </p:cNvSpPr>
          <p:nvPr>
            <p:ph type="body" sz="quarter" idx="14"/>
          </p:nvPr>
        </p:nvSpPr>
        <p:spPr>
          <a:xfrm>
            <a:off x="685800" y="3585325"/>
            <a:ext cx="7772400" cy="985694"/>
          </a:xfrm>
        </p:spPr>
        <p:txBody>
          <a:bodyPr>
            <a:normAutofit fontScale="85000" lnSpcReduction="20000"/>
          </a:bodyPr>
          <a:lstStyle/>
          <a:p>
            <a:pPr>
              <a:lnSpc>
                <a:spcPct val="120000"/>
              </a:lnSpc>
              <a:spcBef>
                <a:spcPts val="0"/>
              </a:spcBef>
            </a:pPr>
            <a:r>
              <a:rPr lang="en-US" sz="800" baseline="30000" dirty="0"/>
              <a:t>1</a:t>
            </a:r>
            <a:r>
              <a:rPr lang="en-US" sz="800" dirty="0"/>
              <a:t>Service d’Hématologie Séniors, Hôpital Saint-Louis, Assistance Publique-Hôpitaux de Paris, Paris, France; </a:t>
            </a:r>
            <a:r>
              <a:rPr lang="en-US" sz="800" baseline="30000" dirty="0"/>
              <a:t>2</a:t>
            </a:r>
            <a:r>
              <a:rPr lang="en-US" sz="800" dirty="0"/>
              <a:t>Université Paris 7, Paris, France; </a:t>
            </a:r>
            <a:r>
              <a:rPr lang="en-US" sz="800" baseline="30000" dirty="0"/>
              <a:t>3</a:t>
            </a:r>
            <a:r>
              <a:rPr lang="en-US" sz="800" dirty="0"/>
              <a:t>Department of Haemato-Oncology, King’s College London, London, UK; </a:t>
            </a:r>
            <a:r>
              <a:rPr lang="en-US" sz="800" baseline="30000" dirty="0"/>
              <a:t>4</a:t>
            </a:r>
            <a:r>
              <a:rPr lang="en-US" sz="800" dirty="0"/>
              <a:t>Odette Cancer Centre, Sunnybrook Health Sciences Centre, Toronto, ON, Canada; </a:t>
            </a:r>
            <a:r>
              <a:rPr lang="en-US" sz="800" baseline="30000" dirty="0"/>
              <a:t>5</a:t>
            </a:r>
            <a:r>
              <a:rPr lang="en-US" sz="800" dirty="0"/>
              <a:t>MDS Unit, Azienda Ospedaliero Universitaria Careggi, University of Florence, Florence, Italy; </a:t>
            </a:r>
            <a:r>
              <a:rPr lang="en-US" sz="800" baseline="30000" dirty="0"/>
              <a:t>6</a:t>
            </a:r>
            <a:r>
              <a:rPr lang="en-US" sz="800" dirty="0"/>
              <a:t>Hematology Department, Institute of Biomedical Research of Salamanca, University Hospital of Salamanca, Salamanca, Spain; </a:t>
            </a:r>
            <a:r>
              <a:rPr lang="en-US" sz="800" baseline="30000" dirty="0"/>
              <a:t>7</a:t>
            </a:r>
            <a:r>
              <a:rPr lang="en-US" sz="800" dirty="0"/>
              <a:t>Department of Oncology and Hematology, S. Orsola-Malpighi University Hospital, Bologna, Italy; </a:t>
            </a:r>
            <a:r>
              <a:rPr lang="en-US" sz="800" baseline="30000" dirty="0"/>
              <a:t>8</a:t>
            </a:r>
            <a:r>
              <a:rPr lang="en-US" sz="800" dirty="0"/>
              <a:t>Fondazione IRCCS Policlinico San Matteo, University of Pavia, Pavia, Italy; </a:t>
            </a:r>
            <a:r>
              <a:rPr lang="en-US" sz="800" baseline="30000" dirty="0"/>
              <a:t>9</a:t>
            </a:r>
            <a:r>
              <a:rPr lang="en-US" sz="800" dirty="0"/>
              <a:t>Department of Hematology, Ankara University School of Medicine, Ankara, Turkey; </a:t>
            </a:r>
            <a:r>
              <a:rPr lang="en-US" sz="800" baseline="30000" dirty="0"/>
              <a:t>10</a:t>
            </a:r>
            <a:r>
              <a:rPr lang="en-US" sz="800" dirty="0"/>
              <a:t>Department of Hematology and Medical Oncology, Cleveland Clinic, Cleveland, OH, USA; </a:t>
            </a:r>
            <a:r>
              <a:rPr lang="en-US" sz="800" baseline="30000" dirty="0"/>
              <a:t>11</a:t>
            </a:r>
            <a:r>
              <a:rPr lang="en-US" sz="800" dirty="0"/>
              <a:t>Moffitt Cancer Center, Tampa, FL, USA; </a:t>
            </a:r>
            <a:r>
              <a:rPr lang="en-US" sz="800" baseline="30000" dirty="0"/>
              <a:t>12</a:t>
            </a:r>
            <a:r>
              <a:rPr lang="en-US" sz="800" dirty="0"/>
              <a:t>Department of Internal Medicine, Yale School of Medicine and Yale Cancer Center, Yale University, New Haven, CT, USA; </a:t>
            </a:r>
            <a:r>
              <a:rPr lang="en-US" sz="800" baseline="30000" dirty="0"/>
              <a:t>13</a:t>
            </a:r>
            <a:r>
              <a:rPr lang="en-US" sz="800" dirty="0"/>
              <a:t>Department of Oncology, Albert Einstein College of Medicine, Bronx, NY, USA; </a:t>
            </a:r>
            <a:r>
              <a:rPr lang="en-US" sz="800" baseline="30000" dirty="0"/>
              <a:t>14</a:t>
            </a:r>
            <a:r>
              <a:rPr lang="en-US" sz="800" dirty="0"/>
              <a:t>Bristol-Myers Squibb, Summit, NJ, USA; </a:t>
            </a:r>
            <a:r>
              <a:rPr lang="en-US" sz="800" baseline="30000" dirty="0"/>
              <a:t>15</a:t>
            </a:r>
            <a:r>
              <a:rPr lang="en-US" sz="800" dirty="0"/>
              <a:t>Acceleron Pharma, Cambridge, MA, USA; </a:t>
            </a:r>
            <a:r>
              <a:rPr lang="en-US" sz="800" baseline="30000" dirty="0"/>
              <a:t>16</a:t>
            </a:r>
            <a:r>
              <a:rPr lang="en-US" sz="800" dirty="0"/>
              <a:t>Department of Leukemia, University of Texas MD Anderson Cancer Center, Houston, TX, USA; </a:t>
            </a:r>
            <a:r>
              <a:rPr lang="en-US" sz="800" baseline="30000" dirty="0"/>
              <a:t>17</a:t>
            </a:r>
            <a:r>
              <a:rPr lang="en-US" sz="800" dirty="0"/>
              <a:t>Medical Clinic and Policlinic 1, Hematology and Cellular Therapy, University Hospital Leipzig, Hematology and Cellular Therapy, Leipzig, Germany</a:t>
            </a:r>
          </a:p>
        </p:txBody>
      </p:sp>
    </p:spTree>
    <p:extLst>
      <p:ext uri="{BB962C8B-B14F-4D97-AF65-F5344CB8AC3E}">
        <p14:creationId xmlns:p14="http://schemas.microsoft.com/office/powerpoint/2010/main" val="7144482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1800" dirty="0"/>
          </a:p>
        </p:txBody>
      </p:sp>
      <p:sp>
        <p:nvSpPr>
          <p:cNvPr id="6" name="Content Placeholder 5">
            <a:extLst>
              <a:ext uri="{FF2B5EF4-FFF2-40B4-BE49-F238E27FC236}">
                <a16:creationId xmlns:a16="http://schemas.microsoft.com/office/drawing/2014/main" id="{262BEC80-68AD-4CA6-A835-9F90269FC699}"/>
              </a:ext>
            </a:extLst>
          </p:cNvPr>
          <p:cNvSpPr>
            <a:spLocks noGrp="1"/>
          </p:cNvSpPr>
          <p:nvPr>
            <p:ph idx="1"/>
          </p:nvPr>
        </p:nvSpPr>
        <p:spPr>
          <a:xfrm>
            <a:off x="369457" y="720088"/>
            <a:ext cx="5430669" cy="3888441"/>
          </a:xfrm>
        </p:spPr>
        <p:txBody>
          <a:bodyPr>
            <a:noAutofit/>
          </a:bodyPr>
          <a:lstStyle/>
          <a:p>
            <a:pPr>
              <a:lnSpc>
                <a:spcPct val="100000"/>
              </a:lnSpc>
              <a:spcBef>
                <a:spcPts val="600"/>
              </a:spcBef>
            </a:pPr>
            <a:r>
              <a:rPr lang="en-US" sz="1400" dirty="0" err="1">
                <a:solidFill>
                  <a:schemeClr val="tx1"/>
                </a:solidFill>
              </a:rPr>
              <a:t>Luspatercept</a:t>
            </a:r>
            <a:r>
              <a:rPr lang="en-US" sz="1400" dirty="0">
                <a:solidFill>
                  <a:schemeClr val="tx1"/>
                </a:solidFill>
              </a:rPr>
              <a:t> is approved by the US FDA and by EMA  for the treatment of anemia in adult patients with </a:t>
            </a:r>
            <a:r>
              <a:rPr lang="el-GR" sz="1400" dirty="0">
                <a:solidFill>
                  <a:schemeClr val="tx1"/>
                </a:solidFill>
                <a:latin typeface="Arial" panose="020B0604020202020204" pitchFamily="34" charset="0"/>
                <a:cs typeface="Arial" panose="020B0604020202020204" pitchFamily="34" charset="0"/>
              </a:rPr>
              <a:t>β</a:t>
            </a:r>
            <a:r>
              <a:rPr lang="en-US" sz="1400" dirty="0">
                <a:solidFill>
                  <a:schemeClr val="tx1"/>
                </a:solidFill>
              </a:rPr>
              <a:t>-thalassemia who require regular RBC transfusions</a:t>
            </a:r>
            <a:r>
              <a:rPr lang="en-US" sz="1400" baseline="30000" dirty="0">
                <a:solidFill>
                  <a:schemeClr val="tx1"/>
                </a:solidFill>
              </a:rPr>
              <a:t>2</a:t>
            </a:r>
          </a:p>
          <a:p>
            <a:pPr>
              <a:lnSpc>
                <a:spcPct val="100000"/>
              </a:lnSpc>
              <a:spcBef>
                <a:spcPts val="600"/>
              </a:spcBef>
            </a:pPr>
            <a:r>
              <a:rPr lang="en-US" sz="1400" dirty="0">
                <a:solidFill>
                  <a:schemeClr val="tx1"/>
                </a:solidFill>
                <a:latin typeface="+mj-lt"/>
                <a:cs typeface="Arial" panose="020B0604020202020204" pitchFamily="34" charset="0"/>
              </a:rPr>
              <a:t>In the primary results of the MEDALIST trial</a:t>
            </a:r>
            <a:r>
              <a:rPr lang="en-US" sz="1400" baseline="30000" dirty="0">
                <a:solidFill>
                  <a:schemeClr val="tx1"/>
                </a:solidFill>
                <a:latin typeface="+mj-lt"/>
                <a:cs typeface="Arial" panose="020B0604020202020204" pitchFamily="34" charset="0"/>
              </a:rPr>
              <a:t>3</a:t>
            </a:r>
            <a:r>
              <a:rPr lang="en-US" sz="1400" dirty="0">
                <a:solidFill>
                  <a:schemeClr val="tx1"/>
                </a:solidFill>
                <a:latin typeface="+mj-lt"/>
                <a:cs typeface="Arial" panose="020B0604020202020204" pitchFamily="34" charset="0"/>
              </a:rPr>
              <a:t> </a:t>
            </a:r>
            <a:r>
              <a:rPr lang="en-US" sz="1400" dirty="0">
                <a:solidFill>
                  <a:schemeClr val="tx1"/>
                </a:solidFill>
                <a:latin typeface="+mj-lt"/>
              </a:rPr>
              <a:t>luspatercept met the following endpoints with statistical significance versus placebo:</a:t>
            </a:r>
          </a:p>
          <a:p>
            <a:pPr lvl="1">
              <a:lnSpc>
                <a:spcPct val="100000"/>
              </a:lnSpc>
              <a:spcBef>
                <a:spcPts val="600"/>
              </a:spcBef>
            </a:pPr>
            <a:r>
              <a:rPr lang="en-US" sz="1400" dirty="0">
                <a:solidFill>
                  <a:schemeClr val="tx1"/>
                </a:solidFill>
                <a:latin typeface="+mj-lt"/>
              </a:rPr>
              <a:t>Primary endpoint: RBC-TI ≥ 8 weeks (Weeks 1</a:t>
            </a:r>
            <a:r>
              <a:rPr lang="en-US" sz="1400" dirty="0">
                <a:solidFill>
                  <a:schemeClr val="tx1"/>
                </a:solidFill>
                <a:latin typeface="Arial" panose="020B0604020202020204" pitchFamily="34" charset="0"/>
                <a:cs typeface="Arial" panose="020B0604020202020204" pitchFamily="34" charset="0"/>
              </a:rPr>
              <a:t>–24)</a:t>
            </a:r>
          </a:p>
          <a:p>
            <a:pPr lvl="1">
              <a:lnSpc>
                <a:spcPct val="100000"/>
              </a:lnSpc>
              <a:spcBef>
                <a:spcPts val="600"/>
              </a:spcBef>
            </a:pPr>
            <a:r>
              <a:rPr lang="en-US" sz="1400" dirty="0">
                <a:solidFill>
                  <a:schemeClr val="tx1"/>
                </a:solidFill>
                <a:latin typeface="Arial" panose="020B0604020202020204" pitchFamily="34" charset="0"/>
                <a:cs typeface="Arial" panose="020B0604020202020204" pitchFamily="34" charset="0"/>
              </a:rPr>
              <a:t>Key secondary endpoint: </a:t>
            </a:r>
            <a:r>
              <a:rPr lang="en-US" sz="1400" dirty="0">
                <a:solidFill>
                  <a:schemeClr val="tx1"/>
                </a:solidFill>
              </a:rPr>
              <a:t>RBC-TI ≥ 12 weeks (Weeks 1</a:t>
            </a:r>
            <a:r>
              <a:rPr lang="en-US" sz="1400" dirty="0">
                <a:solidFill>
                  <a:schemeClr val="tx1"/>
                </a:solidFill>
                <a:latin typeface="Arial" panose="020B0604020202020204" pitchFamily="34" charset="0"/>
                <a:cs typeface="Arial" panose="020B0604020202020204" pitchFamily="34" charset="0"/>
              </a:rPr>
              <a:t>–24, Weeks </a:t>
            </a:r>
            <a:r>
              <a:rPr lang="en-US" sz="1400" dirty="0">
                <a:solidFill>
                  <a:schemeClr val="tx1"/>
                </a:solidFill>
              </a:rPr>
              <a:t>1</a:t>
            </a:r>
            <a:r>
              <a:rPr lang="en-US" sz="1400" dirty="0">
                <a:solidFill>
                  <a:schemeClr val="tx1"/>
                </a:solidFill>
                <a:latin typeface="Arial" panose="020B0604020202020204" pitchFamily="34" charset="0"/>
                <a:cs typeface="Arial" panose="020B0604020202020204" pitchFamily="34" charset="0"/>
              </a:rPr>
              <a:t>–48)</a:t>
            </a:r>
            <a:endParaRPr lang="en-US" sz="1400" dirty="0">
              <a:solidFill>
                <a:schemeClr val="tx1"/>
              </a:solidFill>
              <a:latin typeface="+mj-lt"/>
            </a:endParaRPr>
          </a:p>
          <a:p>
            <a:pPr>
              <a:lnSpc>
                <a:spcPct val="100000"/>
              </a:lnSpc>
              <a:spcBef>
                <a:spcPts val="600"/>
              </a:spcBef>
            </a:pPr>
            <a:r>
              <a:rPr lang="en-US" sz="1400" dirty="0">
                <a:solidFill>
                  <a:schemeClr val="tx1"/>
                </a:solidFill>
                <a:latin typeface="+mj-lt"/>
              </a:rPr>
              <a:t>Presented here is an updated analysis of longer-term clinical benefit and safety data from the MEDALIST trial</a:t>
            </a:r>
          </a:p>
        </p:txBody>
      </p:sp>
      <p:sp>
        <p:nvSpPr>
          <p:cNvPr id="7" name="Rectangle 6">
            <a:extLst>
              <a:ext uri="{FF2B5EF4-FFF2-40B4-BE49-F238E27FC236}">
                <a16:creationId xmlns:a16="http://schemas.microsoft.com/office/drawing/2014/main" id="{456A4724-0801-4DCE-BD6E-FFCC8D665791}"/>
              </a:ext>
            </a:extLst>
          </p:cNvPr>
          <p:cNvSpPr/>
          <p:nvPr/>
        </p:nvSpPr>
        <p:spPr>
          <a:xfrm>
            <a:off x="228600" y="4656772"/>
            <a:ext cx="5069541" cy="338554"/>
          </a:xfrm>
          <a:prstGeom prst="rect">
            <a:avLst/>
          </a:prstGeom>
        </p:spPr>
        <p:txBody>
          <a:bodyPr wrap="square" anchor="b" anchorCtr="0">
            <a:spAutoFit/>
          </a:bodyPr>
          <a:lstStyle/>
          <a:p>
            <a:pPr>
              <a:spcBef>
                <a:spcPts val="600"/>
              </a:spcBef>
            </a:pPr>
            <a:r>
              <a:rPr lang="en-US" sz="800" dirty="0"/>
              <a:t>ActRIIB, human activin receptor type IIB; </a:t>
            </a:r>
            <a:r>
              <a:rPr lang="en-US" altLang="en-US" sz="800" dirty="0"/>
              <a:t>IgG1 Fc, immunoglobulin G1 fragment crystallizable; </a:t>
            </a:r>
            <a:r>
              <a:rPr lang="en-US" sz="800" dirty="0"/>
              <a:t>RBC-TI, RBC transfusion independence; RS, ring sideroblasts; US FDA, United States Food and Drug Administration.</a:t>
            </a:r>
          </a:p>
        </p:txBody>
      </p:sp>
      <p:sp>
        <p:nvSpPr>
          <p:cNvPr id="8" name="Rectangle 7">
            <a:extLst>
              <a:ext uri="{FF2B5EF4-FFF2-40B4-BE49-F238E27FC236}">
                <a16:creationId xmlns:a16="http://schemas.microsoft.com/office/drawing/2014/main" id="{63D335E3-6EB2-466C-AD1E-6361F114E9BA}"/>
              </a:ext>
            </a:extLst>
          </p:cNvPr>
          <p:cNvSpPr/>
          <p:nvPr/>
        </p:nvSpPr>
        <p:spPr>
          <a:xfrm>
            <a:off x="3884774" y="4531600"/>
            <a:ext cx="4940556" cy="461665"/>
          </a:xfrm>
          <a:prstGeom prst="rect">
            <a:avLst/>
          </a:prstGeom>
        </p:spPr>
        <p:txBody>
          <a:bodyPr wrap="square" anchor="b" anchorCtr="0">
            <a:spAutoFit/>
          </a:bodyPr>
          <a:lstStyle/>
          <a:p>
            <a:pPr marL="117475" indent="-117475" algn="r">
              <a:buAutoNum type="arabicPeriod"/>
            </a:pPr>
            <a:r>
              <a:rPr lang="en-US" sz="800" dirty="0"/>
              <a:t>Suragani RN, et al. Nat Med. 2014;20:408-414.</a:t>
            </a:r>
          </a:p>
          <a:p>
            <a:pPr marL="117475" indent="-117475" algn="r">
              <a:buAutoNum type="arabicPeriod"/>
            </a:pPr>
            <a:r>
              <a:rPr lang="en-US" sz="800" dirty="0"/>
              <a:t>Reblozyl [package insert]. Summit, NJ, USA: Celgene Corporation; 2019.</a:t>
            </a:r>
          </a:p>
          <a:p>
            <a:pPr marL="117475" indent="-117475" algn="r">
              <a:buAutoNum type="arabicPeriod"/>
            </a:pPr>
            <a:r>
              <a:rPr lang="en-US" sz="800" dirty="0"/>
              <a:t>MEDALIST authors. Blood. 2018;132:abstract 1.</a:t>
            </a:r>
          </a:p>
        </p:txBody>
      </p:sp>
      <p:grpSp>
        <p:nvGrpSpPr>
          <p:cNvPr id="9" name="Group 8">
            <a:extLst>
              <a:ext uri="{FF2B5EF4-FFF2-40B4-BE49-F238E27FC236}">
                <a16:creationId xmlns:a16="http://schemas.microsoft.com/office/drawing/2014/main" id="{8AAA5B94-A03B-40F6-92F2-EF5CA8228EBB}"/>
              </a:ext>
            </a:extLst>
          </p:cNvPr>
          <p:cNvGrpSpPr/>
          <p:nvPr/>
        </p:nvGrpSpPr>
        <p:grpSpPr>
          <a:xfrm>
            <a:off x="7245237" y="1897635"/>
            <a:ext cx="2186506" cy="1909660"/>
            <a:chOff x="7379924" y="1160608"/>
            <a:chExt cx="2387707" cy="2934704"/>
          </a:xfrm>
        </p:grpSpPr>
        <p:grpSp>
          <p:nvGrpSpPr>
            <p:cNvPr id="10" name="Group 9">
              <a:extLst>
                <a:ext uri="{FF2B5EF4-FFF2-40B4-BE49-F238E27FC236}">
                  <a16:creationId xmlns:a16="http://schemas.microsoft.com/office/drawing/2014/main" id="{87285BFA-E1EF-47A2-93DA-D718E56155E3}"/>
                </a:ext>
              </a:extLst>
            </p:cNvPr>
            <p:cNvGrpSpPr>
              <a:grpSpLocks/>
            </p:cNvGrpSpPr>
            <p:nvPr/>
          </p:nvGrpSpPr>
          <p:grpSpPr bwMode="auto">
            <a:xfrm>
              <a:off x="7380394" y="1160608"/>
              <a:ext cx="2387237" cy="1495384"/>
              <a:chOff x="4988992" y="1565319"/>
              <a:chExt cx="2387660" cy="1495435"/>
            </a:xfrm>
          </p:grpSpPr>
          <p:sp>
            <p:nvSpPr>
              <p:cNvPr id="14" name="TextBox 16">
                <a:extLst>
                  <a:ext uri="{FF2B5EF4-FFF2-40B4-BE49-F238E27FC236}">
                    <a16:creationId xmlns:a16="http://schemas.microsoft.com/office/drawing/2014/main" id="{33583EAC-46EF-4D87-9D5F-324E8819AD0D}"/>
                  </a:ext>
                </a:extLst>
              </p:cNvPr>
              <p:cNvSpPr txBox="1"/>
              <p:nvPr/>
            </p:nvSpPr>
            <p:spPr>
              <a:xfrm>
                <a:off x="5485408" y="1565319"/>
                <a:ext cx="1891244" cy="14954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600" dirty="0">
                    <a:latin typeface="+mj-lt"/>
                  </a:rPr>
                  <a:t>Modified extracellular domain of</a:t>
                </a:r>
                <a:br>
                  <a:rPr lang="en-US" sz="1600" dirty="0">
                    <a:latin typeface="+mj-lt"/>
                  </a:rPr>
                </a:br>
                <a:r>
                  <a:rPr lang="en-US" sz="1600" dirty="0">
                    <a:latin typeface="+mj-lt"/>
                  </a:rPr>
                  <a:t>ActRIIB</a:t>
                </a:r>
              </a:p>
            </p:txBody>
          </p:sp>
          <p:sp>
            <p:nvSpPr>
              <p:cNvPr id="15" name="Right Brace 14">
                <a:extLst>
                  <a:ext uri="{FF2B5EF4-FFF2-40B4-BE49-F238E27FC236}">
                    <a16:creationId xmlns:a16="http://schemas.microsoft.com/office/drawing/2014/main" id="{5704FE3F-B107-4776-9BF7-275DA4C375BD}"/>
                  </a:ext>
                </a:extLst>
              </p:cNvPr>
              <p:cNvSpPr/>
              <p:nvPr/>
            </p:nvSpPr>
            <p:spPr>
              <a:xfrm>
                <a:off x="4988992" y="1722717"/>
                <a:ext cx="360064" cy="1241789"/>
              </a:xfrm>
              <a:prstGeom prst="rightBrace">
                <a:avLst>
                  <a:gd name="adj1" fmla="val 14846"/>
                  <a:gd name="adj2" fmla="val 50000"/>
                </a:avLst>
              </a:prstGeom>
              <a:noFill/>
              <a:ln w="38100" cap="flat" cmpd="sng" algn="ctr">
                <a:solidFill>
                  <a:srgbClr val="BD3333"/>
                </a:solid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1600" dirty="0">
                  <a:latin typeface="+mj-lt"/>
                </a:endParaRPr>
              </a:p>
            </p:txBody>
          </p:sp>
        </p:grpSp>
        <p:grpSp>
          <p:nvGrpSpPr>
            <p:cNvPr id="11" name="Group 10">
              <a:extLst>
                <a:ext uri="{FF2B5EF4-FFF2-40B4-BE49-F238E27FC236}">
                  <a16:creationId xmlns:a16="http://schemas.microsoft.com/office/drawing/2014/main" id="{4BC3D7AE-94F2-4AFB-8585-D58F28024A6A}"/>
                </a:ext>
              </a:extLst>
            </p:cNvPr>
            <p:cNvGrpSpPr>
              <a:grpSpLocks/>
            </p:cNvGrpSpPr>
            <p:nvPr/>
          </p:nvGrpSpPr>
          <p:grpSpPr bwMode="auto">
            <a:xfrm>
              <a:off x="7379924" y="2604651"/>
              <a:ext cx="2214458" cy="1490661"/>
              <a:chOff x="8060077" y="2654495"/>
              <a:chExt cx="2214412" cy="1491291"/>
            </a:xfrm>
          </p:grpSpPr>
          <p:sp>
            <p:nvSpPr>
              <p:cNvPr id="12" name="TextBox 19">
                <a:extLst>
                  <a:ext uri="{FF2B5EF4-FFF2-40B4-BE49-F238E27FC236}">
                    <a16:creationId xmlns:a16="http://schemas.microsoft.com/office/drawing/2014/main" id="{0B0850A4-A975-435A-9D74-6E695C850D7D}"/>
                  </a:ext>
                </a:extLst>
              </p:cNvPr>
              <p:cNvSpPr txBox="1"/>
              <p:nvPr/>
            </p:nvSpPr>
            <p:spPr>
              <a:xfrm>
                <a:off x="8583032" y="2915289"/>
                <a:ext cx="1691457" cy="1154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600" dirty="0">
                    <a:latin typeface="+mj-lt"/>
                  </a:rPr>
                  <a:t>Human</a:t>
                </a:r>
                <a:br>
                  <a:rPr lang="en-US" sz="1600" dirty="0">
                    <a:latin typeface="+mj-lt"/>
                  </a:rPr>
                </a:br>
                <a:r>
                  <a:rPr lang="en-US" sz="1600" dirty="0">
                    <a:latin typeface="+mj-lt"/>
                  </a:rPr>
                  <a:t>IgG1 Fc</a:t>
                </a:r>
                <a:br>
                  <a:rPr lang="en-US" sz="1600" dirty="0">
                    <a:latin typeface="+mj-lt"/>
                  </a:rPr>
                </a:br>
                <a:r>
                  <a:rPr lang="en-US" sz="1600" dirty="0">
                    <a:latin typeface="+mj-lt"/>
                  </a:rPr>
                  <a:t>domain</a:t>
                </a:r>
              </a:p>
            </p:txBody>
          </p:sp>
          <p:sp>
            <p:nvSpPr>
              <p:cNvPr id="13" name="Right Brace 12">
                <a:extLst>
                  <a:ext uri="{FF2B5EF4-FFF2-40B4-BE49-F238E27FC236}">
                    <a16:creationId xmlns:a16="http://schemas.microsoft.com/office/drawing/2014/main" id="{5F766B71-E9F8-4714-BA21-D8E14769F041}"/>
                  </a:ext>
                </a:extLst>
              </p:cNvPr>
              <p:cNvSpPr/>
              <p:nvPr/>
            </p:nvSpPr>
            <p:spPr>
              <a:xfrm>
                <a:off x="8060077" y="2654495"/>
                <a:ext cx="359991" cy="1491291"/>
              </a:xfrm>
              <a:prstGeom prst="rightBrace">
                <a:avLst>
                  <a:gd name="adj1" fmla="val 18916"/>
                  <a:gd name="adj2" fmla="val 50000"/>
                </a:avLst>
              </a:prstGeom>
              <a:noFill/>
              <a:ln w="38100" cap="flat" cmpd="sng" algn="ctr">
                <a:solidFill>
                  <a:srgbClr val="54ADA4"/>
                </a:solidFill>
                <a:prstDash val="solid"/>
                <a:miter lim="800000"/>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n-US" sz="1600" dirty="0">
                  <a:latin typeface="+mj-lt"/>
                </a:endParaRPr>
              </a:p>
            </p:txBody>
          </p:sp>
        </p:grpSp>
      </p:grpSp>
      <p:grpSp>
        <p:nvGrpSpPr>
          <p:cNvPr id="16" name="Group 15">
            <a:extLst>
              <a:ext uri="{FF2B5EF4-FFF2-40B4-BE49-F238E27FC236}">
                <a16:creationId xmlns:a16="http://schemas.microsoft.com/office/drawing/2014/main" id="{AD5583DD-F5DD-48FD-B9B2-3E7C872DADA3}"/>
              </a:ext>
            </a:extLst>
          </p:cNvPr>
          <p:cNvGrpSpPr/>
          <p:nvPr/>
        </p:nvGrpSpPr>
        <p:grpSpPr>
          <a:xfrm>
            <a:off x="6185899" y="1956540"/>
            <a:ext cx="978912" cy="1802968"/>
            <a:chOff x="575864" y="2578654"/>
            <a:chExt cx="976018" cy="1797638"/>
          </a:xfrm>
        </p:grpSpPr>
        <p:grpSp>
          <p:nvGrpSpPr>
            <p:cNvPr id="17" name="Group 16">
              <a:extLst>
                <a:ext uri="{FF2B5EF4-FFF2-40B4-BE49-F238E27FC236}">
                  <a16:creationId xmlns:a16="http://schemas.microsoft.com/office/drawing/2014/main" id="{FF4A275A-9E89-451D-B335-0CCD2FC1EFC1}"/>
                </a:ext>
              </a:extLst>
            </p:cNvPr>
            <p:cNvGrpSpPr/>
            <p:nvPr/>
          </p:nvGrpSpPr>
          <p:grpSpPr>
            <a:xfrm>
              <a:off x="822626" y="3379596"/>
              <a:ext cx="479048" cy="996696"/>
              <a:chOff x="822626" y="3379596"/>
              <a:chExt cx="479048" cy="996696"/>
            </a:xfrm>
          </p:grpSpPr>
          <p:sp>
            <p:nvSpPr>
              <p:cNvPr id="21" name="Oval 20">
                <a:extLst>
                  <a:ext uri="{FF2B5EF4-FFF2-40B4-BE49-F238E27FC236}">
                    <a16:creationId xmlns:a16="http://schemas.microsoft.com/office/drawing/2014/main" id="{818E084F-2632-4F65-8A88-4D8152A4788A}"/>
                  </a:ext>
                </a:extLst>
              </p:cNvPr>
              <p:cNvSpPr>
                <a:spLocks noChangeArrowheads="1"/>
              </p:cNvSpPr>
              <p:nvPr/>
            </p:nvSpPr>
            <p:spPr bwMode="auto">
              <a:xfrm>
                <a:off x="1046641" y="3845548"/>
                <a:ext cx="249519" cy="530744"/>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sp>
            <p:nvSpPr>
              <p:cNvPr id="22" name="Oval 21">
                <a:extLst>
                  <a:ext uri="{FF2B5EF4-FFF2-40B4-BE49-F238E27FC236}">
                    <a16:creationId xmlns:a16="http://schemas.microsoft.com/office/drawing/2014/main" id="{664A8337-5087-403A-AC1C-6FA42A35ABB2}"/>
                  </a:ext>
                </a:extLst>
              </p:cNvPr>
              <p:cNvSpPr>
                <a:spLocks noChangeArrowheads="1"/>
              </p:cNvSpPr>
              <p:nvPr/>
            </p:nvSpPr>
            <p:spPr bwMode="auto">
              <a:xfrm>
                <a:off x="822626" y="3845548"/>
                <a:ext cx="249519" cy="530744"/>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sp>
            <p:nvSpPr>
              <p:cNvPr id="23" name="Oval 22">
                <a:extLst>
                  <a:ext uri="{FF2B5EF4-FFF2-40B4-BE49-F238E27FC236}">
                    <a16:creationId xmlns:a16="http://schemas.microsoft.com/office/drawing/2014/main" id="{9AB1E085-352C-4BAF-AFA0-38B01850B8A8}"/>
                  </a:ext>
                </a:extLst>
              </p:cNvPr>
              <p:cNvSpPr>
                <a:spLocks noChangeArrowheads="1"/>
              </p:cNvSpPr>
              <p:nvPr/>
            </p:nvSpPr>
            <p:spPr bwMode="auto">
              <a:xfrm>
                <a:off x="1051466" y="3379596"/>
                <a:ext cx="250208" cy="512134"/>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sp>
            <p:nvSpPr>
              <p:cNvPr id="24" name="Oval 23">
                <a:extLst>
                  <a:ext uri="{FF2B5EF4-FFF2-40B4-BE49-F238E27FC236}">
                    <a16:creationId xmlns:a16="http://schemas.microsoft.com/office/drawing/2014/main" id="{1B1D6E39-D83D-439D-8E14-DBC60BC5BACF}"/>
                  </a:ext>
                </a:extLst>
              </p:cNvPr>
              <p:cNvSpPr>
                <a:spLocks noChangeArrowheads="1"/>
              </p:cNvSpPr>
              <p:nvPr/>
            </p:nvSpPr>
            <p:spPr bwMode="auto">
              <a:xfrm>
                <a:off x="822626" y="3379596"/>
                <a:ext cx="249519" cy="512134"/>
              </a:xfrm>
              <a:prstGeom prst="ellipse">
                <a:avLst/>
              </a:prstGeom>
              <a:solidFill>
                <a:srgbClr val="54ADA4"/>
              </a:solidFill>
              <a:ln w="19050" cap="flat" cmpd="sng" algn="ctr">
                <a:solidFill>
                  <a:srgbClr val="54ADA4">
                    <a:lumMod val="75000"/>
                  </a:srgbClr>
                </a:solidFill>
                <a:prstDash val="solid"/>
                <a:miter lim="800000"/>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grpSp>
        <p:grpSp>
          <p:nvGrpSpPr>
            <p:cNvPr id="18" name="Group 17">
              <a:extLst>
                <a:ext uri="{FF2B5EF4-FFF2-40B4-BE49-F238E27FC236}">
                  <a16:creationId xmlns:a16="http://schemas.microsoft.com/office/drawing/2014/main" id="{251793FB-E068-4A49-8567-B495C26ACC64}"/>
                </a:ext>
              </a:extLst>
            </p:cNvPr>
            <p:cNvGrpSpPr/>
            <p:nvPr/>
          </p:nvGrpSpPr>
          <p:grpSpPr>
            <a:xfrm>
              <a:off x="575864" y="2578654"/>
              <a:ext cx="976018" cy="884345"/>
              <a:chOff x="575864" y="2578654"/>
              <a:chExt cx="976018" cy="884345"/>
            </a:xfrm>
          </p:grpSpPr>
          <p:sp>
            <p:nvSpPr>
              <p:cNvPr id="19" name="Freeform 64">
                <a:extLst>
                  <a:ext uri="{FF2B5EF4-FFF2-40B4-BE49-F238E27FC236}">
                    <a16:creationId xmlns:a16="http://schemas.microsoft.com/office/drawing/2014/main" id="{8A18BBED-0970-49E2-A650-C29B6A89DCD0}"/>
                  </a:ext>
                </a:extLst>
              </p:cNvPr>
              <p:cNvSpPr>
                <a:spLocks/>
              </p:cNvSpPr>
              <p:nvPr/>
            </p:nvSpPr>
            <p:spPr bwMode="auto">
              <a:xfrm>
                <a:off x="855711" y="2578654"/>
                <a:ext cx="696171" cy="882276"/>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sp>
            <p:nvSpPr>
              <p:cNvPr id="20" name="Freeform 65">
                <a:extLst>
                  <a:ext uri="{FF2B5EF4-FFF2-40B4-BE49-F238E27FC236}">
                    <a16:creationId xmlns:a16="http://schemas.microsoft.com/office/drawing/2014/main" id="{92FFE6F5-1A14-42B5-9BEF-8694B6441E0A}"/>
                  </a:ext>
                </a:extLst>
              </p:cNvPr>
              <p:cNvSpPr>
                <a:spLocks/>
              </p:cNvSpPr>
              <p:nvPr/>
            </p:nvSpPr>
            <p:spPr bwMode="auto">
              <a:xfrm flipH="1">
                <a:off x="575864" y="2580033"/>
                <a:ext cx="696171" cy="882966"/>
              </a:xfrm>
              <a:custGeom>
                <a:avLst/>
                <a:gdLst>
                  <a:gd name="T0" fmla="*/ 224 w 401"/>
                  <a:gd name="T1" fmla="*/ 56 h 579"/>
                  <a:gd name="T2" fmla="*/ 269 w 401"/>
                  <a:gd name="T3" fmla="*/ 6 h 579"/>
                  <a:gd name="T4" fmla="*/ 328 w 401"/>
                  <a:gd name="T5" fmla="*/ 18 h 579"/>
                  <a:gd name="T6" fmla="*/ 377 w 401"/>
                  <a:gd name="T7" fmla="*/ 95 h 579"/>
                  <a:gd name="T8" fmla="*/ 391 w 401"/>
                  <a:gd name="T9" fmla="*/ 195 h 579"/>
                  <a:gd name="T10" fmla="*/ 317 w 401"/>
                  <a:gd name="T11" fmla="*/ 333 h 579"/>
                  <a:gd name="T12" fmla="*/ 146 w 401"/>
                  <a:gd name="T13" fmla="*/ 443 h 579"/>
                  <a:gd name="T14" fmla="*/ 107 w 401"/>
                  <a:gd name="T15" fmla="*/ 552 h 579"/>
                  <a:gd name="T16" fmla="*/ 32 w 401"/>
                  <a:gd name="T17" fmla="*/ 570 h 579"/>
                  <a:gd name="T18" fmla="*/ 1 w 401"/>
                  <a:gd name="T19" fmla="*/ 500 h 579"/>
                  <a:gd name="T20" fmla="*/ 49 w 401"/>
                  <a:gd name="T21" fmla="*/ 386 h 579"/>
                  <a:gd name="T22" fmla="*/ 176 w 401"/>
                  <a:gd name="T23" fmla="*/ 291 h 579"/>
                  <a:gd name="T24" fmla="*/ 257 w 401"/>
                  <a:gd name="T25" fmla="*/ 216 h 579"/>
                  <a:gd name="T26" fmla="*/ 260 w 401"/>
                  <a:gd name="T27" fmla="*/ 144 h 579"/>
                  <a:gd name="T28" fmla="*/ 224 w 401"/>
                  <a:gd name="T29" fmla="*/ 5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1" h="579">
                    <a:moveTo>
                      <a:pt x="224" y="56"/>
                    </a:moveTo>
                    <a:cubicBezTo>
                      <a:pt x="225" y="33"/>
                      <a:pt x="252" y="12"/>
                      <a:pt x="269" y="6"/>
                    </a:cubicBezTo>
                    <a:cubicBezTo>
                      <a:pt x="286" y="0"/>
                      <a:pt x="310" y="3"/>
                      <a:pt x="328" y="18"/>
                    </a:cubicBezTo>
                    <a:cubicBezTo>
                      <a:pt x="346" y="33"/>
                      <a:pt x="367" y="66"/>
                      <a:pt x="377" y="95"/>
                    </a:cubicBezTo>
                    <a:cubicBezTo>
                      <a:pt x="387" y="124"/>
                      <a:pt x="401" y="155"/>
                      <a:pt x="391" y="195"/>
                    </a:cubicBezTo>
                    <a:cubicBezTo>
                      <a:pt x="381" y="235"/>
                      <a:pt x="358" y="292"/>
                      <a:pt x="317" y="333"/>
                    </a:cubicBezTo>
                    <a:cubicBezTo>
                      <a:pt x="276" y="374"/>
                      <a:pt x="181" y="407"/>
                      <a:pt x="146" y="443"/>
                    </a:cubicBezTo>
                    <a:cubicBezTo>
                      <a:pt x="111" y="479"/>
                      <a:pt x="126" y="529"/>
                      <a:pt x="107" y="552"/>
                    </a:cubicBezTo>
                    <a:cubicBezTo>
                      <a:pt x="88" y="575"/>
                      <a:pt x="50" y="579"/>
                      <a:pt x="32" y="570"/>
                    </a:cubicBezTo>
                    <a:cubicBezTo>
                      <a:pt x="14" y="561"/>
                      <a:pt x="0" y="533"/>
                      <a:pt x="1" y="500"/>
                    </a:cubicBezTo>
                    <a:cubicBezTo>
                      <a:pt x="2" y="467"/>
                      <a:pt x="20" y="421"/>
                      <a:pt x="49" y="386"/>
                    </a:cubicBezTo>
                    <a:cubicBezTo>
                      <a:pt x="78" y="351"/>
                      <a:pt x="139" y="317"/>
                      <a:pt x="176" y="291"/>
                    </a:cubicBezTo>
                    <a:cubicBezTo>
                      <a:pt x="211" y="263"/>
                      <a:pt x="243" y="241"/>
                      <a:pt x="257" y="216"/>
                    </a:cubicBezTo>
                    <a:cubicBezTo>
                      <a:pt x="271" y="191"/>
                      <a:pt x="265" y="171"/>
                      <a:pt x="260" y="144"/>
                    </a:cubicBezTo>
                    <a:cubicBezTo>
                      <a:pt x="255" y="117"/>
                      <a:pt x="223" y="79"/>
                      <a:pt x="224" y="56"/>
                    </a:cubicBezTo>
                    <a:close/>
                  </a:path>
                </a:pathLst>
              </a:custGeom>
              <a:solidFill>
                <a:srgbClr val="BD3333"/>
              </a:solidFill>
              <a:ln w="19050" cap="flat" cmpd="sng" algn="ctr">
                <a:solidFill>
                  <a:srgbClr val="BD3333">
                    <a:lumMod val="75000"/>
                  </a:srgbClr>
                </a:solidFill>
                <a:prstDash val="solid"/>
                <a:miter lim="800000"/>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endParaRPr lang="en-US" sz="4977" b="1" dirty="0">
                  <a:solidFill>
                    <a:srgbClr val="FFFFFF"/>
                  </a:solidFill>
                  <a:latin typeface="+mj-lt"/>
                </a:endParaRPr>
              </a:p>
            </p:txBody>
          </p:sp>
        </p:grpSp>
      </p:grpSp>
      <p:sp>
        <p:nvSpPr>
          <p:cNvPr id="25" name="TextBox 16">
            <a:extLst>
              <a:ext uri="{FF2B5EF4-FFF2-40B4-BE49-F238E27FC236}">
                <a16:creationId xmlns:a16="http://schemas.microsoft.com/office/drawing/2014/main" id="{510E2F3F-4076-4F7A-AF59-7BAB36F26896}"/>
              </a:ext>
            </a:extLst>
          </p:cNvPr>
          <p:cNvSpPr txBox="1"/>
          <p:nvPr/>
        </p:nvSpPr>
        <p:spPr bwMode="auto">
          <a:xfrm>
            <a:off x="5880982" y="956915"/>
            <a:ext cx="3058171" cy="83119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n-US" sz="1867" b="1" dirty="0">
                <a:latin typeface="+mj-lt"/>
              </a:rPr>
              <a:t>Luspatercept</a:t>
            </a:r>
          </a:p>
          <a:p>
            <a:pPr algn="ctr" defTabSz="1219170">
              <a:defRPr/>
            </a:pPr>
            <a:r>
              <a:rPr lang="en-US" sz="1467" dirty="0">
                <a:latin typeface="+mj-lt"/>
              </a:rPr>
              <a:t>ActRIIB / IgG1 Fc recombinant </a:t>
            </a:r>
            <a:br>
              <a:rPr lang="en-US" sz="1467" dirty="0">
                <a:latin typeface="+mj-lt"/>
              </a:rPr>
            </a:br>
            <a:r>
              <a:rPr lang="en-US" sz="1467" dirty="0">
                <a:latin typeface="+mj-lt"/>
              </a:rPr>
              <a:t>fusion protein</a:t>
            </a:r>
            <a:endParaRPr lang="en-US" sz="1467" b="1" dirty="0">
              <a:latin typeface="+mj-lt"/>
            </a:endParaRPr>
          </a:p>
        </p:txBody>
      </p:sp>
    </p:spTree>
    <p:extLst>
      <p:ext uri="{BB962C8B-B14F-4D97-AF65-F5344CB8AC3E}">
        <p14:creationId xmlns:p14="http://schemas.microsoft.com/office/powerpoint/2010/main" val="12131629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8150" y="149095"/>
            <a:ext cx="8412480" cy="421481"/>
          </a:xfrm>
        </p:spPr>
        <p:txBody>
          <a:bodyPr>
            <a:noAutofit/>
          </a:bodyPr>
          <a:lstStyle/>
          <a:p>
            <a:r>
              <a:rPr lang="en-US" sz="1800" dirty="0"/>
              <a:t>Study design</a:t>
            </a:r>
            <a:endParaRPr lang="en-US" sz="1600" dirty="0"/>
          </a:p>
        </p:txBody>
      </p:sp>
      <p:grpSp>
        <p:nvGrpSpPr>
          <p:cNvPr id="34" name="Group 38">
            <a:extLst>
              <a:ext uri="{FF2B5EF4-FFF2-40B4-BE49-F238E27FC236}">
                <a16:creationId xmlns:a16="http://schemas.microsoft.com/office/drawing/2014/main" id="{86C5E9C6-8D93-434B-B9D5-1F2E3D811E72}"/>
              </a:ext>
            </a:extLst>
          </p:cNvPr>
          <p:cNvGrpSpPr>
            <a:grpSpLocks/>
          </p:cNvGrpSpPr>
          <p:nvPr/>
        </p:nvGrpSpPr>
        <p:grpSpPr bwMode="auto">
          <a:xfrm>
            <a:off x="4334325" y="1243537"/>
            <a:ext cx="620683" cy="711992"/>
            <a:chOff x="1246" y="1792"/>
            <a:chExt cx="796" cy="1248"/>
          </a:xfrm>
          <a:effectLst/>
        </p:grpSpPr>
        <p:sp>
          <p:nvSpPr>
            <p:cNvPr id="35" name="Line 8">
              <a:extLst>
                <a:ext uri="{FF2B5EF4-FFF2-40B4-BE49-F238E27FC236}">
                  <a16:creationId xmlns:a16="http://schemas.microsoft.com/office/drawing/2014/main" id="{608A3DF7-CC75-4D06-B942-A6D760EB2F49}"/>
                </a:ext>
              </a:extLst>
            </p:cNvPr>
            <p:cNvSpPr>
              <a:spLocks noChangeShapeType="1"/>
            </p:cNvSpPr>
            <p:nvPr/>
          </p:nvSpPr>
          <p:spPr bwMode="auto">
            <a:xfrm flipH="1">
              <a:off x="1593" y="1792"/>
              <a:ext cx="0" cy="1248"/>
            </a:xfrm>
            <a:prstGeom prst="line">
              <a:avLst/>
            </a:prstGeom>
            <a:noFill/>
            <a:ln w="38100" cmpd="sng">
              <a:solidFill>
                <a:srgbClr val="C050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8E"/>
                </a:solidFill>
                <a:effectLst/>
                <a:uLnTx/>
                <a:uFillTx/>
                <a:ea typeface="ＭＳ Ｐゴシック" pitchFamily="34" charset="-128"/>
              </a:endParaRPr>
            </a:p>
          </p:txBody>
        </p:sp>
        <p:sp>
          <p:nvSpPr>
            <p:cNvPr id="36" name="Line 9">
              <a:extLst>
                <a:ext uri="{FF2B5EF4-FFF2-40B4-BE49-F238E27FC236}">
                  <a16:creationId xmlns:a16="http://schemas.microsoft.com/office/drawing/2014/main" id="{974FE502-F58E-463E-892D-DCA64A7809C6}"/>
                </a:ext>
              </a:extLst>
            </p:cNvPr>
            <p:cNvSpPr>
              <a:spLocks noChangeShapeType="1"/>
            </p:cNvSpPr>
            <p:nvPr/>
          </p:nvSpPr>
          <p:spPr bwMode="auto">
            <a:xfrm>
              <a:off x="1246" y="2399"/>
              <a:ext cx="338" cy="0"/>
            </a:xfrm>
            <a:prstGeom prst="line">
              <a:avLst/>
            </a:prstGeom>
            <a:noFill/>
            <a:ln w="38100" cmpd="sng">
              <a:solidFill>
                <a:srgbClr val="C0504D"/>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8E"/>
                </a:solidFill>
                <a:effectLst/>
                <a:uLnTx/>
                <a:uFillTx/>
                <a:ea typeface="ＭＳ Ｐゴシック" pitchFamily="34" charset="-128"/>
              </a:endParaRPr>
            </a:p>
          </p:txBody>
        </p:sp>
        <p:sp>
          <p:nvSpPr>
            <p:cNvPr id="37" name="Line 10">
              <a:extLst>
                <a:ext uri="{FF2B5EF4-FFF2-40B4-BE49-F238E27FC236}">
                  <a16:creationId xmlns:a16="http://schemas.microsoft.com/office/drawing/2014/main" id="{D7F8E27D-3326-4793-9043-8237CFB5E265}"/>
                </a:ext>
              </a:extLst>
            </p:cNvPr>
            <p:cNvSpPr>
              <a:spLocks noChangeShapeType="1"/>
            </p:cNvSpPr>
            <p:nvPr/>
          </p:nvSpPr>
          <p:spPr bwMode="auto">
            <a:xfrm>
              <a:off x="1585" y="1799"/>
              <a:ext cx="456" cy="0"/>
            </a:xfrm>
            <a:prstGeom prst="line">
              <a:avLst/>
            </a:prstGeom>
            <a:noFill/>
            <a:ln w="38100" cmpd="sng">
              <a:solidFill>
                <a:srgbClr val="C0504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8E"/>
                </a:solidFill>
                <a:effectLst/>
                <a:uLnTx/>
                <a:uFillTx/>
                <a:ea typeface="ＭＳ Ｐゴシック" pitchFamily="34" charset="-128"/>
              </a:endParaRPr>
            </a:p>
          </p:txBody>
        </p:sp>
        <p:sp>
          <p:nvSpPr>
            <p:cNvPr id="38" name="Line 12">
              <a:extLst>
                <a:ext uri="{FF2B5EF4-FFF2-40B4-BE49-F238E27FC236}">
                  <a16:creationId xmlns:a16="http://schemas.microsoft.com/office/drawing/2014/main" id="{E4A0B5E7-79BA-47F5-B6AD-E89554C33D2B}"/>
                </a:ext>
              </a:extLst>
            </p:cNvPr>
            <p:cNvSpPr>
              <a:spLocks noChangeShapeType="1"/>
            </p:cNvSpPr>
            <p:nvPr/>
          </p:nvSpPr>
          <p:spPr bwMode="auto">
            <a:xfrm>
              <a:off x="1586" y="3034"/>
              <a:ext cx="456" cy="0"/>
            </a:xfrm>
            <a:prstGeom prst="line">
              <a:avLst/>
            </a:prstGeom>
            <a:noFill/>
            <a:ln w="38100" cmpd="sng">
              <a:solidFill>
                <a:srgbClr val="C0504D"/>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7" tIns="44450" rIns="90487" bIns="4445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538E"/>
                </a:solidFill>
                <a:effectLst/>
                <a:uLnTx/>
                <a:uFillTx/>
                <a:ea typeface="ＭＳ Ｐゴシック" pitchFamily="34" charset="-128"/>
              </a:endParaRPr>
            </a:p>
          </p:txBody>
        </p:sp>
      </p:grpSp>
      <p:sp>
        <p:nvSpPr>
          <p:cNvPr id="39" name="Rounded Rectangle 23">
            <a:extLst>
              <a:ext uri="{FF2B5EF4-FFF2-40B4-BE49-F238E27FC236}">
                <a16:creationId xmlns:a16="http://schemas.microsoft.com/office/drawing/2014/main" id="{067C5251-4F35-4431-849E-046F058FC18B}"/>
              </a:ext>
            </a:extLst>
          </p:cNvPr>
          <p:cNvSpPr/>
          <p:nvPr/>
        </p:nvSpPr>
        <p:spPr>
          <a:xfrm>
            <a:off x="276246" y="723176"/>
            <a:ext cx="2984747" cy="3441664"/>
          </a:xfrm>
          <a:prstGeom prst="roundRect">
            <a:avLst>
              <a:gd name="adj" fmla="val 6764"/>
            </a:avLst>
          </a:prstGeom>
          <a:solidFill>
            <a:srgbClr val="31859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90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rPr>
              <a:t>Inclusion Criteria</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MDS with RS (WHO): ≥ 15% RS or ≥ 5% with </a:t>
            </a:r>
            <a:r>
              <a:rPr kumimoji="0" lang="en-US" sz="1000" b="0" i="1" u="none" strike="noStrike" kern="0" cap="none" spc="0" normalizeH="0" baseline="0" noProof="0" dirty="0">
                <a:ln>
                  <a:noFill/>
                </a:ln>
                <a:solidFill>
                  <a:prstClr val="white"/>
                </a:solidFill>
                <a:effectLst/>
                <a:uLnTx/>
                <a:uFillTx/>
              </a:rPr>
              <a:t>SF3B1</a:t>
            </a:r>
            <a:r>
              <a:rPr kumimoji="0" lang="en-US" sz="1000" b="0" i="0" u="none" strike="noStrike" kern="0" cap="none" spc="0" normalizeH="0" baseline="0" noProof="0" dirty="0">
                <a:ln>
                  <a:noFill/>
                </a:ln>
                <a:solidFill>
                  <a:prstClr val="white"/>
                </a:solidFill>
                <a:effectLst/>
                <a:uLnTx/>
                <a:uFillTx/>
              </a:rPr>
              <a:t> mutation</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&lt; 5% blasts in bone marrow</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Non-del(5q) MDS</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IPSS-R Very low-, Low-, or Intermediate-risk</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Prior ESA response</a:t>
            </a:r>
          </a:p>
          <a:p>
            <a:pPr marL="287338" marR="0" lvl="0" indent="-171450"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Refractory, intolerant</a:t>
            </a:r>
          </a:p>
          <a:p>
            <a:pPr marL="287338" marR="0" lvl="0" indent="-171450" defTabSz="91440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ESA naive: EPO &gt; 200 U/L</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Average RBC transfusion burden </a:t>
            </a:r>
            <a:br>
              <a:rPr kumimoji="0" lang="en-US" sz="1000" b="0" i="0" u="none" strike="noStrike" kern="0" cap="none" spc="0" normalizeH="0" baseline="0" noProof="0" dirty="0">
                <a:ln>
                  <a:noFill/>
                </a:ln>
                <a:solidFill>
                  <a:prstClr val="white"/>
                </a:solidFill>
                <a:effectLst/>
                <a:uLnTx/>
                <a:uFillTx/>
              </a:rPr>
            </a:br>
            <a:r>
              <a:rPr kumimoji="0" lang="en-US" sz="1000" b="0" i="0" u="none" strike="noStrike" kern="0" cap="none" spc="0" normalizeH="0" baseline="0" noProof="0" dirty="0">
                <a:ln>
                  <a:noFill/>
                </a:ln>
                <a:solidFill>
                  <a:prstClr val="white"/>
                </a:solidFill>
                <a:effectLst/>
                <a:uLnTx/>
                <a:uFillTx/>
                <a:cs typeface="Arial"/>
              </a:rPr>
              <a:t>≥</a:t>
            </a:r>
            <a:r>
              <a:rPr kumimoji="0" lang="en-US" sz="1000" b="0" i="0" u="none" strike="noStrike" kern="0" cap="none" spc="0" normalizeH="0" baseline="0" noProof="0" dirty="0">
                <a:ln>
                  <a:noFill/>
                </a:ln>
                <a:solidFill>
                  <a:prstClr val="white"/>
                </a:solidFill>
                <a:effectLst/>
                <a:uLnTx/>
                <a:uFillTx/>
              </a:rPr>
              <a:t> 2 </a:t>
            </a:r>
            <a:r>
              <a:rPr lang="en-US" sz="1000" kern="0" dirty="0">
                <a:solidFill>
                  <a:prstClr val="white"/>
                </a:solidFill>
              </a:rPr>
              <a:t>U</a:t>
            </a:r>
            <a:r>
              <a:rPr kumimoji="0" lang="en-US" sz="1000" b="0" i="0" u="none" strike="noStrike" kern="0" cap="none" spc="0" normalizeH="0" baseline="0" noProof="0" dirty="0">
                <a:ln>
                  <a:noFill/>
                </a:ln>
                <a:solidFill>
                  <a:prstClr val="white"/>
                </a:solidFill>
                <a:effectLst/>
                <a:uLnTx/>
                <a:uFillTx/>
              </a:rPr>
              <a:t>/8 weeks</a:t>
            </a:r>
          </a:p>
          <a:p>
            <a:pPr marL="115888" marR="0" lvl="0" indent="-115888" defTabSz="91440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white"/>
                </a:solidFill>
                <a:effectLst/>
                <a:uLnTx/>
                <a:uFillTx/>
              </a:rPr>
              <a:t>No prior treatment with disease-modifying agents (e.g. </a:t>
            </a:r>
            <a:r>
              <a:rPr kumimoji="0" lang="en-US" sz="1000" b="0" i="0" u="none" strike="noStrike" kern="0" cap="none" spc="0" normalizeH="0" baseline="0" noProof="0" dirty="0">
                <a:ln>
                  <a:noFill/>
                </a:ln>
                <a:solidFill>
                  <a:schemeClr val="bg1"/>
                </a:solidFill>
                <a:effectLst/>
                <a:uLnTx/>
                <a:uFillTx/>
              </a:rPr>
              <a:t>IMiD</a:t>
            </a:r>
            <a:r>
              <a:rPr kumimoji="0" lang="en-US" sz="1000" b="0" i="0" u="none" strike="noStrike" kern="0" cap="none" spc="0" normalizeH="0" baseline="0" noProof="0" dirty="0">
                <a:ln>
                  <a:noFill/>
                </a:ln>
                <a:solidFill>
                  <a:prstClr val="white"/>
                </a:solidFill>
                <a:effectLst/>
                <a:uLnTx/>
                <a:uFillTx/>
              </a:rPr>
              <a:t> agents, HMAs)</a:t>
            </a:r>
          </a:p>
        </p:txBody>
      </p:sp>
      <p:sp>
        <p:nvSpPr>
          <p:cNvPr id="40" name="Rounded Rectangle 24">
            <a:extLst>
              <a:ext uri="{FF2B5EF4-FFF2-40B4-BE49-F238E27FC236}">
                <a16:creationId xmlns:a16="http://schemas.microsoft.com/office/drawing/2014/main" id="{CD80BE65-BB4E-41FD-AA7C-BD5B5847C0DD}"/>
              </a:ext>
            </a:extLst>
          </p:cNvPr>
          <p:cNvSpPr/>
          <p:nvPr/>
        </p:nvSpPr>
        <p:spPr>
          <a:xfrm rot="5400000">
            <a:off x="3674290" y="956741"/>
            <a:ext cx="494521" cy="1224138"/>
          </a:xfrm>
          <a:prstGeom prst="roundRect">
            <a:avLst>
              <a:gd name="adj" fmla="val 18934"/>
            </a:avLst>
          </a:prstGeom>
          <a:solidFill>
            <a:srgbClr val="C0504D"/>
          </a:solidFill>
          <a:ln w="25400"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rPr>
              <a:t>Randomized 2:1</a:t>
            </a:r>
          </a:p>
        </p:txBody>
      </p:sp>
      <p:sp>
        <p:nvSpPr>
          <p:cNvPr id="41" name="Rounded Rectangle 25">
            <a:extLst>
              <a:ext uri="{FF2B5EF4-FFF2-40B4-BE49-F238E27FC236}">
                <a16:creationId xmlns:a16="http://schemas.microsoft.com/office/drawing/2014/main" id="{19BC0E2F-B5A3-4622-A915-3E3DC59A634B}"/>
              </a:ext>
            </a:extLst>
          </p:cNvPr>
          <p:cNvSpPr/>
          <p:nvPr/>
        </p:nvSpPr>
        <p:spPr>
          <a:xfrm>
            <a:off x="4973716" y="729488"/>
            <a:ext cx="3893617" cy="704088"/>
          </a:xfrm>
          <a:prstGeom prst="roundRect">
            <a:avLst>
              <a:gd name="adj" fmla="val 9711"/>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prstClr val="white"/>
                </a:solidFill>
                <a:effectLst/>
                <a:uLnTx/>
                <a:uFillTx/>
              </a:rPr>
              <a:t>Luspatercept 1.0 mg/kg (s.c.) every 21 days</a:t>
            </a:r>
            <a:endParaRPr kumimoji="0" lang="pt-BR" sz="1400" b="0"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a:ln>
                  <a:noFill/>
                </a:ln>
                <a:solidFill>
                  <a:prstClr val="white"/>
                </a:solidFill>
                <a:effectLst/>
                <a:uLnTx/>
                <a:uFillTx/>
              </a:rPr>
              <a:t>(n = 153)</a:t>
            </a:r>
          </a:p>
        </p:txBody>
      </p:sp>
      <p:sp>
        <p:nvSpPr>
          <p:cNvPr id="42" name="Rounded Rectangle 26">
            <a:extLst>
              <a:ext uri="{FF2B5EF4-FFF2-40B4-BE49-F238E27FC236}">
                <a16:creationId xmlns:a16="http://schemas.microsoft.com/office/drawing/2014/main" id="{6EB71B43-8372-42C5-9C8E-7A2DA7D97199}"/>
              </a:ext>
            </a:extLst>
          </p:cNvPr>
          <p:cNvSpPr/>
          <p:nvPr/>
        </p:nvSpPr>
        <p:spPr>
          <a:xfrm>
            <a:off x="4973294" y="1796288"/>
            <a:ext cx="3894460" cy="703175"/>
          </a:xfrm>
          <a:prstGeom prst="roundRect">
            <a:avLst>
              <a:gd name="adj" fmla="val 13421"/>
            </a:avLst>
          </a:prstGeom>
          <a:solidFill>
            <a:srgbClr val="7BD2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Placebo (s.c.) every 3 weeks</a:t>
            </a:r>
          </a:p>
          <a:p>
            <a:pPr lvl="0" algn="ctr" defTabSz="914400">
              <a:defRPr/>
            </a:pPr>
            <a:r>
              <a:rPr lang="pt-BR" sz="1200" b="1" kern="0" dirty="0">
                <a:solidFill>
                  <a:schemeClr val="tx1">
                    <a:lumMod val="50000"/>
                  </a:schemeClr>
                </a:solidFill>
              </a:rPr>
              <a:t>(</a:t>
            </a:r>
            <a:r>
              <a:rPr kumimoji="0" lang="en-GB" sz="1200" b="1" i="0" u="none" strike="noStrike" kern="0" cap="none" spc="0" normalizeH="0" baseline="0" noProof="0" dirty="0">
                <a:ln>
                  <a:noFill/>
                </a:ln>
                <a:solidFill>
                  <a:schemeClr val="tx1">
                    <a:lumMod val="50000"/>
                  </a:schemeClr>
                </a:solidFill>
                <a:effectLst/>
                <a:uLnTx/>
                <a:uFillTx/>
              </a:rPr>
              <a:t>n = 76</a:t>
            </a:r>
            <a:r>
              <a:rPr lang="pt-BR" sz="1200" b="1" kern="0" dirty="0">
                <a:solidFill>
                  <a:schemeClr val="tx1">
                    <a:lumMod val="50000"/>
                  </a:schemeClr>
                </a:solidFill>
              </a:rPr>
              <a:t>)</a:t>
            </a:r>
            <a:endParaRPr kumimoji="0" lang="en-GB" sz="1200" b="1" i="0" u="none" strike="noStrike" kern="0" cap="none" spc="0" normalizeH="0" baseline="0" noProof="0" dirty="0">
              <a:ln>
                <a:noFill/>
              </a:ln>
              <a:solidFill>
                <a:schemeClr val="tx1">
                  <a:lumMod val="50000"/>
                </a:schemeClr>
              </a:solidFill>
              <a:effectLst/>
              <a:uLnTx/>
              <a:uFillTx/>
            </a:endParaRPr>
          </a:p>
        </p:txBody>
      </p:sp>
      <p:sp>
        <p:nvSpPr>
          <p:cNvPr id="43" name="TextBox 42">
            <a:extLst>
              <a:ext uri="{FF2B5EF4-FFF2-40B4-BE49-F238E27FC236}">
                <a16:creationId xmlns:a16="http://schemas.microsoft.com/office/drawing/2014/main" id="{8A8839EC-F11A-48EE-8E9F-7010E908D9E4}"/>
              </a:ext>
            </a:extLst>
          </p:cNvPr>
          <p:cNvSpPr txBox="1"/>
          <p:nvPr/>
        </p:nvSpPr>
        <p:spPr>
          <a:xfrm>
            <a:off x="5324897" y="1491640"/>
            <a:ext cx="3191254" cy="246221"/>
          </a:xfrm>
          <a:prstGeom prst="rect">
            <a:avLst/>
          </a:prstGeom>
          <a:noFill/>
        </p:spPr>
        <p:txBody>
          <a:bodyPr wrap="square" rtlCol="0">
            <a:spAutoFit/>
          </a:bodyPr>
          <a:lstStyle/>
          <a:p>
            <a:pPr algn="ctr"/>
            <a:r>
              <a:rPr lang="en-US" sz="1000" dirty="0">
                <a:solidFill>
                  <a:prstClr val="black"/>
                </a:solidFill>
                <a:ea typeface="Geneva" charset="0"/>
              </a:rPr>
              <a:t>Dose titrated up to a maximum of 1.75 mg/kg</a:t>
            </a:r>
          </a:p>
        </p:txBody>
      </p:sp>
      <p:sp>
        <p:nvSpPr>
          <p:cNvPr id="44" name="Rounded Rectangle 32">
            <a:extLst>
              <a:ext uri="{FF2B5EF4-FFF2-40B4-BE49-F238E27FC236}">
                <a16:creationId xmlns:a16="http://schemas.microsoft.com/office/drawing/2014/main" id="{820555E3-065A-41A2-ACA9-A6800EF651BB}"/>
              </a:ext>
            </a:extLst>
          </p:cNvPr>
          <p:cNvSpPr/>
          <p:nvPr/>
        </p:nvSpPr>
        <p:spPr>
          <a:xfrm>
            <a:off x="4973716" y="2664965"/>
            <a:ext cx="3950296" cy="653220"/>
          </a:xfrm>
          <a:prstGeom prst="roundRect">
            <a:avLst>
              <a:gd name="adj" fmla="val 13421"/>
            </a:avLst>
          </a:prstGeom>
          <a:solidFill>
            <a:srgbClr val="FAC09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dirty="0">
                <a:ln>
                  <a:noFill/>
                </a:ln>
                <a:solidFill>
                  <a:srgbClr val="000000"/>
                </a:solidFill>
                <a:effectLst/>
                <a:uLnTx/>
                <a:uFillTx/>
              </a:rPr>
              <a:t>Disease and response assessment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1" i="0" u="none" strike="noStrike" kern="0" cap="none" spc="0" normalizeH="0" baseline="0" noProof="0" dirty="0">
                <a:ln>
                  <a:noFill/>
                </a:ln>
                <a:solidFill>
                  <a:srgbClr val="000000"/>
                </a:solidFill>
                <a:effectLst/>
                <a:uLnTx/>
                <a:uFillTx/>
              </a:rPr>
              <a:t>Week 24 and every 6 months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000" b="0" i="0" u="none" strike="noStrike" kern="0" cap="none" spc="0" normalizeH="0" baseline="0" noProof="0" dirty="0">
                <a:ln>
                  <a:noFill/>
                </a:ln>
                <a:solidFill>
                  <a:srgbClr val="000000"/>
                </a:solidFill>
                <a:effectLst/>
                <a:uLnTx/>
                <a:uFillTx/>
              </a:rPr>
              <a:t>Treatment discontinued for lack of clinical benefit or disease progression per IWG criteria</a:t>
            </a:r>
          </a:p>
        </p:txBody>
      </p:sp>
      <p:sp>
        <p:nvSpPr>
          <p:cNvPr id="45" name="Rounded Rectangle 33">
            <a:extLst>
              <a:ext uri="{FF2B5EF4-FFF2-40B4-BE49-F238E27FC236}">
                <a16:creationId xmlns:a16="http://schemas.microsoft.com/office/drawing/2014/main" id="{038BFE4E-F608-4B36-83C3-02E11BFF21FC}"/>
              </a:ext>
            </a:extLst>
          </p:cNvPr>
          <p:cNvSpPr/>
          <p:nvPr/>
        </p:nvSpPr>
        <p:spPr>
          <a:xfrm>
            <a:off x="4973716" y="3683825"/>
            <a:ext cx="3950296" cy="653221"/>
          </a:xfrm>
          <a:prstGeom prst="roundRect">
            <a:avLst>
              <a:gd name="adj" fmla="val 13421"/>
            </a:avLst>
          </a:prstGeom>
          <a:solidFill>
            <a:srgbClr val="BFBFBF"/>
          </a:solidFill>
          <a:ln w="25400" cap="flat" cmpd="sng" algn="ctr">
            <a:noFill/>
            <a:prstDash val="solid"/>
          </a:ln>
          <a:effectLst/>
        </p:spPr>
        <p:txBody>
          <a:bodyPr rtlCol="0" anchor="ctr"/>
          <a:lstStyle/>
          <a:p>
            <a:pPr algn="ctr" defTabSz="914400">
              <a:defRPr/>
            </a:pPr>
            <a:r>
              <a:rPr kumimoji="0" lang="en-IN" sz="1000" b="0" i="0" u="none" strike="noStrike" kern="0" cap="none" spc="0" normalizeH="0" baseline="0" noProof="0" dirty="0">
                <a:ln>
                  <a:noFill/>
                </a:ln>
                <a:solidFill>
                  <a:prstClr val="black">
                    <a:lumMod val="75000"/>
                  </a:prstClr>
                </a:solidFill>
                <a:effectLst/>
                <a:uLnTx/>
                <a:uFillTx/>
              </a:rPr>
              <a:t>Patients followed </a:t>
            </a:r>
            <a:r>
              <a:rPr kumimoji="0" lang="en-IN" sz="1000" b="0" i="0" u="none" strike="noStrike" kern="0" cap="none" spc="0" normalizeH="0" baseline="0" noProof="0" dirty="0">
                <a:ln>
                  <a:noFill/>
                </a:ln>
                <a:solidFill>
                  <a:prstClr val="black">
                    <a:lumMod val="75000"/>
                  </a:prstClr>
                </a:solidFill>
                <a:effectLst/>
                <a:uLnTx/>
                <a:uFillTx/>
                <a:cs typeface="Arial"/>
              </a:rPr>
              <a:t>≥ </a:t>
            </a:r>
            <a:r>
              <a:rPr kumimoji="0" lang="en-IN" sz="1000" b="0" i="0" u="none" strike="noStrike" kern="0" cap="none" spc="0" normalizeH="0" baseline="0" noProof="0" dirty="0">
                <a:ln>
                  <a:noFill/>
                </a:ln>
                <a:solidFill>
                  <a:prstClr val="black">
                    <a:lumMod val="75000"/>
                  </a:prstClr>
                </a:solidFill>
                <a:effectLst/>
                <a:uLnTx/>
                <a:uFillTx/>
              </a:rPr>
              <a:t>3 years post final dose for AML progression, subsequent MDS treatment, and overall survival; </a:t>
            </a:r>
            <a:r>
              <a:rPr kumimoji="0" lang="en-US" sz="1000" b="0" i="0" u="none" strike="noStrike" kern="0" cap="none" spc="0" normalizeH="0" baseline="0" noProof="0" dirty="0">
                <a:ln>
                  <a:noFill/>
                </a:ln>
                <a:solidFill>
                  <a:srgbClr val="000000"/>
                </a:solidFill>
                <a:effectLst/>
                <a:uLnTx/>
                <a:uFillTx/>
                <a:ea typeface="Geneva" charset="0"/>
              </a:rPr>
              <a:t>c</a:t>
            </a:r>
            <a:r>
              <a:rPr lang="en-US" sz="1000" dirty="0">
                <a:solidFill>
                  <a:srgbClr val="000000"/>
                </a:solidFill>
                <a:ea typeface="Geneva" charset="0"/>
              </a:rPr>
              <a:t>rossover between groups was not allowed</a:t>
            </a:r>
          </a:p>
        </p:txBody>
      </p:sp>
      <p:cxnSp>
        <p:nvCxnSpPr>
          <p:cNvPr id="46" name="직선 연결선[R] 37">
            <a:extLst>
              <a:ext uri="{FF2B5EF4-FFF2-40B4-BE49-F238E27FC236}">
                <a16:creationId xmlns:a16="http://schemas.microsoft.com/office/drawing/2014/main" id="{0C116F81-4042-4409-87D9-D4EE9B3AA4B6}"/>
              </a:ext>
            </a:extLst>
          </p:cNvPr>
          <p:cNvCxnSpPr>
            <a:cxnSpLocks/>
            <a:stCxn id="44" idx="2"/>
          </p:cNvCxnSpPr>
          <p:nvPr/>
        </p:nvCxnSpPr>
        <p:spPr>
          <a:xfrm>
            <a:off x="6948864" y="3318185"/>
            <a:ext cx="0" cy="342385"/>
          </a:xfrm>
          <a:prstGeom prst="straightConnector1">
            <a:avLst/>
          </a:prstGeom>
          <a:noFill/>
          <a:ln w="38100" cap="flat" cmpd="sng" algn="ctr">
            <a:solidFill>
              <a:srgbClr val="FAC090"/>
            </a:solidFill>
            <a:prstDash val="solid"/>
            <a:headEnd type="none" w="med" len="med"/>
            <a:tailEnd type="triangle" w="med" len="med"/>
          </a:ln>
          <a:effectLst/>
        </p:spPr>
      </p:cxnSp>
      <p:sp>
        <p:nvSpPr>
          <p:cNvPr id="47" name="Text Placeholder 5">
            <a:extLst>
              <a:ext uri="{FF2B5EF4-FFF2-40B4-BE49-F238E27FC236}">
                <a16:creationId xmlns:a16="http://schemas.microsoft.com/office/drawing/2014/main" id="{AA4A0019-96ED-42E8-86BE-BD58F11D93D1}"/>
              </a:ext>
            </a:extLst>
          </p:cNvPr>
          <p:cNvSpPr txBox="1">
            <a:spLocks/>
          </p:cNvSpPr>
          <p:nvPr/>
        </p:nvSpPr>
        <p:spPr>
          <a:xfrm>
            <a:off x="206070" y="4390605"/>
            <a:ext cx="8379339" cy="75871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600"/>
              </a:spcAft>
              <a:buNone/>
            </a:pPr>
            <a:r>
              <a:rPr lang="en-US" sz="1400" dirty="0">
                <a:solidFill>
                  <a:srgbClr val="C00000"/>
                </a:solidFill>
                <a:latin typeface="+mj-lt"/>
              </a:rPr>
              <a:t>Primary analysis data cutoff date May 8, 2018; last data cutoff date an 2021</a:t>
            </a:r>
          </a:p>
          <a:p>
            <a:pPr marL="0" indent="0">
              <a:spcBef>
                <a:spcPts val="0"/>
              </a:spcBef>
              <a:spcAft>
                <a:spcPts val="600"/>
              </a:spcAft>
              <a:buNone/>
            </a:pPr>
            <a:r>
              <a:rPr lang="en-US" sz="1050" dirty="0">
                <a:solidFill>
                  <a:srgbClr val="0070C0"/>
                </a:solidFill>
                <a:latin typeface="+mj-lt"/>
              </a:rPr>
              <a:t>Patients randomized between March 2016 and June 2017 at 65 sites in Belgium, Canada, France, Germany, Italy, Netherlands, Spain, Sweden, Turkey, UK, and USA.</a:t>
            </a:r>
            <a:endParaRPr lang="en-US" sz="800" strike="sngStrike" dirty="0">
              <a:solidFill>
                <a:srgbClr val="FF0000"/>
              </a:solidFill>
              <a:latin typeface="+mj-lt"/>
            </a:endParaRPr>
          </a:p>
        </p:txBody>
      </p:sp>
    </p:spTree>
    <p:extLst>
      <p:ext uri="{BB962C8B-B14F-4D97-AF65-F5344CB8AC3E}">
        <p14:creationId xmlns:p14="http://schemas.microsoft.com/office/powerpoint/2010/main" val="413376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557D-05E3-4FDD-8155-714C445AA15B}"/>
              </a:ext>
            </a:extLst>
          </p:cNvPr>
          <p:cNvSpPr>
            <a:spLocks noGrp="1"/>
          </p:cNvSpPr>
          <p:nvPr>
            <p:ph type="title"/>
          </p:nvPr>
        </p:nvSpPr>
        <p:spPr>
          <a:xfrm>
            <a:off x="396586" y="149095"/>
            <a:ext cx="8633114" cy="421481"/>
          </a:xfrm>
        </p:spPr>
        <p:txBody>
          <a:bodyPr>
            <a:noAutofit/>
          </a:bodyPr>
          <a:lstStyle/>
          <a:p>
            <a:r>
              <a:rPr lang="en-US" sz="1800" dirty="0"/>
              <a:t>Evaluation of efficacy and safety with longer-term follow-up</a:t>
            </a:r>
            <a:br>
              <a:rPr lang="en-US" sz="1800" dirty="0"/>
            </a:br>
            <a:r>
              <a:rPr lang="en-US" sz="1600" dirty="0">
                <a:solidFill>
                  <a:schemeClr val="accent3"/>
                </a:solidFill>
              </a:rPr>
              <a:t>new data cutoff: July 1, 2019</a:t>
            </a:r>
            <a:r>
              <a:rPr lang="en-US" sz="1600" cap="none" baseline="30000" dirty="0">
                <a:solidFill>
                  <a:schemeClr val="accent3"/>
                </a:solidFill>
              </a:rPr>
              <a:t>a</a:t>
            </a:r>
            <a:endParaRPr lang="en-US" sz="1600" dirty="0">
              <a:solidFill>
                <a:srgbClr val="FF0000"/>
              </a:solidFill>
            </a:endParaRPr>
          </a:p>
        </p:txBody>
      </p:sp>
      <p:sp>
        <p:nvSpPr>
          <p:cNvPr id="6" name="Rectangle 5">
            <a:extLst>
              <a:ext uri="{FF2B5EF4-FFF2-40B4-BE49-F238E27FC236}">
                <a16:creationId xmlns:a16="http://schemas.microsoft.com/office/drawing/2014/main" id="{4DF31CBA-2CC2-47D6-A686-67F729114DC9}"/>
              </a:ext>
            </a:extLst>
          </p:cNvPr>
          <p:cNvSpPr/>
          <p:nvPr/>
        </p:nvSpPr>
        <p:spPr>
          <a:xfrm>
            <a:off x="378896" y="4554293"/>
            <a:ext cx="5241160" cy="446276"/>
          </a:xfrm>
          <a:prstGeom prst="rect">
            <a:avLst/>
          </a:prstGeom>
        </p:spPr>
        <p:txBody>
          <a:bodyPr wrap="square" anchor="b" anchorCtr="0">
            <a:spAutoFit/>
          </a:bodyPr>
          <a:lstStyle/>
          <a:p>
            <a:pPr>
              <a:spcBef>
                <a:spcPts val="600"/>
              </a:spcBef>
            </a:pPr>
            <a:r>
              <a:rPr lang="en-US" sz="1000" baseline="30000" dirty="0">
                <a:solidFill>
                  <a:schemeClr val="accent3"/>
                </a:solidFill>
              </a:rPr>
              <a:t>a </a:t>
            </a:r>
            <a:r>
              <a:rPr lang="en-US" sz="1000" dirty="0">
                <a:solidFill>
                  <a:schemeClr val="accent3"/>
                </a:solidFill>
              </a:rPr>
              <a:t>Primary analysis data cutoff date May 8, 2018.</a:t>
            </a:r>
            <a:r>
              <a:rPr lang="en-US" sz="1000" baseline="30000" dirty="0">
                <a:solidFill>
                  <a:schemeClr val="accent3"/>
                </a:solidFill>
              </a:rPr>
              <a:t>1</a:t>
            </a:r>
            <a:r>
              <a:rPr lang="en-US" sz="1000" dirty="0">
                <a:solidFill>
                  <a:schemeClr val="accent3"/>
                </a:solidFill>
              </a:rPr>
              <a:t> </a:t>
            </a:r>
            <a:r>
              <a:rPr lang="en-US" sz="800" baseline="30000" dirty="0"/>
              <a:t>b</a:t>
            </a:r>
            <a:r>
              <a:rPr lang="en-US" sz="800" dirty="0"/>
              <a:t> According to IWG 2006 criteria.</a:t>
            </a:r>
            <a:r>
              <a:rPr lang="en-US" sz="800" baseline="30000" dirty="0"/>
              <a:t>2</a:t>
            </a:r>
          </a:p>
          <a:p>
            <a:pPr>
              <a:spcBef>
                <a:spcPts val="600"/>
              </a:spcBef>
            </a:pPr>
            <a:r>
              <a:rPr lang="en-US" sz="800" dirty="0"/>
              <a:t>IWG, International Working Group; </a:t>
            </a:r>
            <a:r>
              <a:rPr lang="en-US" sz="800" dirty="0" err="1"/>
              <a:t>mHI</a:t>
            </a:r>
            <a:r>
              <a:rPr lang="en-US" sz="800" dirty="0"/>
              <a:t>-E, modified hematologic improvement</a:t>
            </a:r>
            <a:r>
              <a:rPr lang="en-US" sz="800" dirty="0">
                <a:latin typeface="Arial" panose="020B0604020202020204" pitchFamily="34" charset="0"/>
                <a:cs typeface="Arial" panose="020B0604020202020204" pitchFamily="34" charset="0"/>
              </a:rPr>
              <a:t>–</a:t>
            </a:r>
            <a:r>
              <a:rPr lang="en-US" sz="800" dirty="0"/>
              <a:t>erythroid.</a:t>
            </a:r>
          </a:p>
        </p:txBody>
      </p:sp>
      <p:sp>
        <p:nvSpPr>
          <p:cNvPr id="7" name="Rectangle 6">
            <a:extLst>
              <a:ext uri="{FF2B5EF4-FFF2-40B4-BE49-F238E27FC236}">
                <a16:creationId xmlns:a16="http://schemas.microsoft.com/office/drawing/2014/main" id="{9C3257B2-DB38-4A7C-8BCB-9991BF65A53A}"/>
              </a:ext>
            </a:extLst>
          </p:cNvPr>
          <p:cNvSpPr/>
          <p:nvPr/>
        </p:nvSpPr>
        <p:spPr>
          <a:xfrm>
            <a:off x="395574" y="1193808"/>
            <a:ext cx="8412480" cy="749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Achievement of RBC-TI ≥ 8 weeks over the entire treatment period and number of individual </a:t>
            </a:r>
            <a:br>
              <a:rPr lang="en-US" sz="1400" dirty="0"/>
            </a:br>
            <a:r>
              <a:rPr lang="en-US" sz="1400" dirty="0"/>
              <a:t>response periods</a:t>
            </a:r>
          </a:p>
        </p:txBody>
      </p:sp>
      <p:sp>
        <p:nvSpPr>
          <p:cNvPr id="8" name="Rectangle 7">
            <a:extLst>
              <a:ext uri="{FF2B5EF4-FFF2-40B4-BE49-F238E27FC236}">
                <a16:creationId xmlns:a16="http://schemas.microsoft.com/office/drawing/2014/main" id="{D46A282B-0E24-43F2-8145-B0144A33C906}"/>
              </a:ext>
            </a:extLst>
          </p:cNvPr>
          <p:cNvSpPr/>
          <p:nvPr/>
        </p:nvSpPr>
        <p:spPr>
          <a:xfrm>
            <a:off x="397470" y="2924140"/>
            <a:ext cx="8412480" cy="749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Clinical benefit</a:t>
            </a:r>
          </a:p>
          <a:p>
            <a:pPr marL="285750" indent="-285750">
              <a:buFont typeface="Arial" panose="020B0604020202020204" pitchFamily="34" charset="0"/>
              <a:buChar char="•"/>
            </a:pPr>
            <a:r>
              <a:rPr lang="en-US" sz="1400" dirty="0"/>
              <a:t>Defined as achieving RBC-TI ≥ 8 weeks and / or mHI-E</a:t>
            </a:r>
            <a:r>
              <a:rPr lang="en-US" sz="1400" baseline="30000" dirty="0"/>
              <a:t>b</a:t>
            </a:r>
          </a:p>
        </p:txBody>
      </p:sp>
      <p:sp>
        <p:nvSpPr>
          <p:cNvPr id="9" name="Rectangle 8">
            <a:extLst>
              <a:ext uri="{FF2B5EF4-FFF2-40B4-BE49-F238E27FC236}">
                <a16:creationId xmlns:a16="http://schemas.microsoft.com/office/drawing/2014/main" id="{1950E0D3-20A0-451E-BA7B-FC7E5B6F7E92}"/>
              </a:ext>
            </a:extLst>
          </p:cNvPr>
          <p:cNvSpPr/>
          <p:nvPr/>
        </p:nvSpPr>
        <p:spPr>
          <a:xfrm>
            <a:off x="395574" y="3721219"/>
            <a:ext cx="8412480" cy="7096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Total duration of clinical benefit</a:t>
            </a:r>
          </a:p>
          <a:p>
            <a:pPr marL="285750" indent="-285750">
              <a:buFont typeface="Arial" panose="020B0604020202020204" pitchFamily="34" charset="0"/>
              <a:buChar char="•"/>
            </a:pPr>
            <a:r>
              <a:rPr lang="en-US" sz="1400" dirty="0"/>
              <a:t>Defined as the time from achieving </a:t>
            </a:r>
            <a:r>
              <a:rPr lang="en-US" sz="1400" dirty="0">
                <a:solidFill>
                  <a:schemeClr val="bg1"/>
                </a:solidFill>
              </a:rPr>
              <a:t>clinical benefit to end of treatment</a:t>
            </a:r>
          </a:p>
        </p:txBody>
      </p:sp>
      <p:sp>
        <p:nvSpPr>
          <p:cNvPr id="12" name="Rectangle 11">
            <a:extLst>
              <a:ext uri="{FF2B5EF4-FFF2-40B4-BE49-F238E27FC236}">
                <a16:creationId xmlns:a16="http://schemas.microsoft.com/office/drawing/2014/main" id="{ACA0333B-5951-489E-93E9-0E01F88EBC8D}"/>
              </a:ext>
            </a:extLst>
          </p:cNvPr>
          <p:cNvSpPr/>
          <p:nvPr/>
        </p:nvSpPr>
        <p:spPr>
          <a:xfrm>
            <a:off x="4939439" y="4661381"/>
            <a:ext cx="3889273" cy="338554"/>
          </a:xfrm>
          <a:prstGeom prst="rect">
            <a:avLst/>
          </a:prstGeom>
        </p:spPr>
        <p:txBody>
          <a:bodyPr wrap="square" anchor="b" anchorCtr="0">
            <a:spAutoFit/>
          </a:bodyPr>
          <a:lstStyle/>
          <a:p>
            <a:pPr marL="117475" indent="-117475" algn="r">
              <a:buAutoNum type="arabicPeriod"/>
            </a:pPr>
            <a:r>
              <a:rPr lang="en-US" sz="800" dirty="0"/>
              <a:t>MEDALIST authors. Blood. 2018;132:abstract 1.</a:t>
            </a:r>
          </a:p>
          <a:p>
            <a:pPr marL="117475" indent="-117475" algn="r">
              <a:buFontTx/>
              <a:buAutoNum type="arabicPeriod"/>
            </a:pPr>
            <a:r>
              <a:rPr lang="en-US" sz="800" dirty="0"/>
              <a:t>Cheson BD, et al. Blood. 2006;108:419-425.</a:t>
            </a:r>
          </a:p>
        </p:txBody>
      </p:sp>
      <p:sp>
        <p:nvSpPr>
          <p:cNvPr id="17" name="Rectangle 16">
            <a:extLst>
              <a:ext uri="{FF2B5EF4-FFF2-40B4-BE49-F238E27FC236}">
                <a16:creationId xmlns:a16="http://schemas.microsoft.com/office/drawing/2014/main" id="{9E134F53-0C3C-4FBB-B8E9-AFE292A15634}"/>
              </a:ext>
            </a:extLst>
          </p:cNvPr>
          <p:cNvSpPr/>
          <p:nvPr/>
        </p:nvSpPr>
        <p:spPr>
          <a:xfrm>
            <a:off x="395574" y="1990886"/>
            <a:ext cx="8412480" cy="8852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Cumulative duration of RBC-TI ≥ 8 </a:t>
            </a:r>
            <a:r>
              <a:rPr lang="en-US" sz="1400" dirty="0">
                <a:solidFill>
                  <a:schemeClr val="bg1"/>
                </a:solidFill>
              </a:rPr>
              <a:t>weeks in all responders</a:t>
            </a:r>
          </a:p>
          <a:p>
            <a:pPr marL="285750" indent="-285750">
              <a:buFont typeface="Arial" panose="020B0604020202020204" pitchFamily="34" charset="0"/>
              <a:buChar char="•"/>
            </a:pPr>
            <a:r>
              <a:rPr lang="en-US" sz="1400" dirty="0">
                <a:solidFill>
                  <a:schemeClr val="bg1"/>
                </a:solidFill>
              </a:rPr>
              <a:t>Defined as the sum of all durations of RBC-TI ≥ 8 weeks for all patients </a:t>
            </a:r>
            <a:r>
              <a:rPr lang="en-US" sz="1400" dirty="0"/>
              <a:t>achieving RBC-TI ≥ 8 weeks during the entire treatment phase</a:t>
            </a:r>
          </a:p>
        </p:txBody>
      </p:sp>
      <p:sp>
        <p:nvSpPr>
          <p:cNvPr id="10" name="TextBox 9">
            <a:extLst>
              <a:ext uri="{FF2B5EF4-FFF2-40B4-BE49-F238E27FC236}">
                <a16:creationId xmlns:a16="http://schemas.microsoft.com/office/drawing/2014/main" id="{E8A5879E-165F-4FE2-80E5-6CCACE63B952}"/>
              </a:ext>
            </a:extLst>
          </p:cNvPr>
          <p:cNvSpPr txBox="1"/>
          <p:nvPr/>
        </p:nvSpPr>
        <p:spPr>
          <a:xfrm>
            <a:off x="400343" y="783054"/>
            <a:ext cx="1023037" cy="353943"/>
          </a:xfrm>
          <a:prstGeom prst="rect">
            <a:avLst/>
          </a:prstGeom>
          <a:noFill/>
          <a:ln>
            <a:noFill/>
          </a:ln>
        </p:spPr>
        <p:txBody>
          <a:bodyPr wrap="none" rtlCol="0">
            <a:spAutoFit/>
          </a:bodyPr>
          <a:lstStyle/>
          <a:p>
            <a:r>
              <a:rPr lang="en-US" sz="1700" b="1" dirty="0"/>
              <a:t>Efficacy</a:t>
            </a:r>
            <a:endParaRPr lang="en-US" sz="1700" b="1" dirty="0">
              <a:solidFill>
                <a:schemeClr val="accent3"/>
              </a:solidFill>
            </a:endParaRPr>
          </a:p>
        </p:txBody>
      </p:sp>
    </p:spTree>
    <p:extLst>
      <p:ext uri="{BB962C8B-B14F-4D97-AF65-F5344CB8AC3E}">
        <p14:creationId xmlns:p14="http://schemas.microsoft.com/office/powerpoint/2010/main" val="2840645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04B3-CA58-459C-A11F-E1CC8D0CAEA6}"/>
              </a:ext>
            </a:extLst>
          </p:cNvPr>
          <p:cNvSpPr>
            <a:spLocks noGrp="1"/>
          </p:cNvSpPr>
          <p:nvPr>
            <p:ph type="title"/>
          </p:nvPr>
        </p:nvSpPr>
        <p:spPr/>
        <p:txBody>
          <a:bodyPr>
            <a:normAutofit/>
          </a:bodyPr>
          <a:lstStyle/>
          <a:p>
            <a:r>
              <a:rPr lang="en-US" sz="1800" dirty="0"/>
              <a:t>Baseline patient characteristics</a:t>
            </a:r>
            <a:endParaRPr lang="en-US" sz="1800" dirty="0">
              <a:solidFill>
                <a:srgbClr val="FF0000"/>
              </a:solidFill>
            </a:endParaRPr>
          </a:p>
        </p:txBody>
      </p:sp>
      <p:graphicFrame>
        <p:nvGraphicFramePr>
          <p:cNvPr id="6" name="Group 41">
            <a:extLst>
              <a:ext uri="{FF2B5EF4-FFF2-40B4-BE49-F238E27FC236}">
                <a16:creationId xmlns:a16="http://schemas.microsoft.com/office/drawing/2014/main" id="{E8F94756-A521-4C53-924C-9563F5651752}"/>
              </a:ext>
            </a:extLst>
          </p:cNvPr>
          <p:cNvGraphicFramePr>
            <a:graphicFrameLocks noGrp="1"/>
          </p:cNvGraphicFramePr>
          <p:nvPr>
            <p:extLst>
              <p:ext uri="{D42A27DB-BD31-4B8C-83A1-F6EECF244321}">
                <p14:modId xmlns:p14="http://schemas.microsoft.com/office/powerpoint/2010/main" val="2144043087"/>
              </p:ext>
            </p:extLst>
          </p:nvPr>
        </p:nvGraphicFramePr>
        <p:xfrm>
          <a:off x="438912" y="879903"/>
          <a:ext cx="8412480" cy="3314828"/>
        </p:xfrm>
        <a:graphic>
          <a:graphicData uri="http://schemas.openxmlformats.org/drawingml/2006/table">
            <a:tbl>
              <a:tblPr/>
              <a:tblGrid>
                <a:gridCol w="4414036">
                  <a:extLst>
                    <a:ext uri="{9D8B030D-6E8A-4147-A177-3AD203B41FA5}">
                      <a16:colId xmlns:a16="http://schemas.microsoft.com/office/drawing/2014/main" val="20000"/>
                    </a:ext>
                  </a:extLst>
                </a:gridCol>
                <a:gridCol w="1999222">
                  <a:extLst>
                    <a:ext uri="{9D8B030D-6E8A-4147-A177-3AD203B41FA5}">
                      <a16:colId xmlns:a16="http://schemas.microsoft.com/office/drawing/2014/main" val="20001"/>
                    </a:ext>
                  </a:extLst>
                </a:gridCol>
                <a:gridCol w="1999222">
                  <a:extLst>
                    <a:ext uri="{9D8B030D-6E8A-4147-A177-3AD203B41FA5}">
                      <a16:colId xmlns:a16="http://schemas.microsoft.com/office/drawing/2014/main" val="20004"/>
                    </a:ext>
                  </a:extLst>
                </a:gridCol>
              </a:tblGrid>
              <a:tr h="4202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90000"/>
                        </a:lnSpc>
                      </a:pPr>
                      <a:r>
                        <a:rPr lang="en-US" sz="1400" b="1" dirty="0">
                          <a:solidFill>
                            <a:schemeClr val="tx1"/>
                          </a:solidFill>
                          <a:latin typeface="+mj-lt"/>
                        </a:rPr>
                        <a:t>Characteristic</a:t>
                      </a:r>
                    </a:p>
                  </a:txBody>
                  <a:tcPr marT="0" marB="0" anchor="ctr">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400" b="1" dirty="0">
                          <a:solidFill>
                            <a:schemeClr val="tx1"/>
                          </a:solidFill>
                          <a:latin typeface="+mj-lt"/>
                        </a:rPr>
                        <a:t>Luspatercept</a:t>
                      </a:r>
                    </a:p>
                    <a:p>
                      <a:pPr algn="ctr">
                        <a:lnSpc>
                          <a:spcPct val="90000"/>
                        </a:lnSpc>
                      </a:pPr>
                      <a:r>
                        <a:rPr lang="en-US" sz="1400" b="1" dirty="0">
                          <a:solidFill>
                            <a:schemeClr val="tx1"/>
                          </a:solidFill>
                          <a:latin typeface="+mj-lt"/>
                        </a:rPr>
                        <a:t>(n = 153)</a:t>
                      </a:r>
                    </a:p>
                  </a:txBody>
                  <a:tcPr marT="0" marB="0" anchor="ctr">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400" b="1" dirty="0">
                          <a:solidFill>
                            <a:schemeClr val="tx1"/>
                          </a:solidFill>
                          <a:latin typeface="+mj-lt"/>
                        </a:rPr>
                        <a:t>Placebo</a:t>
                      </a:r>
                    </a:p>
                    <a:p>
                      <a:pPr algn="ctr">
                        <a:lnSpc>
                          <a:spcPct val="90000"/>
                        </a:lnSpc>
                      </a:pPr>
                      <a:r>
                        <a:rPr lang="en-US" sz="1400" b="1" dirty="0">
                          <a:solidFill>
                            <a:schemeClr val="tx1"/>
                          </a:solidFill>
                          <a:latin typeface="+mj-lt"/>
                        </a:rPr>
                        <a:t>(n = 76)</a:t>
                      </a:r>
                    </a:p>
                  </a:txBody>
                  <a:tcPr marT="0" marB="0" anchor="ctr">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0">
                        <a:lnSpc>
                          <a:spcPct val="90000"/>
                        </a:lnSpc>
                      </a:pPr>
                      <a:r>
                        <a:rPr lang="en-US" sz="1000" b="1" dirty="0">
                          <a:latin typeface="+mj-lt"/>
                        </a:rPr>
                        <a:t>Age, median</a:t>
                      </a:r>
                      <a:r>
                        <a:rPr lang="en-US" sz="1000" b="1" baseline="0" dirty="0">
                          <a:latin typeface="+mj-lt"/>
                        </a:rPr>
                        <a:t> (range), years</a:t>
                      </a:r>
                      <a:endParaRPr lang="en-US" sz="1000" b="1" dirty="0">
                        <a:solidFill>
                          <a:schemeClr val="tx1"/>
                        </a:solidFill>
                        <a:latin typeface="+mj-lt"/>
                      </a:endParaRPr>
                    </a:p>
                  </a:txBody>
                  <a:tcPr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71 (40–95)</a:t>
                      </a:r>
                      <a:endParaRPr lang="en-US" sz="1000" b="0" dirty="0">
                        <a:solidFill>
                          <a:schemeClr val="tx1"/>
                        </a:solidFill>
                        <a:latin typeface="+mj-lt"/>
                      </a:endParaRPr>
                    </a:p>
                  </a:txBody>
                  <a:tcPr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72</a:t>
                      </a:r>
                      <a:r>
                        <a:rPr lang="en-US" sz="1000" b="0" baseline="0" dirty="0">
                          <a:latin typeface="+mj-lt"/>
                        </a:rPr>
                        <a:t> (26</a:t>
                      </a:r>
                      <a:r>
                        <a:rPr lang="en-US" sz="1000" b="0" dirty="0">
                          <a:latin typeface="+mj-lt"/>
                        </a:rPr>
                        <a:t>–91)</a:t>
                      </a:r>
                      <a:endParaRPr lang="en-US" sz="1000" b="0" dirty="0">
                        <a:solidFill>
                          <a:schemeClr val="tx1"/>
                        </a:solidFill>
                        <a:latin typeface="+mj-lt"/>
                      </a:endParaRPr>
                    </a:p>
                  </a:txBody>
                  <a:tcPr marT="0"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90000"/>
                        </a:lnSpc>
                      </a:pPr>
                      <a:r>
                        <a:rPr lang="en-US" sz="1000" b="1" dirty="0">
                          <a:latin typeface="+mj-lt"/>
                        </a:rPr>
                        <a:t>Male, n (%)</a:t>
                      </a:r>
                      <a:endParaRPr lang="en-US" sz="1000" b="1"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94 (61.4)</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50 (65.8)</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000" b="1" dirty="0">
                          <a:solidFill>
                            <a:schemeClr val="tx1"/>
                          </a:solidFill>
                          <a:latin typeface="+mj-lt"/>
                        </a:rPr>
                        <a:t>RBC</a:t>
                      </a:r>
                      <a:r>
                        <a:rPr lang="en-US" sz="1000" b="1" baseline="0" dirty="0">
                          <a:solidFill>
                            <a:schemeClr val="tx1"/>
                          </a:solidFill>
                          <a:latin typeface="+mj-lt"/>
                        </a:rPr>
                        <a:t> transfusion burden, median (range), U/8 weeks</a:t>
                      </a:r>
                      <a:r>
                        <a:rPr lang="en-US" sz="1000" b="1" baseline="30000" dirty="0">
                          <a:solidFill>
                            <a:schemeClr val="tx1"/>
                          </a:solidFill>
                          <a:latin typeface="+mj-lt"/>
                        </a:rPr>
                        <a:t>a</a:t>
                      </a:r>
                      <a:endParaRPr lang="en-US" sz="1000" b="1" i="0" baseline="30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solidFill>
                            <a:schemeClr val="tx1"/>
                          </a:solidFill>
                          <a:latin typeface="+mj-lt"/>
                        </a:rPr>
                        <a:t>5 (1–15)</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solidFill>
                            <a:schemeClr val="tx1"/>
                          </a:solidFill>
                          <a:latin typeface="+mj-lt"/>
                        </a:rPr>
                        <a:t>5</a:t>
                      </a:r>
                      <a:r>
                        <a:rPr lang="en-US" sz="1000" b="0" baseline="0" dirty="0">
                          <a:solidFill>
                            <a:schemeClr val="tx1"/>
                          </a:solidFill>
                          <a:latin typeface="+mj-lt"/>
                        </a:rPr>
                        <a:t> (2</a:t>
                      </a:r>
                      <a:r>
                        <a:rPr lang="en-US" sz="1000" b="0" dirty="0">
                          <a:solidFill>
                            <a:schemeClr val="tx1"/>
                          </a:solidFill>
                          <a:latin typeface="+mj-lt"/>
                        </a:rPr>
                        <a:t>–20)</a:t>
                      </a: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5888" marR="0" indent="0" algn="l" defTabSz="914400" rtl="0" eaLnBrk="1" fontAlgn="auto" latinLnBrk="0" hangingPunct="1">
                        <a:lnSpc>
                          <a:spcPct val="90000"/>
                        </a:lnSpc>
                        <a:spcBef>
                          <a:spcPts val="0"/>
                        </a:spcBef>
                        <a:spcAft>
                          <a:spcPts val="0"/>
                        </a:spcAft>
                        <a:buClrTx/>
                        <a:buSzTx/>
                        <a:buFontTx/>
                        <a:buNone/>
                        <a:tabLst/>
                        <a:defRPr/>
                      </a:pPr>
                      <a:r>
                        <a:rPr lang="en-US" sz="1000" b="0" i="0" baseline="0" dirty="0">
                          <a:solidFill>
                            <a:schemeClr val="tx1"/>
                          </a:solidFill>
                          <a:latin typeface="+mj-lt"/>
                          <a:cs typeface="Arial"/>
                        </a:rPr>
                        <a:t>≥ 6 U/8 weeks, n (%)</a:t>
                      </a:r>
                      <a:endParaRPr lang="en-US" sz="1000" b="0" i="0" baseline="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solidFill>
                            <a:schemeClr val="tx1"/>
                          </a:solidFill>
                          <a:latin typeface="+mj-lt"/>
                        </a:rPr>
                        <a:t>66</a:t>
                      </a:r>
                      <a:r>
                        <a:rPr lang="en-US" sz="1000" b="0" baseline="0" dirty="0">
                          <a:solidFill>
                            <a:schemeClr val="tx1"/>
                          </a:solidFill>
                          <a:latin typeface="+mj-lt"/>
                        </a:rPr>
                        <a:t> (43.1)</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solidFill>
                            <a:schemeClr val="tx1"/>
                          </a:solidFill>
                          <a:latin typeface="+mj-lt"/>
                        </a:rPr>
                        <a:t>33 (43.4)</a:t>
                      </a: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88130702"/>
                  </a:ext>
                </a:extLst>
              </a:tr>
              <a:tr h="180185">
                <a:tc>
                  <a:txBody>
                    <a:bodyPr/>
                    <a:lstStyle/>
                    <a:p>
                      <a:pPr marL="0" marR="0" indent="114300" algn="l" defTabSz="914400" rtl="0" eaLnBrk="1" fontAlgn="auto" latinLnBrk="0" hangingPunct="1">
                        <a:lnSpc>
                          <a:spcPct val="90000"/>
                        </a:lnSpc>
                        <a:spcBef>
                          <a:spcPts val="0"/>
                        </a:spcBef>
                        <a:spcAft>
                          <a:spcPts val="0"/>
                        </a:spcAft>
                        <a:buClrTx/>
                        <a:buSzTx/>
                        <a:buFontTx/>
                        <a:buNone/>
                        <a:tabLst/>
                        <a:defRPr/>
                      </a:pPr>
                      <a:r>
                        <a:rPr lang="en-US" sz="1000" b="0" i="0" kern="1200" baseline="0" dirty="0">
                          <a:solidFill>
                            <a:schemeClr val="tx1"/>
                          </a:solidFill>
                          <a:latin typeface="+mn-lt"/>
                          <a:ea typeface="+mn-ea"/>
                          <a:cs typeface="Arial"/>
                        </a:rPr>
                        <a:t>≥ 4 to &lt; 6 U/8 weeks, n (%)</a:t>
                      </a:r>
                      <a:endParaRPr lang="en-US" sz="1000" b="0" i="0" baseline="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41 (26.8)</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23 (30.3)</a:t>
                      </a: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4761085"/>
                  </a:ext>
                </a:extLst>
              </a:tr>
              <a:tr h="180185">
                <a:tc>
                  <a:txBody>
                    <a:bodyPr/>
                    <a:lstStyle/>
                    <a:p>
                      <a:pPr marL="115888" marR="0" indent="-1588" algn="l" defTabSz="914400" rtl="0" eaLnBrk="1" fontAlgn="auto" latinLnBrk="0" hangingPunct="1">
                        <a:lnSpc>
                          <a:spcPct val="90000"/>
                        </a:lnSpc>
                        <a:spcBef>
                          <a:spcPts val="0"/>
                        </a:spcBef>
                        <a:spcAft>
                          <a:spcPts val="0"/>
                        </a:spcAft>
                        <a:buClrTx/>
                        <a:buSzTx/>
                        <a:buFontTx/>
                        <a:buNone/>
                        <a:tabLst/>
                        <a:defRPr/>
                      </a:pPr>
                      <a:r>
                        <a:rPr lang="en-US" sz="1000" b="0" i="0" baseline="0" dirty="0">
                          <a:solidFill>
                            <a:schemeClr val="tx1"/>
                          </a:solidFill>
                          <a:latin typeface="+mj-lt"/>
                        </a:rPr>
                        <a:t>&lt; 4 </a:t>
                      </a:r>
                      <a:r>
                        <a:rPr lang="en-US" sz="1000" b="0" i="0" kern="1200" baseline="0" dirty="0">
                          <a:solidFill>
                            <a:schemeClr val="tx1"/>
                          </a:solidFill>
                          <a:latin typeface="+mn-lt"/>
                          <a:ea typeface="+mn-ea"/>
                          <a:cs typeface="Arial"/>
                        </a:rPr>
                        <a:t>U</a:t>
                      </a:r>
                      <a:r>
                        <a:rPr lang="en-US" sz="1000" b="0" i="0" baseline="0" dirty="0">
                          <a:solidFill>
                            <a:schemeClr val="tx1"/>
                          </a:solidFill>
                          <a:latin typeface="+mj-lt"/>
                        </a:rPr>
                        <a:t>/8 weeks, n (%)</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46 (30.1)</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20 (26.3)</a:t>
                      </a: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29444668"/>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90000"/>
                        </a:lnSpc>
                      </a:pPr>
                      <a:r>
                        <a:rPr lang="en-US" sz="1000" b="1" dirty="0">
                          <a:latin typeface="+mj-lt"/>
                        </a:rPr>
                        <a:t>IPSS-R,</a:t>
                      </a:r>
                      <a:r>
                        <a:rPr lang="en-US" sz="1000" b="1" baseline="0" dirty="0">
                          <a:latin typeface="+mj-lt"/>
                        </a:rPr>
                        <a:t> n (%)</a:t>
                      </a:r>
                      <a:r>
                        <a:rPr lang="en-US" sz="1000" b="1" baseline="30000" dirty="0">
                          <a:latin typeface="+mj-lt"/>
                        </a:rPr>
                        <a:t>b</a:t>
                      </a:r>
                      <a:endParaRPr lang="en-US" sz="1000" b="1" baseline="30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12713">
                        <a:lnSpc>
                          <a:spcPct val="90000"/>
                        </a:lnSpc>
                      </a:pPr>
                      <a:r>
                        <a:rPr lang="en-US" sz="1000" dirty="0">
                          <a:latin typeface="+mj-lt"/>
                        </a:rPr>
                        <a:t>Very low</a:t>
                      </a:r>
                      <a:endParaRPr lang="en-US" sz="1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18 (11.8)</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6 (7.9)</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0185">
                <a:tc>
                  <a:txBody>
                    <a:bodyPr/>
                    <a:lstStyle/>
                    <a:p>
                      <a:pPr marL="0" indent="112713">
                        <a:lnSpc>
                          <a:spcPct val="90000"/>
                        </a:lnSpc>
                      </a:pPr>
                      <a:r>
                        <a:rPr lang="en-US" sz="1000" dirty="0">
                          <a:solidFill>
                            <a:schemeClr val="tx1"/>
                          </a:solidFill>
                          <a:latin typeface="+mj-lt"/>
                        </a:rPr>
                        <a:t>Low</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109 (71.2)</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57 (75.0)</a:t>
                      </a: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20403961"/>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12713">
                        <a:lnSpc>
                          <a:spcPct val="90000"/>
                        </a:lnSpc>
                      </a:pPr>
                      <a:r>
                        <a:rPr lang="en-US" sz="1000" dirty="0">
                          <a:latin typeface="+mj-lt"/>
                        </a:rPr>
                        <a:t>Intermediate</a:t>
                      </a:r>
                      <a:endParaRPr lang="en-US" sz="1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25 (16.3)</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13 (17.1)</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90000"/>
                        </a:lnSpc>
                      </a:pPr>
                      <a:r>
                        <a:rPr lang="en-US" sz="1000" b="1" i="1" dirty="0">
                          <a:latin typeface="+mj-lt"/>
                        </a:rPr>
                        <a:t>SF3B1</a:t>
                      </a:r>
                      <a:r>
                        <a:rPr lang="en-US" sz="1000" b="1" baseline="0" dirty="0">
                          <a:latin typeface="+mj-lt"/>
                        </a:rPr>
                        <a:t> mutation, n (%)</a:t>
                      </a:r>
                      <a:r>
                        <a:rPr lang="en-US" sz="1000" b="1" baseline="30000" dirty="0">
                          <a:latin typeface="+mj-lt"/>
                        </a:rPr>
                        <a:t>c</a:t>
                      </a:r>
                      <a:endParaRPr lang="en-US" sz="1000" b="1" i="1"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138 (93.2</a:t>
                      </a:r>
                      <a:r>
                        <a:rPr lang="en-US" sz="1000" b="0" dirty="0">
                          <a:solidFill>
                            <a:schemeClr val="tx1"/>
                          </a:solidFill>
                          <a:latin typeface="+mj-lt"/>
                        </a:rPr>
                        <a:t>)</a:t>
                      </a:r>
                      <a:r>
                        <a:rPr lang="en-US" sz="1000" b="0" baseline="30000" dirty="0">
                          <a:solidFill>
                            <a:schemeClr val="tx1"/>
                          </a:solidFill>
                          <a:latin typeface="+mj-lt"/>
                        </a:rPr>
                        <a:t>c</a:t>
                      </a: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64 (86.5)</a:t>
                      </a:r>
                      <a:r>
                        <a:rPr lang="en-US" sz="1000" b="0" baseline="30000" dirty="0">
                          <a:latin typeface="+mj-lt"/>
                        </a:rPr>
                        <a:t>c</a:t>
                      </a:r>
                      <a:endParaRPr lang="en-US" sz="1000" b="0" baseline="30000" dirty="0">
                        <a:solidFill>
                          <a:srgbClr val="FF0000"/>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7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a:lnSpc>
                          <a:spcPct val="115000"/>
                        </a:lnSpc>
                        <a:spcBef>
                          <a:spcPts val="0"/>
                        </a:spcBef>
                        <a:spcAft>
                          <a:spcPts val="0"/>
                        </a:spcAft>
                      </a:pPr>
                      <a:r>
                        <a:rPr lang="en-US" sz="1000" b="1" dirty="0">
                          <a:effectLst/>
                          <a:latin typeface="+mj-lt"/>
                        </a:rPr>
                        <a:t>Serum EPO</a:t>
                      </a:r>
                      <a:r>
                        <a:rPr lang="en-US" sz="1000" b="1" baseline="0" dirty="0">
                          <a:effectLst/>
                          <a:latin typeface="+mj-lt"/>
                        </a:rPr>
                        <a:t>, n (%)</a:t>
                      </a:r>
                      <a:r>
                        <a:rPr lang="en-US" sz="1000" b="1" kern="1200" baseline="30000" dirty="0">
                          <a:solidFill>
                            <a:schemeClr val="tx1"/>
                          </a:solidFill>
                          <a:effectLst/>
                          <a:latin typeface="Calibri"/>
                          <a:ea typeface="+mn-ea"/>
                          <a:cs typeface="+mn-cs"/>
                        </a:rPr>
                        <a:t>d</a:t>
                      </a:r>
                      <a:endParaRPr lang="en-US" sz="1000" b="1" dirty="0">
                        <a:effectLst/>
                        <a:latin typeface="+mj-lt"/>
                        <a:ea typeface="Calibri"/>
                        <a:cs typeface="Times New Roman"/>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endParaRPr lang="en-US" sz="1000" b="0" dirty="0">
                        <a:effectLst/>
                        <a:latin typeface="+mj-lt"/>
                        <a:ea typeface="Calibri"/>
                        <a:cs typeface="Times New Roman"/>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lnSpc>
                          <a:spcPct val="115000"/>
                        </a:lnSpc>
                        <a:spcBef>
                          <a:spcPts val="0"/>
                        </a:spcBef>
                        <a:spcAft>
                          <a:spcPts val="0"/>
                        </a:spcAft>
                      </a:pPr>
                      <a:endParaRPr lang="en-US" sz="1000" b="0" dirty="0">
                        <a:effectLst/>
                        <a:latin typeface="+mj-lt"/>
                        <a:ea typeface="Calibri"/>
                        <a:cs typeface="Times New Roman"/>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12713">
                        <a:lnSpc>
                          <a:spcPct val="90000"/>
                        </a:lnSpc>
                      </a:pPr>
                      <a:r>
                        <a:rPr lang="en-US" sz="1000" dirty="0">
                          <a:latin typeface="+mj-lt"/>
                        </a:rPr>
                        <a:t>&lt; 200 U/L</a:t>
                      </a:r>
                      <a:endParaRPr lang="en-US" sz="1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88 (57.5)</a:t>
                      </a:r>
                      <a:endParaRPr lang="en-US" sz="1000" b="0" baseline="3000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50 (65.8)</a:t>
                      </a:r>
                      <a:endParaRPr lang="en-US" sz="1000" b="0" dirty="0">
                        <a:solidFill>
                          <a:schemeClr val="tx1"/>
                        </a:solidFill>
                        <a:latin typeface="+mj-lt"/>
                      </a:endParaRPr>
                    </a:p>
                  </a:txBody>
                  <a:tcPr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801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12713">
                        <a:lnSpc>
                          <a:spcPct val="90000"/>
                        </a:lnSpc>
                      </a:pPr>
                      <a:r>
                        <a:rPr lang="en-US" sz="1000" b="0" i="0" baseline="0" dirty="0">
                          <a:solidFill>
                            <a:schemeClr val="tx1"/>
                          </a:solidFill>
                          <a:latin typeface="+mj-lt"/>
                          <a:cs typeface="Arial"/>
                        </a:rPr>
                        <a:t>≥ </a:t>
                      </a:r>
                      <a:r>
                        <a:rPr lang="en-US" sz="1000" dirty="0">
                          <a:latin typeface="+mj-lt"/>
                        </a:rPr>
                        <a:t>200 U/L</a:t>
                      </a:r>
                      <a:endParaRPr lang="en-US" sz="1000" dirty="0">
                        <a:solidFill>
                          <a:schemeClr val="tx1"/>
                        </a:solidFill>
                        <a:latin typeface="+mj-lt"/>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0" dirty="0">
                          <a:latin typeface="+mj-lt"/>
                        </a:rPr>
                        <a:t>64</a:t>
                      </a:r>
                      <a:r>
                        <a:rPr lang="en-US" sz="1000" b="0" baseline="0" dirty="0">
                          <a:latin typeface="+mj-lt"/>
                        </a:rPr>
                        <a:t> </a:t>
                      </a:r>
                      <a:r>
                        <a:rPr lang="en-US" sz="1000" b="0" dirty="0">
                          <a:latin typeface="+mj-lt"/>
                        </a:rPr>
                        <a:t>(41.8)</a:t>
                      </a:r>
                      <a:endParaRPr lang="en-US" sz="1000" b="0" kern="1200" baseline="30000" dirty="0">
                        <a:solidFill>
                          <a:schemeClr val="tx1"/>
                        </a:solidFill>
                        <a:latin typeface="+mj-lt"/>
                        <a:ea typeface="+mn-ea"/>
                        <a:cs typeface="+mn-cs"/>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90000"/>
                        </a:lnSpc>
                      </a:pPr>
                      <a:r>
                        <a:rPr lang="en-US" sz="1000" b="0" dirty="0">
                          <a:latin typeface="+mj-lt"/>
                        </a:rPr>
                        <a:t>26 (34.2)</a:t>
                      </a:r>
                      <a:endParaRPr lang="en-US" sz="1000" b="0" dirty="0">
                        <a:solidFill>
                          <a:schemeClr val="tx1"/>
                        </a:solidFill>
                        <a:latin typeface="+mj-lt"/>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80185">
                <a:tc>
                  <a:txBody>
                    <a:bodyPr/>
                    <a:lstStyle/>
                    <a:p>
                      <a:pPr marL="0" indent="0">
                        <a:lnSpc>
                          <a:spcPct val="90000"/>
                        </a:lnSpc>
                      </a:pPr>
                      <a:r>
                        <a:rPr lang="en-US" sz="1000" b="1" dirty="0">
                          <a:solidFill>
                            <a:schemeClr val="tx1"/>
                          </a:solidFill>
                          <a:latin typeface="+mj-lt"/>
                        </a:rPr>
                        <a:t>Baseline hemoglobin, median (range), g/dL</a:t>
                      </a:r>
                      <a:r>
                        <a:rPr lang="en-US" sz="1000" b="1" baseline="30000" dirty="0">
                          <a:solidFill>
                            <a:schemeClr val="tx1"/>
                          </a:solidFill>
                          <a:latin typeface="+mj-lt"/>
                        </a:rPr>
                        <a:t>e</a:t>
                      </a:r>
                      <a:endParaRPr lang="en-US" sz="1000" b="1" dirty="0">
                        <a:solidFill>
                          <a:schemeClr val="tx1"/>
                        </a:solidFill>
                        <a:latin typeface="+mj-lt"/>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0" kern="1200" baseline="0" dirty="0">
                          <a:solidFill>
                            <a:schemeClr val="tx1"/>
                          </a:solidFill>
                          <a:latin typeface="+mj-lt"/>
                          <a:ea typeface="+mn-ea"/>
                          <a:cs typeface="+mn-cs"/>
                        </a:rPr>
                        <a:t>7.6 (6</a:t>
                      </a:r>
                      <a:r>
                        <a:rPr lang="en-US" sz="1000" b="0" kern="1200" dirty="0">
                          <a:solidFill>
                            <a:schemeClr val="tx1"/>
                          </a:solidFill>
                          <a:latin typeface="+mn-lt"/>
                          <a:ea typeface="+mn-ea"/>
                          <a:cs typeface="+mn-cs"/>
                        </a:rPr>
                        <a:t>–10)</a:t>
                      </a:r>
                      <a:endParaRPr lang="en-US" sz="1000" b="0" kern="1200" baseline="0" dirty="0">
                        <a:solidFill>
                          <a:schemeClr val="tx1"/>
                        </a:solidFill>
                        <a:latin typeface="+mj-lt"/>
                        <a:ea typeface="+mn-ea"/>
                        <a:cs typeface="+mn-cs"/>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7.6 (5</a:t>
                      </a:r>
                      <a:r>
                        <a:rPr lang="en-US" sz="1000" b="0" kern="1200" dirty="0">
                          <a:solidFill>
                            <a:schemeClr val="tx1"/>
                          </a:solidFill>
                          <a:latin typeface="+mn-lt"/>
                          <a:ea typeface="+mn-ea"/>
                          <a:cs typeface="+mn-cs"/>
                        </a:rPr>
                        <a:t>–9)</a:t>
                      </a:r>
                      <a:endParaRPr lang="en-US" sz="1000" b="0" dirty="0">
                        <a:solidFill>
                          <a:schemeClr val="tx1"/>
                        </a:solidFill>
                        <a:latin typeface="+mj-lt"/>
                      </a:endParaRPr>
                    </a:p>
                  </a:txBody>
                  <a:tcPr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0324498"/>
                  </a:ext>
                </a:extLst>
              </a:tr>
              <a:tr h="180185">
                <a:tc>
                  <a:txBody>
                    <a:bodyPr/>
                    <a:lstStyle/>
                    <a:p>
                      <a:pPr marL="0" indent="0">
                        <a:lnSpc>
                          <a:spcPct val="90000"/>
                        </a:lnSpc>
                      </a:pPr>
                      <a:r>
                        <a:rPr lang="en-US" sz="1000" b="1" dirty="0">
                          <a:solidFill>
                            <a:schemeClr val="tx1"/>
                          </a:solidFill>
                          <a:latin typeface="+mj-lt"/>
                        </a:rPr>
                        <a:t>Serum ferritin, mean (SD), </a:t>
                      </a:r>
                      <a:r>
                        <a:rPr lang="el-GR" sz="1000" b="1" dirty="0">
                          <a:solidFill>
                            <a:schemeClr val="tx1"/>
                          </a:solidFill>
                          <a:latin typeface="Arial" panose="020B0604020202020204" pitchFamily="34" charset="0"/>
                          <a:cs typeface="Arial" panose="020B0604020202020204" pitchFamily="34" charset="0"/>
                        </a:rPr>
                        <a:t>μ</a:t>
                      </a:r>
                      <a:r>
                        <a:rPr lang="en-US" sz="1000" b="1" dirty="0">
                          <a:solidFill>
                            <a:schemeClr val="tx1"/>
                          </a:solidFill>
                          <a:latin typeface="+mj-lt"/>
                        </a:rPr>
                        <a:t>g/L</a:t>
                      </a:r>
                    </a:p>
                  </a:txBody>
                  <a:tcPr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0" kern="1200" baseline="0" dirty="0">
                          <a:solidFill>
                            <a:schemeClr val="tx1"/>
                          </a:solidFill>
                          <a:latin typeface="+mj-lt"/>
                          <a:ea typeface="+mn-ea"/>
                          <a:cs typeface="+mn-cs"/>
                        </a:rPr>
                        <a:t>1,348.0 (971.24)</a:t>
                      </a:r>
                    </a:p>
                  </a:txBody>
                  <a:tcPr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000" b="0" dirty="0">
                          <a:solidFill>
                            <a:schemeClr val="tx1"/>
                          </a:solidFill>
                          <a:latin typeface="+mj-lt"/>
                        </a:rPr>
                        <a:t>1,503.8 (1,242.94)</a:t>
                      </a:r>
                    </a:p>
                  </a:txBody>
                  <a:tcPr marT="0" marB="0" anchor="ctr">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5518585"/>
                  </a:ext>
                </a:extLst>
              </a:tr>
            </a:tbl>
          </a:graphicData>
        </a:graphic>
      </p:graphicFrame>
      <p:sp>
        <p:nvSpPr>
          <p:cNvPr id="7" name="Text Placeholder 3">
            <a:extLst>
              <a:ext uri="{FF2B5EF4-FFF2-40B4-BE49-F238E27FC236}">
                <a16:creationId xmlns:a16="http://schemas.microsoft.com/office/drawing/2014/main" id="{CD7CD392-50BA-4B90-A70B-E32E10671AF5}"/>
              </a:ext>
            </a:extLst>
          </p:cNvPr>
          <p:cNvSpPr txBox="1">
            <a:spLocks/>
          </p:cNvSpPr>
          <p:nvPr/>
        </p:nvSpPr>
        <p:spPr>
          <a:xfrm>
            <a:off x="267104" y="4765640"/>
            <a:ext cx="8114896" cy="13849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charset="0"/>
              <a:buNone/>
            </a:pPr>
            <a:endParaRPr lang="en-US" sz="800" dirty="0">
              <a:latin typeface="+mj-lt"/>
            </a:endParaRPr>
          </a:p>
        </p:txBody>
      </p:sp>
      <p:sp>
        <p:nvSpPr>
          <p:cNvPr id="8" name="Text Placeholder 3">
            <a:extLst>
              <a:ext uri="{FF2B5EF4-FFF2-40B4-BE49-F238E27FC236}">
                <a16:creationId xmlns:a16="http://schemas.microsoft.com/office/drawing/2014/main" id="{30C4C28D-429E-424C-A694-1FA7A250831A}"/>
              </a:ext>
            </a:extLst>
          </p:cNvPr>
          <p:cNvSpPr txBox="1">
            <a:spLocks/>
          </p:cNvSpPr>
          <p:nvPr/>
        </p:nvSpPr>
        <p:spPr>
          <a:xfrm>
            <a:off x="438148" y="4208509"/>
            <a:ext cx="8412480" cy="426885"/>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None/>
            </a:pPr>
            <a:r>
              <a:rPr lang="en-US" sz="800" baseline="30000" dirty="0">
                <a:latin typeface="+mj-lt"/>
              </a:rPr>
              <a:t>a </a:t>
            </a:r>
            <a:r>
              <a:rPr lang="en-US" sz="800" dirty="0">
                <a:latin typeface="+mj-lt"/>
              </a:rPr>
              <a:t>In the 16 weeks prior to randomization. </a:t>
            </a:r>
            <a:r>
              <a:rPr lang="en-US" sz="800" baseline="30000" dirty="0">
                <a:latin typeface="+mj-lt"/>
              </a:rPr>
              <a:t>b</a:t>
            </a:r>
            <a:r>
              <a:rPr lang="en-US" sz="800" dirty="0">
                <a:latin typeface="+mj-lt"/>
              </a:rPr>
              <a:t> 1 patient in the luspatercept arm was classified as IPSS-R High-risk. </a:t>
            </a:r>
            <a:r>
              <a:rPr lang="en-US" sz="800" baseline="30000" dirty="0">
                <a:latin typeface="+mj-lt"/>
              </a:rPr>
              <a:t>c</a:t>
            </a:r>
            <a:r>
              <a:rPr lang="en-US" sz="800" dirty="0">
                <a:latin typeface="+mj-lt"/>
              </a:rPr>
              <a:t> Of patients with available baseline gene mutation data: n = 148 in the luspatercept arm; and n = 74 in the placebo arm; n</a:t>
            </a:r>
            <a:r>
              <a:rPr lang="en-US" sz="800" dirty="0"/>
              <a:t>o patients with </a:t>
            </a:r>
            <a:r>
              <a:rPr lang="en-US" sz="800" i="1" dirty="0"/>
              <a:t>SF3B1</a:t>
            </a:r>
            <a:r>
              <a:rPr lang="en-US" sz="800" dirty="0"/>
              <a:t> mutation had RS &lt; 15%.</a:t>
            </a:r>
            <a:r>
              <a:rPr lang="en-US" sz="800" baseline="30000" dirty="0">
                <a:latin typeface="+mj-lt"/>
              </a:rPr>
              <a:t>d </a:t>
            </a:r>
            <a:r>
              <a:rPr lang="en-US" sz="800" dirty="0">
                <a:latin typeface="+mj-lt"/>
              </a:rPr>
              <a:t>Data were missing for 1 patient in the luspatercept arm. </a:t>
            </a:r>
            <a:r>
              <a:rPr lang="en-US" sz="800" baseline="30000" dirty="0">
                <a:latin typeface="+mj-lt"/>
              </a:rPr>
              <a:t>e </a:t>
            </a:r>
            <a:r>
              <a:rPr lang="en-US" sz="800" dirty="0">
                <a:latin typeface="+mj-lt"/>
              </a:rPr>
              <a:t>Baseline hemoglobin was defined as the last value measured on or before the date and time of first dose.</a:t>
            </a:r>
          </a:p>
        </p:txBody>
      </p:sp>
      <p:sp>
        <p:nvSpPr>
          <p:cNvPr id="10" name="Rectangle 9">
            <a:extLst>
              <a:ext uri="{FF2B5EF4-FFF2-40B4-BE49-F238E27FC236}">
                <a16:creationId xmlns:a16="http://schemas.microsoft.com/office/drawing/2014/main" id="{519A4B5D-5EC3-4C64-9761-588C8F707413}"/>
              </a:ext>
            </a:extLst>
          </p:cNvPr>
          <p:cNvSpPr/>
          <p:nvPr/>
        </p:nvSpPr>
        <p:spPr>
          <a:xfrm>
            <a:off x="438148" y="1627753"/>
            <a:ext cx="8412481" cy="77127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D0FBBB-60BF-4EE3-8972-43E35537EFBB}"/>
              </a:ext>
            </a:extLst>
          </p:cNvPr>
          <p:cNvSpPr/>
          <p:nvPr/>
        </p:nvSpPr>
        <p:spPr>
          <a:xfrm>
            <a:off x="375328" y="4795592"/>
            <a:ext cx="5241160" cy="203133"/>
          </a:xfrm>
          <a:prstGeom prst="rect">
            <a:avLst/>
          </a:prstGeom>
        </p:spPr>
        <p:txBody>
          <a:bodyPr wrap="square" anchor="b" anchorCtr="0">
            <a:spAutoFit/>
          </a:bodyPr>
          <a:lstStyle/>
          <a:p>
            <a:pPr>
              <a:lnSpc>
                <a:spcPct val="90000"/>
              </a:lnSpc>
              <a:spcAft>
                <a:spcPts val="600"/>
              </a:spcAft>
            </a:pPr>
            <a:r>
              <a:rPr lang="en-US" sz="800" dirty="0"/>
              <a:t>EPO, erythropoietin; SD, standard deviation.</a:t>
            </a:r>
          </a:p>
        </p:txBody>
      </p:sp>
      <p:sp>
        <p:nvSpPr>
          <p:cNvPr id="4" name="Rectangle 3">
            <a:extLst>
              <a:ext uri="{FF2B5EF4-FFF2-40B4-BE49-F238E27FC236}">
                <a16:creationId xmlns:a16="http://schemas.microsoft.com/office/drawing/2014/main" id="{3138779F-1E74-47DC-95E5-5CC22D68191F}"/>
              </a:ext>
            </a:extLst>
          </p:cNvPr>
          <p:cNvSpPr/>
          <p:nvPr/>
        </p:nvSpPr>
        <p:spPr>
          <a:xfrm>
            <a:off x="4443821" y="4796417"/>
            <a:ext cx="4572000" cy="215444"/>
          </a:xfrm>
          <a:prstGeom prst="rect">
            <a:avLst/>
          </a:prstGeom>
        </p:spPr>
        <p:txBody>
          <a:bodyPr>
            <a:spAutoFit/>
          </a:bodyPr>
          <a:lstStyle/>
          <a:p>
            <a:pPr algn="r"/>
            <a:r>
              <a:rPr lang="en-US" sz="800" dirty="0"/>
              <a:t>MEDALIST authors. Blood. 2018;132:abstract 1.</a:t>
            </a:r>
          </a:p>
        </p:txBody>
      </p:sp>
    </p:spTree>
    <p:extLst>
      <p:ext uri="{BB962C8B-B14F-4D97-AF65-F5344CB8AC3E}">
        <p14:creationId xmlns:p14="http://schemas.microsoft.com/office/powerpoint/2010/main" val="1446711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EA09-0320-42A1-B34F-1A4848EDA089}"/>
              </a:ext>
            </a:extLst>
          </p:cNvPr>
          <p:cNvSpPr>
            <a:spLocks noGrp="1"/>
          </p:cNvSpPr>
          <p:nvPr>
            <p:ph type="title"/>
          </p:nvPr>
        </p:nvSpPr>
        <p:spPr/>
        <p:txBody>
          <a:bodyPr>
            <a:noAutofit/>
          </a:bodyPr>
          <a:lstStyle/>
          <a:p>
            <a:r>
              <a:rPr lang="en-US" sz="1800" dirty="0"/>
              <a:t>RBC-TI ≥ 8 weeks Achieved any time during treatment period</a:t>
            </a:r>
            <a:endParaRPr lang="en-US" sz="1400" dirty="0"/>
          </a:p>
        </p:txBody>
      </p:sp>
      <p:sp>
        <p:nvSpPr>
          <p:cNvPr id="4" name="Footer Placeholder 3">
            <a:extLst>
              <a:ext uri="{FF2B5EF4-FFF2-40B4-BE49-F238E27FC236}">
                <a16:creationId xmlns:a16="http://schemas.microsoft.com/office/drawing/2014/main" id="{813E9A9D-535B-4A82-9800-58A0ED987090}"/>
              </a:ext>
            </a:extLst>
          </p:cNvPr>
          <p:cNvSpPr>
            <a:spLocks noGrp="1"/>
          </p:cNvSpPr>
          <p:nvPr>
            <p:ph type="ftr" sz="quarter" idx="11"/>
          </p:nvPr>
        </p:nvSpPr>
        <p:spPr/>
        <p:txBody>
          <a:bodyPr/>
          <a:lstStyle/>
          <a:p>
            <a:r>
              <a:rPr lang="en-US" dirty="0"/>
              <a:t>.</a:t>
            </a:r>
          </a:p>
        </p:txBody>
      </p:sp>
      <p:sp>
        <p:nvSpPr>
          <p:cNvPr id="10" name="TextBox 9">
            <a:extLst>
              <a:ext uri="{FF2B5EF4-FFF2-40B4-BE49-F238E27FC236}">
                <a16:creationId xmlns:a16="http://schemas.microsoft.com/office/drawing/2014/main" id="{9FF01903-3A29-4C02-A601-929246996855}"/>
              </a:ext>
            </a:extLst>
          </p:cNvPr>
          <p:cNvSpPr txBox="1"/>
          <p:nvPr/>
        </p:nvSpPr>
        <p:spPr>
          <a:xfrm>
            <a:off x="254443" y="3879319"/>
            <a:ext cx="8721636" cy="523220"/>
          </a:xfrm>
          <a:prstGeom prst="rect">
            <a:avLst/>
          </a:prstGeom>
          <a:noFill/>
        </p:spPr>
        <p:txBody>
          <a:bodyPr wrap="square" rtlCol="0">
            <a:spAutoFit/>
          </a:bodyPr>
          <a:lstStyle/>
          <a:p>
            <a:pPr marL="169863" indent="-169863">
              <a:spcBef>
                <a:spcPts val="600"/>
              </a:spcBef>
              <a:buClr>
                <a:schemeClr val="accent1"/>
              </a:buClr>
              <a:buFont typeface="Arial" panose="020B0604020202020204" pitchFamily="34" charset="0"/>
              <a:buChar char="•"/>
            </a:pPr>
            <a:r>
              <a:rPr lang="en-US" sz="1400" b="1" dirty="0">
                <a:solidFill>
                  <a:srgbClr val="0070C0"/>
                </a:solidFill>
              </a:rPr>
              <a:t>Primary endpoint previously reported: </a:t>
            </a:r>
            <a:r>
              <a:rPr lang="en-US" sz="1400" b="1" dirty="0"/>
              <a:t>37.9% </a:t>
            </a:r>
            <a:r>
              <a:rPr lang="en-US" sz="1400" dirty="0"/>
              <a:t>luspatercept</a:t>
            </a:r>
            <a:r>
              <a:rPr lang="en-US" sz="1400" b="1" dirty="0"/>
              <a:t> </a:t>
            </a:r>
            <a:r>
              <a:rPr lang="en-US" sz="1400" dirty="0"/>
              <a:t>versus</a:t>
            </a:r>
            <a:r>
              <a:rPr lang="en-US" sz="1400" b="1" dirty="0"/>
              <a:t> 13.2%</a:t>
            </a:r>
            <a:r>
              <a:rPr lang="en-US" sz="1400" dirty="0"/>
              <a:t> placebo patients achieved RBC-TI ≥ 8 weeks during Weeks 1–24 (</a:t>
            </a:r>
            <a:r>
              <a:rPr lang="en-US" sz="1400" i="1" dirty="0"/>
              <a:t>P </a:t>
            </a:r>
            <a:r>
              <a:rPr lang="en-US" sz="1400" dirty="0"/>
              <a:t>&lt; 0.0001)</a:t>
            </a:r>
            <a:r>
              <a:rPr lang="en-US" sz="1400" baseline="30000" dirty="0"/>
              <a:t>1</a:t>
            </a:r>
            <a:endParaRPr lang="en-US" sz="1400" dirty="0"/>
          </a:p>
        </p:txBody>
      </p:sp>
      <p:sp>
        <p:nvSpPr>
          <p:cNvPr id="7" name="Rectangle 6">
            <a:extLst>
              <a:ext uri="{FF2B5EF4-FFF2-40B4-BE49-F238E27FC236}">
                <a16:creationId xmlns:a16="http://schemas.microsoft.com/office/drawing/2014/main" id="{A30A21D3-8C43-42DC-807D-94778E09AAF5}"/>
              </a:ext>
            </a:extLst>
          </p:cNvPr>
          <p:cNvSpPr/>
          <p:nvPr/>
        </p:nvSpPr>
        <p:spPr>
          <a:xfrm>
            <a:off x="4018176" y="4816954"/>
            <a:ext cx="4832454" cy="215444"/>
          </a:xfrm>
          <a:prstGeom prst="rect">
            <a:avLst/>
          </a:prstGeom>
        </p:spPr>
        <p:txBody>
          <a:bodyPr wrap="square" anchor="b" anchorCtr="0">
            <a:spAutoFit/>
          </a:bodyPr>
          <a:lstStyle/>
          <a:p>
            <a:pPr marL="117475" indent="-117475" algn="r">
              <a:buAutoNum type="arabicPeriod"/>
            </a:pPr>
            <a:r>
              <a:rPr lang="en-US" sz="800" dirty="0"/>
              <a:t>MEDALIST authors. Blood. 2018;132:abstract 1.</a:t>
            </a:r>
          </a:p>
        </p:txBody>
      </p:sp>
      <p:grpSp>
        <p:nvGrpSpPr>
          <p:cNvPr id="21" name="Group 20">
            <a:extLst>
              <a:ext uri="{FF2B5EF4-FFF2-40B4-BE49-F238E27FC236}">
                <a16:creationId xmlns:a16="http://schemas.microsoft.com/office/drawing/2014/main" id="{E6891003-F6D0-43E9-8B9C-3624B18150E3}"/>
              </a:ext>
            </a:extLst>
          </p:cNvPr>
          <p:cNvGrpSpPr/>
          <p:nvPr/>
        </p:nvGrpSpPr>
        <p:grpSpPr>
          <a:xfrm>
            <a:off x="2165027" y="794484"/>
            <a:ext cx="4610030" cy="2937144"/>
            <a:chOff x="2165027" y="740403"/>
            <a:chExt cx="4610030" cy="2937144"/>
          </a:xfrm>
        </p:grpSpPr>
        <p:grpSp>
          <p:nvGrpSpPr>
            <p:cNvPr id="5" name="Group 4">
              <a:extLst>
                <a:ext uri="{FF2B5EF4-FFF2-40B4-BE49-F238E27FC236}">
                  <a16:creationId xmlns:a16="http://schemas.microsoft.com/office/drawing/2014/main" id="{F37A3403-507F-486E-B6B7-7A3C6CB09B69}"/>
                </a:ext>
              </a:extLst>
            </p:cNvPr>
            <p:cNvGrpSpPr/>
            <p:nvPr/>
          </p:nvGrpSpPr>
          <p:grpSpPr>
            <a:xfrm>
              <a:off x="2165027" y="1100397"/>
              <a:ext cx="4610030" cy="2577150"/>
              <a:chOff x="2098151" y="1027008"/>
              <a:chExt cx="4738114" cy="2648753"/>
            </a:xfrm>
          </p:grpSpPr>
          <p:graphicFrame>
            <p:nvGraphicFramePr>
              <p:cNvPr id="8" name="Chart 7">
                <a:extLst>
                  <a:ext uri="{FF2B5EF4-FFF2-40B4-BE49-F238E27FC236}">
                    <a16:creationId xmlns:a16="http://schemas.microsoft.com/office/drawing/2014/main" id="{EDDDD4F4-2435-44A9-B90A-B7B63212120E}"/>
                  </a:ext>
                </a:extLst>
              </p:cNvPr>
              <p:cNvGraphicFramePr/>
              <p:nvPr>
                <p:extLst>
                  <p:ext uri="{D42A27DB-BD31-4B8C-83A1-F6EECF244321}">
                    <p14:modId xmlns:p14="http://schemas.microsoft.com/office/powerpoint/2010/main" val="2735031005"/>
                  </p:ext>
                </p:extLst>
              </p:nvPr>
            </p:nvGraphicFramePr>
            <p:xfrm>
              <a:off x="2098151" y="1027008"/>
              <a:ext cx="4738114" cy="26487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FDA8C9C-9B6A-4DC9-AA19-B09C433733D9}"/>
                  </a:ext>
                </a:extLst>
              </p:cNvPr>
              <p:cNvSpPr txBox="1"/>
              <p:nvPr/>
            </p:nvSpPr>
            <p:spPr>
              <a:xfrm>
                <a:off x="3641164" y="2234807"/>
                <a:ext cx="643328" cy="276999"/>
              </a:xfrm>
              <a:prstGeom prst="rect">
                <a:avLst/>
              </a:prstGeom>
              <a:noFill/>
            </p:spPr>
            <p:txBody>
              <a:bodyPr wrap="square" rtlCol="0">
                <a:spAutoFit/>
              </a:bodyPr>
              <a:lstStyle/>
              <a:p>
                <a:pPr algn="ctr"/>
                <a:r>
                  <a:rPr lang="en-US" sz="1200" b="1" dirty="0">
                    <a:solidFill>
                      <a:schemeClr val="bg1"/>
                    </a:solidFill>
                  </a:rPr>
                  <a:t>n = 73</a:t>
                </a:r>
              </a:p>
            </p:txBody>
          </p:sp>
          <p:sp>
            <p:nvSpPr>
              <p:cNvPr id="11" name="TextBox 10">
                <a:extLst>
                  <a:ext uri="{FF2B5EF4-FFF2-40B4-BE49-F238E27FC236}">
                    <a16:creationId xmlns:a16="http://schemas.microsoft.com/office/drawing/2014/main" id="{5DC9D71D-F5AF-485D-8B71-39187004BD63}"/>
                  </a:ext>
                </a:extLst>
              </p:cNvPr>
              <p:cNvSpPr txBox="1"/>
              <p:nvPr/>
            </p:nvSpPr>
            <p:spPr>
              <a:xfrm>
                <a:off x="5473992" y="2816442"/>
                <a:ext cx="625492" cy="276999"/>
              </a:xfrm>
              <a:prstGeom prst="rect">
                <a:avLst/>
              </a:prstGeom>
              <a:noFill/>
            </p:spPr>
            <p:txBody>
              <a:bodyPr wrap="none" rtlCol="0">
                <a:spAutoFit/>
              </a:bodyPr>
              <a:lstStyle/>
              <a:p>
                <a:pPr algn="ctr"/>
                <a:r>
                  <a:rPr lang="en-US" sz="1200" b="1" dirty="0">
                    <a:solidFill>
                      <a:schemeClr val="bg1"/>
                    </a:solidFill>
                  </a:rPr>
                  <a:t>n = 12</a:t>
                </a:r>
              </a:p>
            </p:txBody>
          </p:sp>
          <p:sp>
            <p:nvSpPr>
              <p:cNvPr id="14" name="TextBox 13">
                <a:extLst>
                  <a:ext uri="{FF2B5EF4-FFF2-40B4-BE49-F238E27FC236}">
                    <a16:creationId xmlns:a16="http://schemas.microsoft.com/office/drawing/2014/main" id="{4EDA2E04-B60A-481B-90FA-2DB4B126840B}"/>
                  </a:ext>
                </a:extLst>
              </p:cNvPr>
              <p:cNvSpPr txBox="1"/>
              <p:nvPr/>
            </p:nvSpPr>
            <p:spPr>
              <a:xfrm>
                <a:off x="3641164" y="1305747"/>
                <a:ext cx="643328" cy="284695"/>
              </a:xfrm>
              <a:prstGeom prst="rect">
                <a:avLst/>
              </a:prstGeom>
              <a:noFill/>
            </p:spPr>
            <p:txBody>
              <a:bodyPr wrap="square" rtlCol="0">
                <a:spAutoFit/>
              </a:bodyPr>
              <a:lstStyle/>
              <a:p>
                <a:pPr algn="ctr"/>
                <a:r>
                  <a:rPr lang="en-US" sz="1200" b="1" dirty="0"/>
                  <a:t>47.7%</a:t>
                </a:r>
              </a:p>
            </p:txBody>
          </p:sp>
          <p:sp>
            <p:nvSpPr>
              <p:cNvPr id="15" name="TextBox 14">
                <a:extLst>
                  <a:ext uri="{FF2B5EF4-FFF2-40B4-BE49-F238E27FC236}">
                    <a16:creationId xmlns:a16="http://schemas.microsoft.com/office/drawing/2014/main" id="{B2BA89B7-CCC3-41BB-B957-C8B3395A2957}"/>
                  </a:ext>
                </a:extLst>
              </p:cNvPr>
              <p:cNvSpPr txBox="1"/>
              <p:nvPr/>
            </p:nvSpPr>
            <p:spPr>
              <a:xfrm>
                <a:off x="5477198" y="2397227"/>
                <a:ext cx="619080" cy="276999"/>
              </a:xfrm>
              <a:prstGeom prst="rect">
                <a:avLst/>
              </a:prstGeom>
              <a:noFill/>
            </p:spPr>
            <p:txBody>
              <a:bodyPr wrap="none" rtlCol="0">
                <a:spAutoFit/>
              </a:bodyPr>
              <a:lstStyle/>
              <a:p>
                <a:pPr algn="ctr"/>
                <a:r>
                  <a:rPr lang="en-US" sz="1200" b="1" dirty="0"/>
                  <a:t>15.8%</a:t>
                </a:r>
              </a:p>
            </p:txBody>
          </p:sp>
        </p:grpSp>
        <p:sp>
          <p:nvSpPr>
            <p:cNvPr id="9" name="TextBox 8">
              <a:extLst>
                <a:ext uri="{FF2B5EF4-FFF2-40B4-BE49-F238E27FC236}">
                  <a16:creationId xmlns:a16="http://schemas.microsoft.com/office/drawing/2014/main" id="{75ABDAAA-2842-4D38-8AC2-32905F45CB89}"/>
                </a:ext>
              </a:extLst>
            </p:cNvPr>
            <p:cNvSpPr txBox="1"/>
            <p:nvPr/>
          </p:nvSpPr>
          <p:spPr>
            <a:xfrm>
              <a:off x="3689586" y="740403"/>
              <a:ext cx="2408032" cy="415498"/>
            </a:xfrm>
            <a:prstGeom prst="rect">
              <a:avLst/>
            </a:prstGeom>
            <a:noFill/>
          </p:spPr>
          <p:txBody>
            <a:bodyPr wrap="none" rtlCol="0">
              <a:spAutoFit/>
            </a:bodyPr>
            <a:lstStyle/>
            <a:p>
              <a:pPr algn="ctr"/>
              <a:r>
                <a:rPr lang="en-US" sz="1050" i="1" dirty="0"/>
                <a:t>P &lt;</a:t>
              </a:r>
              <a:r>
                <a:rPr lang="en-US" sz="1050" dirty="0"/>
                <a:t> 0.0001</a:t>
              </a:r>
              <a:r>
                <a:rPr lang="en-US" sz="1050" baseline="30000" dirty="0"/>
                <a:t>a</a:t>
              </a:r>
              <a:endParaRPr lang="en-US" sz="1050" dirty="0"/>
            </a:p>
            <a:p>
              <a:pPr algn="ctr"/>
              <a:r>
                <a:rPr lang="en-US" sz="1050" dirty="0"/>
                <a:t>OR (95% CI):</a:t>
              </a:r>
              <a:r>
                <a:rPr lang="en-US" sz="1050" baseline="30000" dirty="0"/>
                <a:t>a</a:t>
              </a:r>
              <a:r>
                <a:rPr lang="en-US" sz="1050" dirty="0"/>
                <a:t> 5.978 (2.840</a:t>
              </a:r>
              <a:r>
                <a:rPr lang="en-US" sz="1050" dirty="0">
                  <a:latin typeface="Arial" panose="020B0604020202020204" pitchFamily="34" charset="0"/>
                  <a:cs typeface="Arial" panose="020B0604020202020204" pitchFamily="34" charset="0"/>
                </a:rPr>
                <a:t>–</a:t>
              </a:r>
              <a:r>
                <a:rPr lang="en-US" sz="1050" dirty="0"/>
                <a:t>12.581)</a:t>
              </a:r>
              <a:r>
                <a:rPr lang="en-US" sz="1050" i="1" dirty="0"/>
                <a:t> </a:t>
              </a:r>
            </a:p>
          </p:txBody>
        </p:sp>
        <p:cxnSp>
          <p:nvCxnSpPr>
            <p:cNvPr id="16" name="Straight Connector 15">
              <a:extLst>
                <a:ext uri="{FF2B5EF4-FFF2-40B4-BE49-F238E27FC236}">
                  <a16:creationId xmlns:a16="http://schemas.microsoft.com/office/drawing/2014/main" id="{D06350E7-F0FB-4863-A2B1-15F113A9829F}"/>
                </a:ext>
              </a:extLst>
            </p:cNvPr>
            <p:cNvCxnSpPr/>
            <p:nvPr/>
          </p:nvCxnSpPr>
          <p:spPr>
            <a:xfrm flipV="1">
              <a:off x="3971900" y="1116299"/>
              <a:ext cx="0" cy="2712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D966DE-5A1D-4DE8-90E7-962EE021228D}"/>
                </a:ext>
              </a:extLst>
            </p:cNvPr>
            <p:cNvCxnSpPr>
              <a:cxnSpLocks/>
            </p:cNvCxnSpPr>
            <p:nvPr/>
          </p:nvCxnSpPr>
          <p:spPr>
            <a:xfrm>
              <a:off x="3971900" y="1116299"/>
              <a:ext cx="17820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73E545-9FDB-45D8-BD8B-0A7D6E425B1D}"/>
                </a:ext>
              </a:extLst>
            </p:cNvPr>
            <p:cNvCxnSpPr>
              <a:cxnSpLocks/>
            </p:cNvCxnSpPr>
            <p:nvPr/>
          </p:nvCxnSpPr>
          <p:spPr>
            <a:xfrm flipH="1" flipV="1">
              <a:off x="5753901" y="1116299"/>
              <a:ext cx="1" cy="1333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01E3E8C-94E7-4051-BC56-52BE07E09A55}"/>
              </a:ext>
            </a:extLst>
          </p:cNvPr>
          <p:cNvSpPr/>
          <p:nvPr/>
        </p:nvSpPr>
        <p:spPr>
          <a:xfrm>
            <a:off x="254443" y="4526779"/>
            <a:ext cx="5870865" cy="501676"/>
          </a:xfrm>
          <a:prstGeom prst="rect">
            <a:avLst/>
          </a:prstGeom>
        </p:spPr>
        <p:txBody>
          <a:bodyPr wrap="square" anchor="b" anchorCtr="0">
            <a:spAutoFit/>
          </a:bodyPr>
          <a:lstStyle/>
          <a:p>
            <a:pPr>
              <a:lnSpc>
                <a:spcPct val="90000"/>
              </a:lnSpc>
              <a:spcBef>
                <a:spcPts val="600"/>
              </a:spcBef>
            </a:pPr>
            <a:r>
              <a:rPr lang="en-US" sz="800" baseline="30000" dirty="0"/>
              <a:t>a </a:t>
            </a:r>
            <a:r>
              <a:rPr lang="en-US" sz="800" dirty="0"/>
              <a:t>Determined using a Cochran-Mantel-Haenszel test stratified for average baseline transfusion requirement (≥ 6 U/8 weeks vs &lt; 6 U</a:t>
            </a:r>
            <a:r>
              <a:rPr lang="en-US" sz="800"/>
              <a:t>/8 weeks</a:t>
            </a:r>
            <a:r>
              <a:rPr lang="en-US" sz="800" dirty="0"/>
              <a:t>) and baseline IPSS-R score (Very low or Low vs Intermediate).</a:t>
            </a:r>
            <a:endParaRPr lang="en-US" sz="800" baseline="30000" dirty="0"/>
          </a:p>
          <a:p>
            <a:pPr>
              <a:lnSpc>
                <a:spcPct val="90000"/>
              </a:lnSpc>
              <a:spcBef>
                <a:spcPts val="600"/>
              </a:spcBef>
            </a:pPr>
            <a:r>
              <a:rPr lang="en-US" sz="800" dirty="0"/>
              <a:t>CI, confidence interval; OR, odds ratio.</a:t>
            </a:r>
          </a:p>
        </p:txBody>
      </p:sp>
    </p:spTree>
    <p:extLst>
      <p:ext uri="{BB962C8B-B14F-4D97-AF65-F5344CB8AC3E}">
        <p14:creationId xmlns:p14="http://schemas.microsoft.com/office/powerpoint/2010/main" val="16005066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145A-DED0-42B0-AB41-3E9E77DD889B}"/>
              </a:ext>
            </a:extLst>
          </p:cNvPr>
          <p:cNvSpPr>
            <a:spLocks noGrp="1"/>
          </p:cNvSpPr>
          <p:nvPr>
            <p:ph type="title"/>
          </p:nvPr>
        </p:nvSpPr>
        <p:spPr>
          <a:xfrm>
            <a:off x="438150" y="149095"/>
            <a:ext cx="8412480" cy="421481"/>
          </a:xfrm>
        </p:spPr>
        <p:txBody>
          <a:bodyPr>
            <a:noAutofit/>
          </a:bodyPr>
          <a:lstStyle/>
          <a:p>
            <a:r>
              <a:rPr lang="en-US" dirty="0"/>
              <a:t>RBC-TI ≥ 8 weeks achieved during the entire treatment period</a:t>
            </a:r>
            <a:br>
              <a:rPr lang="en-US" dirty="0"/>
            </a:br>
            <a:r>
              <a:rPr lang="en-US" sz="1600" dirty="0">
                <a:solidFill>
                  <a:schemeClr val="accent3"/>
                </a:solidFill>
              </a:rPr>
              <a:t>Response by baseline transfusion burden</a:t>
            </a:r>
          </a:p>
        </p:txBody>
      </p:sp>
      <p:sp>
        <p:nvSpPr>
          <p:cNvPr id="3" name="Footer Placeholder 2">
            <a:extLst>
              <a:ext uri="{FF2B5EF4-FFF2-40B4-BE49-F238E27FC236}">
                <a16:creationId xmlns:a16="http://schemas.microsoft.com/office/drawing/2014/main" id="{CE2811DA-B64D-4391-BD5E-606262588C3E}"/>
              </a:ext>
            </a:extLst>
          </p:cNvPr>
          <p:cNvSpPr>
            <a:spLocks noGrp="1"/>
          </p:cNvSpPr>
          <p:nvPr>
            <p:ph type="ftr" sz="quarter" idx="11"/>
          </p:nvPr>
        </p:nvSpPr>
        <p:spPr/>
        <p:txBody>
          <a:bodyPr/>
          <a:lstStyle/>
          <a:p>
            <a:r>
              <a:rPr lang="en-US" dirty="0">
                <a:highlight>
                  <a:srgbClr val="FFFFFF"/>
                </a:highlight>
              </a:rPr>
              <a:t>.</a:t>
            </a:r>
          </a:p>
        </p:txBody>
      </p:sp>
      <p:graphicFrame>
        <p:nvGraphicFramePr>
          <p:cNvPr id="6" name="Table 5">
            <a:extLst>
              <a:ext uri="{FF2B5EF4-FFF2-40B4-BE49-F238E27FC236}">
                <a16:creationId xmlns:a16="http://schemas.microsoft.com/office/drawing/2014/main" id="{CEC04C7A-5628-4249-82B8-C852C339565F}"/>
              </a:ext>
            </a:extLst>
          </p:cNvPr>
          <p:cNvGraphicFramePr>
            <a:graphicFrameLocks noGrp="1"/>
          </p:cNvGraphicFramePr>
          <p:nvPr>
            <p:extLst>
              <p:ext uri="{D42A27DB-BD31-4B8C-83A1-F6EECF244321}">
                <p14:modId xmlns:p14="http://schemas.microsoft.com/office/powerpoint/2010/main" val="3140977498"/>
              </p:ext>
            </p:extLst>
          </p:nvPr>
        </p:nvGraphicFramePr>
        <p:xfrm>
          <a:off x="444437" y="1007610"/>
          <a:ext cx="8342773" cy="2144946"/>
        </p:xfrm>
        <a:graphic>
          <a:graphicData uri="http://schemas.openxmlformats.org/drawingml/2006/table">
            <a:tbl>
              <a:tblPr firstRow="1" bandRow="1">
                <a:tableStyleId>{5C22544A-7EE6-4342-B048-85BDC9FD1C3A}</a:tableStyleId>
              </a:tblPr>
              <a:tblGrid>
                <a:gridCol w="2667338">
                  <a:extLst>
                    <a:ext uri="{9D8B030D-6E8A-4147-A177-3AD203B41FA5}">
                      <a16:colId xmlns:a16="http://schemas.microsoft.com/office/drawing/2014/main" val="1006676335"/>
                    </a:ext>
                  </a:extLst>
                </a:gridCol>
                <a:gridCol w="1515605">
                  <a:extLst>
                    <a:ext uri="{9D8B030D-6E8A-4147-A177-3AD203B41FA5}">
                      <a16:colId xmlns:a16="http://schemas.microsoft.com/office/drawing/2014/main" val="821492426"/>
                    </a:ext>
                  </a:extLst>
                </a:gridCol>
                <a:gridCol w="1515605">
                  <a:extLst>
                    <a:ext uri="{9D8B030D-6E8A-4147-A177-3AD203B41FA5}">
                      <a16:colId xmlns:a16="http://schemas.microsoft.com/office/drawing/2014/main" val="2177167349"/>
                    </a:ext>
                  </a:extLst>
                </a:gridCol>
                <a:gridCol w="1653135">
                  <a:extLst>
                    <a:ext uri="{9D8B030D-6E8A-4147-A177-3AD203B41FA5}">
                      <a16:colId xmlns:a16="http://schemas.microsoft.com/office/drawing/2014/main" val="2125036936"/>
                    </a:ext>
                  </a:extLst>
                </a:gridCol>
                <a:gridCol w="991090">
                  <a:extLst>
                    <a:ext uri="{9D8B030D-6E8A-4147-A177-3AD203B41FA5}">
                      <a16:colId xmlns:a16="http://schemas.microsoft.com/office/drawing/2014/main" val="3828383646"/>
                    </a:ext>
                  </a:extLst>
                </a:gridCol>
              </a:tblGrid>
              <a:tr h="238948">
                <a:tc rowSpan="2">
                  <a:txBody>
                    <a:bodyPr/>
                    <a:lstStyle/>
                    <a:p>
                      <a:pPr algn="l"/>
                      <a:r>
                        <a:rPr lang="en-US" sz="1400" dirty="0">
                          <a:solidFill>
                            <a:schemeClr val="tx1"/>
                          </a:solidFill>
                        </a:rPr>
                        <a:t>RBC-TI ≥ 8 Weeks Over the Entire Treatment Period</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US" sz="1400" dirty="0">
                          <a:solidFill>
                            <a:schemeClr val="tx1"/>
                          </a:solidFill>
                        </a:rPr>
                        <a:t>Luspatercept</a:t>
                      </a:r>
                    </a:p>
                    <a:p>
                      <a:pPr algn="ctr"/>
                      <a:r>
                        <a:rPr lang="en-US" sz="1400" dirty="0">
                          <a:solidFill>
                            <a:schemeClr val="tx1"/>
                          </a:solidFill>
                        </a:rPr>
                        <a:t>(n = 153)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r>
                        <a:rPr lang="en-US" sz="1400" dirty="0">
                          <a:solidFill>
                            <a:schemeClr val="tx1"/>
                          </a:solidFill>
                        </a:rPr>
                        <a:t>Placebo</a:t>
                      </a:r>
                    </a:p>
                    <a:p>
                      <a:pPr algn="ctr"/>
                      <a:r>
                        <a:rPr lang="en-US" sz="1400" dirty="0">
                          <a:solidFill>
                            <a:schemeClr val="tx1"/>
                          </a:solidFill>
                        </a:rPr>
                        <a:t>(n = 76)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en-US" sz="1400" i="0" dirty="0">
                          <a:solidFill>
                            <a:schemeClr val="tx1"/>
                          </a:solidFill>
                        </a:rPr>
                        <a:t>Luspatercept Minus Placebo</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US" sz="1400" i="1" dirty="0">
                        <a:solidFill>
                          <a:schemeClr val="tx1"/>
                        </a:solidFill>
                      </a:endParaRP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90426449"/>
                  </a:ext>
                </a:extLst>
              </a:tr>
              <a:tr h="238948">
                <a:tc vMerge="1">
                  <a:txBody>
                    <a:bodyPr/>
                    <a:lstStyle/>
                    <a:p>
                      <a:pPr algn="l"/>
                      <a:endParaRPr lang="en-US" sz="1400" dirty="0">
                        <a:solidFill>
                          <a:schemeClr val="tx1"/>
                        </a:solidFill>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ctr"/>
                      <a:endParaRPr lang="en-US" sz="14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b="1" i="0" dirty="0">
                          <a:solidFill>
                            <a:schemeClr val="tx1"/>
                          </a:solidFill>
                        </a:rPr>
                        <a:t>OR (95%CI)</a:t>
                      </a:r>
                      <a:r>
                        <a:rPr lang="en-US" sz="1400" b="1" i="0" baseline="30000" dirty="0">
                          <a:solidFill>
                            <a:schemeClr val="tx1"/>
                          </a:solidFill>
                        </a:rPr>
                        <a:t>a</a:t>
                      </a:r>
                      <a:endParaRPr lang="en-US" sz="1400" b="1" i="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b="1" i="1" dirty="0">
                          <a:solidFill>
                            <a:schemeClr val="tx1"/>
                          </a:solidFill>
                        </a:rPr>
                        <a:t>P </a:t>
                      </a:r>
                      <a:r>
                        <a:rPr lang="en-US" sz="1400" b="1" i="0" dirty="0">
                          <a:solidFill>
                            <a:schemeClr val="tx1"/>
                          </a:solidFill>
                        </a:rPr>
                        <a:t>Value</a:t>
                      </a:r>
                      <a:r>
                        <a:rPr lang="en-US" sz="1400" b="1" i="0" baseline="30000" dirty="0">
                          <a:solidFill>
                            <a:schemeClr val="tx1"/>
                          </a:solidFill>
                        </a:rPr>
                        <a:t>a</a:t>
                      </a:r>
                      <a:endParaRPr lang="en-US" sz="1400" b="1" i="1" dirty="0">
                        <a:solidFill>
                          <a:schemeClr val="tx1"/>
                        </a:solidFill>
                      </a:endParaRPr>
                    </a:p>
                  </a:txBody>
                  <a:tcPr anchor="ct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45944842"/>
                  </a:ext>
                </a:extLst>
              </a:tr>
              <a:tr h="609063">
                <a:tc>
                  <a:txBody>
                    <a:bodyPr/>
                    <a:lstStyle/>
                    <a:p>
                      <a:r>
                        <a:rPr lang="en-US" sz="1200" b="1" dirty="0">
                          <a:solidFill>
                            <a:schemeClr val="tx1"/>
                          </a:solidFill>
                        </a:rPr>
                        <a:t>Average baseline RBC transfusion requirement, n/N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565526"/>
                  </a:ext>
                </a:extLst>
              </a:tr>
              <a:tr h="308761">
                <a:tc>
                  <a:txBody>
                    <a:bodyPr/>
                    <a:lstStyle/>
                    <a:p>
                      <a:pPr marL="0" indent="227013"/>
                      <a:r>
                        <a:rPr lang="en-US" sz="1200" dirty="0">
                          <a:solidFill>
                            <a:schemeClr val="tx1"/>
                          </a:solidFill>
                        </a:rPr>
                        <a:t>≥ 6 U/8 weeks</a:t>
                      </a:r>
                    </a:p>
                  </a:txBody>
                  <a:tcPr anchor="ctr">
                    <a:lnT w="12700" cap="flat" cmpd="sng" algn="ctr">
                      <a:noFill/>
                      <a:prstDash val="solid"/>
                      <a:round/>
                      <a:headEnd type="none" w="med" len="med"/>
                      <a:tailEnd type="none" w="med" len="med"/>
                    </a:lnT>
                    <a:noFill/>
                  </a:tcPr>
                </a:tc>
                <a:tc>
                  <a:txBody>
                    <a:bodyPr/>
                    <a:lstStyle/>
                    <a:p>
                      <a:pPr algn="ctr"/>
                      <a:r>
                        <a:rPr lang="en-US" sz="1200" dirty="0">
                          <a:solidFill>
                            <a:schemeClr val="tx1"/>
                          </a:solidFill>
                        </a:rPr>
                        <a:t>14/66 (21.2)</a:t>
                      </a:r>
                    </a:p>
                  </a:txBody>
                  <a:tcPr anchor="ctr">
                    <a:lnT w="12700" cap="flat" cmpd="sng" algn="ctr">
                      <a:noFill/>
                      <a:prstDash val="solid"/>
                      <a:round/>
                      <a:headEnd type="none" w="med" len="med"/>
                      <a:tailEnd type="none" w="med" len="med"/>
                    </a:lnT>
                    <a:noFill/>
                  </a:tcPr>
                </a:tc>
                <a:tc>
                  <a:txBody>
                    <a:bodyPr/>
                    <a:lstStyle/>
                    <a:p>
                      <a:pPr algn="ctr"/>
                      <a:r>
                        <a:rPr lang="en-US" sz="1200" dirty="0">
                          <a:solidFill>
                            <a:schemeClr val="tx1"/>
                          </a:solidFill>
                        </a:rPr>
                        <a:t>2/33 (6.1)</a:t>
                      </a:r>
                    </a:p>
                  </a:txBody>
                  <a:tcPr anchor="ctr">
                    <a:lnT w="12700" cap="flat" cmpd="sng" algn="ctr">
                      <a:noFill/>
                      <a:prstDash val="solid"/>
                      <a:round/>
                      <a:headEnd type="none" w="med" len="med"/>
                      <a:tailEnd type="none" w="med" len="med"/>
                    </a:lnT>
                    <a:noFill/>
                  </a:tcPr>
                </a:tc>
                <a:tc>
                  <a:txBody>
                    <a:bodyPr/>
                    <a:lstStyle/>
                    <a:p>
                      <a:pPr algn="ctr"/>
                      <a:r>
                        <a:rPr lang="en-US" sz="1200" dirty="0">
                          <a:solidFill>
                            <a:schemeClr val="tx1"/>
                          </a:solidFill>
                        </a:rPr>
                        <a:t>4.17 (0.89–19.60)</a:t>
                      </a:r>
                    </a:p>
                  </a:txBody>
                  <a:tcPr anchor="ctr">
                    <a:lnT w="12700" cap="flat" cmpd="sng" algn="ctr">
                      <a:noFill/>
                      <a:prstDash val="solid"/>
                      <a:round/>
                      <a:headEnd type="none" w="med" len="med"/>
                      <a:tailEnd type="none" w="med" len="med"/>
                    </a:lnT>
                    <a:noFill/>
                  </a:tcPr>
                </a:tc>
                <a:tc>
                  <a:txBody>
                    <a:bodyPr/>
                    <a:lstStyle/>
                    <a:p>
                      <a:pPr algn="ctr"/>
                      <a:r>
                        <a:rPr lang="en-US" sz="1200" dirty="0">
                          <a:solidFill>
                            <a:schemeClr val="tx1"/>
                          </a:solidFill>
                        </a:rPr>
                        <a:t>0.0547</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3606914905"/>
                  </a:ext>
                </a:extLst>
              </a:tr>
              <a:tr h="308761">
                <a:tc>
                  <a:txBody>
                    <a:bodyPr/>
                    <a:lstStyle/>
                    <a:p>
                      <a:pPr marL="0" indent="227013"/>
                      <a:r>
                        <a:rPr lang="en-US" sz="1200" dirty="0">
                          <a:solidFill>
                            <a:schemeClr val="tx1"/>
                          </a:solidFill>
                        </a:rPr>
                        <a:t>≥ 4 to &lt; 6 U/8 weeks</a:t>
                      </a:r>
                    </a:p>
                  </a:txBody>
                  <a:tcPr anchor="ctr">
                    <a:noFill/>
                  </a:tcPr>
                </a:tc>
                <a:tc>
                  <a:txBody>
                    <a:bodyPr/>
                    <a:lstStyle/>
                    <a:p>
                      <a:pPr algn="ctr"/>
                      <a:r>
                        <a:rPr lang="en-US" sz="1200" dirty="0">
                          <a:solidFill>
                            <a:schemeClr val="tx1"/>
                          </a:solidFill>
                        </a:rPr>
                        <a:t>20/41 (48.8)</a:t>
                      </a:r>
                    </a:p>
                  </a:txBody>
                  <a:tcPr anchor="ctr">
                    <a:noFill/>
                  </a:tcPr>
                </a:tc>
                <a:tc>
                  <a:txBody>
                    <a:bodyPr/>
                    <a:lstStyle/>
                    <a:p>
                      <a:pPr algn="ctr"/>
                      <a:r>
                        <a:rPr lang="en-US" sz="1200" dirty="0">
                          <a:solidFill>
                            <a:schemeClr val="tx1"/>
                          </a:solidFill>
                        </a:rPr>
                        <a:t>2/23 (8.7)</a:t>
                      </a:r>
                    </a:p>
                  </a:txBody>
                  <a:tcPr anchor="ctr">
                    <a:noFill/>
                  </a:tcPr>
                </a:tc>
                <a:tc>
                  <a:txBody>
                    <a:bodyPr/>
                    <a:lstStyle/>
                    <a:p>
                      <a:pPr algn="ctr"/>
                      <a:r>
                        <a:rPr lang="en-US" sz="1200" dirty="0">
                          <a:solidFill>
                            <a:schemeClr val="tx1"/>
                          </a:solidFill>
                        </a:rPr>
                        <a:t>10.00 (2.07–48.28)</a:t>
                      </a:r>
                    </a:p>
                  </a:txBody>
                  <a:tcPr anchor="ctr">
                    <a:noFill/>
                  </a:tcPr>
                </a:tc>
                <a:tc>
                  <a:txBody>
                    <a:bodyPr/>
                    <a:lstStyle/>
                    <a:p>
                      <a:pPr algn="ctr"/>
                      <a:r>
                        <a:rPr lang="en-US" sz="1200" dirty="0">
                          <a:solidFill>
                            <a:schemeClr val="tx1"/>
                          </a:solidFill>
                        </a:rPr>
                        <a:t>0.0013</a:t>
                      </a:r>
                    </a:p>
                  </a:txBody>
                  <a:tcPr anchor="ctr">
                    <a:noFill/>
                  </a:tcPr>
                </a:tc>
                <a:extLst>
                  <a:ext uri="{0D108BD9-81ED-4DB2-BD59-A6C34878D82A}">
                    <a16:rowId xmlns:a16="http://schemas.microsoft.com/office/drawing/2014/main" val="1357034630"/>
                  </a:ext>
                </a:extLst>
              </a:tr>
              <a:tr h="308761">
                <a:tc>
                  <a:txBody>
                    <a:bodyPr/>
                    <a:lstStyle/>
                    <a:p>
                      <a:pPr marL="0" indent="227013"/>
                      <a:r>
                        <a:rPr lang="en-US" sz="1200" dirty="0">
                          <a:solidFill>
                            <a:schemeClr val="tx1"/>
                          </a:solidFill>
                        </a:rPr>
                        <a:t>&lt; 4 U/8 weeks</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39/46 (84.8)</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8/20 (40.0)</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8.36 (2.51–27.83)</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0.0002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498702"/>
                  </a:ext>
                </a:extLst>
              </a:tr>
            </a:tbl>
          </a:graphicData>
        </a:graphic>
      </p:graphicFrame>
      <p:sp>
        <p:nvSpPr>
          <p:cNvPr id="8" name="Rectangle 7">
            <a:extLst>
              <a:ext uri="{FF2B5EF4-FFF2-40B4-BE49-F238E27FC236}">
                <a16:creationId xmlns:a16="http://schemas.microsoft.com/office/drawing/2014/main" id="{8A4715A1-1818-41EB-A67D-0D89E3D65266}"/>
              </a:ext>
            </a:extLst>
          </p:cNvPr>
          <p:cNvSpPr/>
          <p:nvPr/>
        </p:nvSpPr>
        <p:spPr>
          <a:xfrm>
            <a:off x="374730" y="3193422"/>
            <a:ext cx="8412480" cy="215444"/>
          </a:xfrm>
          <a:prstGeom prst="rect">
            <a:avLst/>
          </a:prstGeom>
        </p:spPr>
        <p:txBody>
          <a:bodyPr wrap="square" anchor="b" anchorCtr="0">
            <a:spAutoFit/>
          </a:bodyPr>
          <a:lstStyle/>
          <a:p>
            <a:r>
              <a:rPr lang="en-US" sz="800" baseline="30000" dirty="0"/>
              <a:t>a </a:t>
            </a:r>
            <a:r>
              <a:rPr lang="en-US" sz="800" dirty="0"/>
              <a:t>Determined using a Cochran-Mantel-Haenszel test.</a:t>
            </a:r>
          </a:p>
        </p:txBody>
      </p:sp>
      <p:sp>
        <p:nvSpPr>
          <p:cNvPr id="14" name="TextBox 13">
            <a:extLst>
              <a:ext uri="{FF2B5EF4-FFF2-40B4-BE49-F238E27FC236}">
                <a16:creationId xmlns:a16="http://schemas.microsoft.com/office/drawing/2014/main" id="{0A2517F7-3D6F-447E-99A3-33444CE66954}"/>
              </a:ext>
            </a:extLst>
          </p:cNvPr>
          <p:cNvSpPr txBox="1"/>
          <p:nvPr/>
        </p:nvSpPr>
        <p:spPr>
          <a:xfrm>
            <a:off x="255457" y="3649785"/>
            <a:ext cx="8620893" cy="584775"/>
          </a:xfrm>
          <a:prstGeom prst="rect">
            <a:avLst/>
          </a:prstGeom>
          <a:noFill/>
        </p:spPr>
        <p:txBody>
          <a:bodyPr wrap="square" rtlCol="0">
            <a:spAutoFit/>
          </a:bodyPr>
          <a:lstStyle/>
          <a:p>
            <a:pPr marL="285750" indent="-285750" defTabSz="914400">
              <a:spcBef>
                <a:spcPts val="600"/>
              </a:spcBef>
              <a:buClr>
                <a:schemeClr val="accent1"/>
              </a:buClr>
              <a:buFont typeface="Arial" panose="020B0604020202020204" pitchFamily="34" charset="0"/>
              <a:buChar char="•"/>
            </a:pPr>
            <a:r>
              <a:rPr lang="en-US" sz="1600" dirty="0"/>
              <a:t>Higher RBC-TI ≥ 8 weeks for luspatercept versus placebo regardless of baseline transfusion burden</a:t>
            </a:r>
            <a:endParaRPr lang="en-US" sz="1600" strike="sngStrike" dirty="0"/>
          </a:p>
        </p:txBody>
      </p:sp>
    </p:spTree>
    <p:extLst>
      <p:ext uri="{BB962C8B-B14F-4D97-AF65-F5344CB8AC3E}">
        <p14:creationId xmlns:p14="http://schemas.microsoft.com/office/powerpoint/2010/main" val="271751685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5B5C-EE2E-4A3B-AF11-8854035E042D}"/>
              </a:ext>
            </a:extLst>
          </p:cNvPr>
          <p:cNvSpPr>
            <a:spLocks noGrp="1"/>
          </p:cNvSpPr>
          <p:nvPr>
            <p:ph type="title"/>
          </p:nvPr>
        </p:nvSpPr>
        <p:spPr/>
        <p:txBody>
          <a:bodyPr>
            <a:noAutofit/>
          </a:bodyPr>
          <a:lstStyle/>
          <a:p>
            <a:r>
              <a:rPr lang="en-US" sz="1800" dirty="0"/>
              <a:t>Luspatercept patients achieving </a:t>
            </a:r>
            <a:r>
              <a:rPr lang="en-US" sz="1800" dirty="0" err="1"/>
              <a:t>rbc-ti</a:t>
            </a:r>
            <a:r>
              <a:rPr lang="en-US" sz="1800" dirty="0"/>
              <a:t> ≥ 8 weeks (n = 73)</a:t>
            </a:r>
            <a:br>
              <a:rPr lang="en-US" sz="1800" dirty="0"/>
            </a:br>
            <a:r>
              <a:rPr lang="en-US" sz="1600" dirty="0">
                <a:solidFill>
                  <a:schemeClr val="accent3"/>
                </a:solidFill>
              </a:rPr>
              <a:t>Analysis of multiple response periods</a:t>
            </a:r>
          </a:p>
        </p:txBody>
      </p:sp>
      <p:sp>
        <p:nvSpPr>
          <p:cNvPr id="4" name="Footer Placeholder 3">
            <a:extLst>
              <a:ext uri="{FF2B5EF4-FFF2-40B4-BE49-F238E27FC236}">
                <a16:creationId xmlns:a16="http://schemas.microsoft.com/office/drawing/2014/main" id="{F74E6227-BBAB-4BD8-BAD4-5B98D1E0C7B7}"/>
              </a:ext>
            </a:extLst>
          </p:cNvPr>
          <p:cNvSpPr>
            <a:spLocks noGrp="1"/>
          </p:cNvSpPr>
          <p:nvPr>
            <p:ph type="ftr" sz="quarter" idx="11"/>
          </p:nvPr>
        </p:nvSpPr>
        <p:spPr/>
        <p:txBody>
          <a:bodyPr/>
          <a:lstStyle/>
          <a:p>
            <a:r>
              <a:rPr lang="en-US" dirty="0"/>
              <a:t>.</a:t>
            </a:r>
          </a:p>
        </p:txBody>
      </p:sp>
      <p:sp>
        <p:nvSpPr>
          <p:cNvPr id="9" name="TextBox 8">
            <a:extLst>
              <a:ext uri="{FF2B5EF4-FFF2-40B4-BE49-F238E27FC236}">
                <a16:creationId xmlns:a16="http://schemas.microsoft.com/office/drawing/2014/main" id="{BFEC5BCF-1A61-40FD-ABBE-9CDC9F908A6A}"/>
              </a:ext>
            </a:extLst>
          </p:cNvPr>
          <p:cNvSpPr txBox="1"/>
          <p:nvPr/>
        </p:nvSpPr>
        <p:spPr>
          <a:xfrm>
            <a:off x="450140" y="4075865"/>
            <a:ext cx="8231527" cy="907941"/>
          </a:xfrm>
          <a:prstGeom prst="rect">
            <a:avLst/>
          </a:prstGeom>
          <a:noFill/>
        </p:spPr>
        <p:txBody>
          <a:bodyPr wrap="square" rtlCol="0">
            <a:spAutoFit/>
          </a:bodyPr>
          <a:lstStyle/>
          <a:p>
            <a:pPr marL="169863" indent="-169863">
              <a:spcAft>
                <a:spcPts val="200"/>
              </a:spcAft>
              <a:buClr>
                <a:schemeClr val="accent1"/>
              </a:buClr>
              <a:buFont typeface="Arial" panose="020B0604020202020204" pitchFamily="34" charset="0"/>
              <a:buChar char="•"/>
            </a:pPr>
            <a:r>
              <a:rPr lang="en-US" sz="1200" dirty="0"/>
              <a:t>Of the 73 luspatercept-treated patients achieving RBC-TI ≥ 8 weeks during the entire treatment period: </a:t>
            </a:r>
          </a:p>
          <a:p>
            <a:pPr marL="742950" lvl="1" indent="-285750">
              <a:spcAft>
                <a:spcPts val="200"/>
              </a:spcAft>
              <a:buClr>
                <a:schemeClr val="tx1"/>
              </a:buClr>
              <a:buFont typeface="Arial" panose="020B0604020202020204" pitchFamily="34" charset="0"/>
              <a:buChar char="–"/>
            </a:pPr>
            <a:r>
              <a:rPr lang="en-US" sz="1200" dirty="0"/>
              <a:t>51 (69.9%) had ≥ 2 separate response periods</a:t>
            </a:r>
          </a:p>
          <a:p>
            <a:pPr marL="742950" lvl="1" indent="-285750">
              <a:spcAft>
                <a:spcPts val="200"/>
              </a:spcAft>
              <a:buClr>
                <a:schemeClr val="tx1"/>
              </a:buClr>
              <a:buFont typeface="Arial" panose="020B0604020202020204" pitchFamily="34" charset="0"/>
              <a:buChar char="–"/>
            </a:pPr>
            <a:r>
              <a:rPr lang="en-US" sz="1200" dirty="0"/>
              <a:t>28 (38.4%) had ≥ 3 separate response periods</a:t>
            </a:r>
          </a:p>
          <a:p>
            <a:pPr marL="742950" lvl="1" indent="-285750">
              <a:spcAft>
                <a:spcPts val="200"/>
              </a:spcAft>
              <a:buFont typeface="Arial" panose="020B0604020202020204" pitchFamily="34" charset="0"/>
              <a:buChar char="–"/>
            </a:pPr>
            <a:r>
              <a:rPr lang="en-US" sz="1200" dirty="0"/>
              <a:t>15 (20.5%) had ≥ 4 separate response periods</a:t>
            </a:r>
          </a:p>
        </p:txBody>
      </p:sp>
      <p:sp>
        <p:nvSpPr>
          <p:cNvPr id="1122" name="Text Placeholder 5">
            <a:extLst>
              <a:ext uri="{FF2B5EF4-FFF2-40B4-BE49-F238E27FC236}">
                <a16:creationId xmlns:a16="http://schemas.microsoft.com/office/drawing/2014/main" id="{D6053A2F-FAE6-407B-8361-1F82F30BD916}"/>
              </a:ext>
            </a:extLst>
          </p:cNvPr>
          <p:cNvSpPr txBox="1">
            <a:spLocks/>
          </p:cNvSpPr>
          <p:nvPr/>
        </p:nvSpPr>
        <p:spPr>
          <a:xfrm>
            <a:off x="5003147" y="4660771"/>
            <a:ext cx="4041880" cy="32947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0"/>
              </a:spcBef>
              <a:spcAft>
                <a:spcPts val="0"/>
              </a:spcAft>
              <a:buNone/>
            </a:pPr>
            <a:r>
              <a:rPr lang="en-US" sz="800" dirty="0">
                <a:latin typeface="+mj-lt"/>
              </a:rPr>
              <a:t>Response according to IWG 2006 criteria.</a:t>
            </a:r>
          </a:p>
          <a:p>
            <a:pPr marL="0" indent="0" algn="r">
              <a:spcBef>
                <a:spcPts val="0"/>
              </a:spcBef>
              <a:spcAft>
                <a:spcPts val="0"/>
              </a:spcAft>
              <a:buNone/>
            </a:pPr>
            <a:r>
              <a:rPr lang="en-US" sz="800" dirty="0">
                <a:latin typeface="+mj-lt"/>
              </a:rPr>
              <a:t>Transfusion events are not representative of changes in RBC units transfused.</a:t>
            </a:r>
          </a:p>
        </p:txBody>
      </p:sp>
      <p:grpSp>
        <p:nvGrpSpPr>
          <p:cNvPr id="10" name="Group 9">
            <a:extLst>
              <a:ext uri="{FF2B5EF4-FFF2-40B4-BE49-F238E27FC236}">
                <a16:creationId xmlns:a16="http://schemas.microsoft.com/office/drawing/2014/main" id="{FF13A6A8-089C-4AEA-8A22-67DF50CCA846}"/>
              </a:ext>
            </a:extLst>
          </p:cNvPr>
          <p:cNvGrpSpPr/>
          <p:nvPr/>
        </p:nvGrpSpPr>
        <p:grpSpPr>
          <a:xfrm>
            <a:off x="7284894" y="1123587"/>
            <a:ext cx="1451975" cy="663643"/>
            <a:chOff x="7260129" y="986639"/>
            <a:chExt cx="1451975" cy="663643"/>
          </a:xfrm>
        </p:grpSpPr>
        <p:sp>
          <p:nvSpPr>
            <p:cNvPr id="1132" name="Oval 1131">
              <a:extLst>
                <a:ext uri="{FF2B5EF4-FFF2-40B4-BE49-F238E27FC236}">
                  <a16:creationId xmlns:a16="http://schemas.microsoft.com/office/drawing/2014/main" id="{ECED0A2D-0A0B-483C-82E7-2476680FB7C4}"/>
                </a:ext>
              </a:extLst>
            </p:cNvPr>
            <p:cNvSpPr/>
            <p:nvPr/>
          </p:nvSpPr>
          <p:spPr>
            <a:xfrm>
              <a:off x="7313429" y="1067094"/>
              <a:ext cx="68400" cy="699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33" name="TextBox 1132">
              <a:extLst>
                <a:ext uri="{FF2B5EF4-FFF2-40B4-BE49-F238E27FC236}">
                  <a16:creationId xmlns:a16="http://schemas.microsoft.com/office/drawing/2014/main" id="{B6EDA721-6AD4-43B9-9986-6D3D8B02AE0E}"/>
                </a:ext>
              </a:extLst>
            </p:cNvPr>
            <p:cNvSpPr txBox="1"/>
            <p:nvPr/>
          </p:nvSpPr>
          <p:spPr>
            <a:xfrm>
              <a:off x="7379861" y="986639"/>
              <a:ext cx="1332243" cy="230832"/>
            </a:xfrm>
            <a:prstGeom prst="rect">
              <a:avLst/>
            </a:prstGeom>
            <a:noFill/>
          </p:spPr>
          <p:txBody>
            <a:bodyPr wrap="square" rtlCol="0">
              <a:spAutoFit/>
            </a:bodyPr>
            <a:lstStyle/>
            <a:p>
              <a:r>
                <a:rPr lang="en-US" sz="900" dirty="0"/>
                <a:t>RBC transfusion event</a:t>
              </a:r>
            </a:p>
          </p:txBody>
        </p:sp>
        <p:cxnSp>
          <p:nvCxnSpPr>
            <p:cNvPr id="1130" name="Straight Connector 1129">
              <a:extLst>
                <a:ext uri="{FF2B5EF4-FFF2-40B4-BE49-F238E27FC236}">
                  <a16:creationId xmlns:a16="http://schemas.microsoft.com/office/drawing/2014/main" id="{26EA1976-7C65-471A-89C0-29A52723930F}"/>
                </a:ext>
              </a:extLst>
            </p:cNvPr>
            <p:cNvCxnSpPr>
              <a:cxnSpLocks/>
            </p:cNvCxnSpPr>
            <p:nvPr/>
          </p:nvCxnSpPr>
          <p:spPr>
            <a:xfrm>
              <a:off x="7260129" y="1318460"/>
              <a:ext cx="175001" cy="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1131" name="TextBox 1130">
              <a:extLst>
                <a:ext uri="{FF2B5EF4-FFF2-40B4-BE49-F238E27FC236}">
                  <a16:creationId xmlns:a16="http://schemas.microsoft.com/office/drawing/2014/main" id="{0B5E521D-7510-446C-97BE-34B3730153D5}"/>
                </a:ext>
              </a:extLst>
            </p:cNvPr>
            <p:cNvSpPr txBox="1"/>
            <p:nvPr/>
          </p:nvSpPr>
          <p:spPr>
            <a:xfrm>
              <a:off x="7379861" y="1203044"/>
              <a:ext cx="1147118" cy="230832"/>
            </a:xfrm>
            <a:prstGeom prst="rect">
              <a:avLst/>
            </a:prstGeom>
            <a:noFill/>
          </p:spPr>
          <p:txBody>
            <a:bodyPr wrap="square" rtlCol="0">
              <a:spAutoFit/>
            </a:bodyPr>
            <a:lstStyle/>
            <a:p>
              <a:r>
                <a:rPr lang="en-US" sz="900" dirty="0"/>
                <a:t>RBC-TI &lt; 8 weeks</a:t>
              </a:r>
            </a:p>
          </p:txBody>
        </p:sp>
        <p:cxnSp>
          <p:nvCxnSpPr>
            <p:cNvPr id="1128" name="Straight Connector 1127">
              <a:extLst>
                <a:ext uri="{FF2B5EF4-FFF2-40B4-BE49-F238E27FC236}">
                  <a16:creationId xmlns:a16="http://schemas.microsoft.com/office/drawing/2014/main" id="{589FC857-5AE9-42E5-B0CE-49F669717F2C}"/>
                </a:ext>
              </a:extLst>
            </p:cNvPr>
            <p:cNvCxnSpPr>
              <a:cxnSpLocks/>
            </p:cNvCxnSpPr>
            <p:nvPr/>
          </p:nvCxnSpPr>
          <p:spPr>
            <a:xfrm>
              <a:off x="7260129" y="1535850"/>
              <a:ext cx="17500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129" name="TextBox 1128">
              <a:extLst>
                <a:ext uri="{FF2B5EF4-FFF2-40B4-BE49-F238E27FC236}">
                  <a16:creationId xmlns:a16="http://schemas.microsoft.com/office/drawing/2014/main" id="{86975B46-3767-49DF-8CBF-3032F9E32005}"/>
                </a:ext>
              </a:extLst>
            </p:cNvPr>
            <p:cNvSpPr txBox="1"/>
            <p:nvPr/>
          </p:nvSpPr>
          <p:spPr>
            <a:xfrm>
              <a:off x="7379861" y="1419450"/>
              <a:ext cx="1115340" cy="230832"/>
            </a:xfrm>
            <a:prstGeom prst="rect">
              <a:avLst/>
            </a:prstGeom>
            <a:noFill/>
          </p:spPr>
          <p:txBody>
            <a:bodyPr wrap="square" rtlCol="0">
              <a:spAutoFit/>
            </a:bodyPr>
            <a:lstStyle/>
            <a:p>
              <a:r>
                <a:rPr lang="en-US" sz="900" dirty="0"/>
                <a:t>RBC-TI ≥ 8 weeks</a:t>
              </a:r>
            </a:p>
          </p:txBody>
        </p:sp>
      </p:grpSp>
      <p:grpSp>
        <p:nvGrpSpPr>
          <p:cNvPr id="7" name="Group 6">
            <a:extLst>
              <a:ext uri="{FF2B5EF4-FFF2-40B4-BE49-F238E27FC236}">
                <a16:creationId xmlns:a16="http://schemas.microsoft.com/office/drawing/2014/main" id="{FCABF18B-B674-4FA7-94AD-008077054376}"/>
              </a:ext>
            </a:extLst>
          </p:cNvPr>
          <p:cNvGrpSpPr/>
          <p:nvPr/>
        </p:nvGrpSpPr>
        <p:grpSpPr>
          <a:xfrm>
            <a:off x="936779" y="733020"/>
            <a:ext cx="6697683" cy="3280761"/>
            <a:chOff x="936779" y="866582"/>
            <a:chExt cx="6697683" cy="3280761"/>
          </a:xfrm>
        </p:grpSpPr>
        <p:grpSp>
          <p:nvGrpSpPr>
            <p:cNvPr id="5" name="Group 4">
              <a:extLst>
                <a:ext uri="{FF2B5EF4-FFF2-40B4-BE49-F238E27FC236}">
                  <a16:creationId xmlns:a16="http://schemas.microsoft.com/office/drawing/2014/main" id="{8FED9F05-F326-4EB8-B5B2-A18D095E9AE4}"/>
                </a:ext>
              </a:extLst>
            </p:cNvPr>
            <p:cNvGrpSpPr/>
            <p:nvPr/>
          </p:nvGrpSpPr>
          <p:grpSpPr>
            <a:xfrm>
              <a:off x="936779" y="866582"/>
              <a:ext cx="3085790" cy="3276468"/>
              <a:chOff x="9974233" y="795021"/>
              <a:chExt cx="3085790" cy="3276468"/>
            </a:xfrm>
          </p:grpSpPr>
          <p:grpSp>
            <p:nvGrpSpPr>
              <p:cNvPr id="2193" name="Group 2192">
                <a:extLst>
                  <a:ext uri="{FF2B5EF4-FFF2-40B4-BE49-F238E27FC236}">
                    <a16:creationId xmlns:a16="http://schemas.microsoft.com/office/drawing/2014/main" id="{B87D0D22-ED71-4F39-B981-657FDBA02250}"/>
                  </a:ext>
                </a:extLst>
              </p:cNvPr>
              <p:cNvGrpSpPr/>
              <p:nvPr/>
            </p:nvGrpSpPr>
            <p:grpSpPr>
              <a:xfrm>
                <a:off x="10006121" y="797890"/>
                <a:ext cx="3001950" cy="3072958"/>
                <a:chOff x="5025319" y="188322"/>
                <a:chExt cx="3987468" cy="4081793"/>
              </a:xfrm>
            </p:grpSpPr>
            <p:grpSp>
              <p:nvGrpSpPr>
                <p:cNvPr id="2194" name="Group 2193">
                  <a:extLst>
                    <a:ext uri="{FF2B5EF4-FFF2-40B4-BE49-F238E27FC236}">
                      <a16:creationId xmlns:a16="http://schemas.microsoft.com/office/drawing/2014/main" id="{14A43071-CE0A-48BC-8307-BFEB52BEE56A}"/>
                    </a:ext>
                  </a:extLst>
                </p:cNvPr>
                <p:cNvGrpSpPr/>
                <p:nvPr/>
              </p:nvGrpSpPr>
              <p:grpSpPr>
                <a:xfrm>
                  <a:off x="5025319" y="188322"/>
                  <a:ext cx="3987468" cy="4015306"/>
                  <a:chOff x="5025319" y="188322"/>
                  <a:chExt cx="3987468" cy="4015306"/>
                </a:xfrm>
              </p:grpSpPr>
              <p:cxnSp>
                <p:nvCxnSpPr>
                  <p:cNvPr id="2260" name="Straight Connector 2259">
                    <a:extLst>
                      <a:ext uri="{FF2B5EF4-FFF2-40B4-BE49-F238E27FC236}">
                        <a16:creationId xmlns:a16="http://schemas.microsoft.com/office/drawing/2014/main" id="{1FE8A955-205F-42BD-8FC3-9AC14BC10D20}"/>
                      </a:ext>
                    </a:extLst>
                  </p:cNvPr>
                  <p:cNvCxnSpPr/>
                  <p:nvPr/>
                </p:nvCxnSpPr>
                <p:spPr>
                  <a:xfrm>
                    <a:off x="5025320" y="191839"/>
                    <a:ext cx="0" cy="400551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61" name="Straight Connector 2260">
                    <a:extLst>
                      <a:ext uri="{FF2B5EF4-FFF2-40B4-BE49-F238E27FC236}">
                        <a16:creationId xmlns:a16="http://schemas.microsoft.com/office/drawing/2014/main" id="{685FF842-5419-4EF8-BCBF-071B1343102F}"/>
                      </a:ext>
                    </a:extLst>
                  </p:cNvPr>
                  <p:cNvCxnSpPr/>
                  <p:nvPr/>
                </p:nvCxnSpPr>
                <p:spPr>
                  <a:xfrm flipH="1">
                    <a:off x="5025319" y="4203069"/>
                    <a:ext cx="3987468" cy="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62" name="Straight Connector 2261">
                    <a:extLst>
                      <a:ext uri="{FF2B5EF4-FFF2-40B4-BE49-F238E27FC236}">
                        <a16:creationId xmlns:a16="http://schemas.microsoft.com/office/drawing/2014/main" id="{20F53098-54B5-435A-BBC4-1E9FD815D47C}"/>
                      </a:ext>
                    </a:extLst>
                  </p:cNvPr>
                  <p:cNvCxnSpPr/>
                  <p:nvPr/>
                </p:nvCxnSpPr>
                <p:spPr>
                  <a:xfrm>
                    <a:off x="5368925" y="188322"/>
                    <a:ext cx="0" cy="4015306"/>
                  </a:xfrm>
                  <a:prstGeom prst="line">
                    <a:avLst/>
                  </a:prstGeom>
                  <a:ln w="9525" cmpd="sng">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2195" name="Group 2194">
                  <a:extLst>
                    <a:ext uri="{FF2B5EF4-FFF2-40B4-BE49-F238E27FC236}">
                      <a16:creationId xmlns:a16="http://schemas.microsoft.com/office/drawing/2014/main" id="{7B808AF2-5076-41F7-A7F9-F6A38815D7EC}"/>
                    </a:ext>
                  </a:extLst>
                </p:cNvPr>
                <p:cNvGrpSpPr/>
                <p:nvPr/>
              </p:nvGrpSpPr>
              <p:grpSpPr>
                <a:xfrm>
                  <a:off x="5053746" y="4203069"/>
                  <a:ext cx="3959041" cy="67046"/>
                  <a:chOff x="564787" y="4413575"/>
                  <a:chExt cx="4038999" cy="68400"/>
                </a:xfrm>
              </p:grpSpPr>
              <p:cxnSp>
                <p:nvCxnSpPr>
                  <p:cNvPr id="2234" name="Straight Connector 2233">
                    <a:extLst>
                      <a:ext uri="{FF2B5EF4-FFF2-40B4-BE49-F238E27FC236}">
                        <a16:creationId xmlns:a16="http://schemas.microsoft.com/office/drawing/2014/main" id="{5F36CEFC-3934-4492-8D73-155C0FF77C20}"/>
                      </a:ext>
                    </a:extLst>
                  </p:cNvPr>
                  <p:cNvCxnSpPr/>
                  <p:nvPr/>
                </p:nvCxnSpPr>
                <p:spPr>
                  <a:xfrm>
                    <a:off x="5647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35" name="Straight Connector 2234">
                    <a:extLst>
                      <a:ext uri="{FF2B5EF4-FFF2-40B4-BE49-F238E27FC236}">
                        <a16:creationId xmlns:a16="http://schemas.microsoft.com/office/drawing/2014/main" id="{545FD459-5A1C-4BA2-AAAC-DE5BF7C86787}"/>
                      </a:ext>
                    </a:extLst>
                  </p:cNvPr>
                  <p:cNvCxnSpPr/>
                  <p:nvPr/>
                </p:nvCxnSpPr>
                <p:spPr>
                  <a:xfrm>
                    <a:off x="4603786"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36" name="Straight Connector 2235">
                    <a:extLst>
                      <a:ext uri="{FF2B5EF4-FFF2-40B4-BE49-F238E27FC236}">
                        <a16:creationId xmlns:a16="http://schemas.microsoft.com/office/drawing/2014/main" id="{3122768D-A0BD-4F4F-85D1-62AE6A73CC1F}"/>
                      </a:ext>
                    </a:extLst>
                  </p:cNvPr>
                  <p:cNvCxnSpPr/>
                  <p:nvPr/>
                </p:nvCxnSpPr>
                <p:spPr>
                  <a:xfrm>
                    <a:off x="7263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37" name="Straight Connector 2236">
                    <a:extLst>
                      <a:ext uri="{FF2B5EF4-FFF2-40B4-BE49-F238E27FC236}">
                        <a16:creationId xmlns:a16="http://schemas.microsoft.com/office/drawing/2014/main" id="{3312704A-FBB3-4958-901A-33169C07FA57}"/>
                      </a:ext>
                    </a:extLst>
                  </p:cNvPr>
                  <p:cNvCxnSpPr/>
                  <p:nvPr/>
                </p:nvCxnSpPr>
                <p:spPr>
                  <a:xfrm>
                    <a:off x="8879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38" name="Straight Connector 2237">
                    <a:extLst>
                      <a:ext uri="{FF2B5EF4-FFF2-40B4-BE49-F238E27FC236}">
                        <a16:creationId xmlns:a16="http://schemas.microsoft.com/office/drawing/2014/main" id="{928003DB-6636-413F-9F00-DA489DA0B6CB}"/>
                      </a:ext>
                    </a:extLst>
                  </p:cNvPr>
                  <p:cNvCxnSpPr/>
                  <p:nvPr/>
                </p:nvCxnSpPr>
                <p:spPr>
                  <a:xfrm>
                    <a:off x="10494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39" name="Straight Connector 2238">
                    <a:extLst>
                      <a:ext uri="{FF2B5EF4-FFF2-40B4-BE49-F238E27FC236}">
                        <a16:creationId xmlns:a16="http://schemas.microsoft.com/office/drawing/2014/main" id="{A0A35208-67E7-48CC-83F5-FC8D3DCDA142}"/>
                      </a:ext>
                    </a:extLst>
                  </p:cNvPr>
                  <p:cNvCxnSpPr/>
                  <p:nvPr/>
                </p:nvCxnSpPr>
                <p:spPr>
                  <a:xfrm>
                    <a:off x="12110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0" name="Straight Connector 2239">
                    <a:extLst>
                      <a:ext uri="{FF2B5EF4-FFF2-40B4-BE49-F238E27FC236}">
                        <a16:creationId xmlns:a16="http://schemas.microsoft.com/office/drawing/2014/main" id="{73BB7F75-0480-4F8F-92DB-45D9AD844BF3}"/>
                      </a:ext>
                    </a:extLst>
                  </p:cNvPr>
                  <p:cNvCxnSpPr/>
                  <p:nvPr/>
                </p:nvCxnSpPr>
                <p:spPr>
                  <a:xfrm>
                    <a:off x="13725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1" name="Straight Connector 2240">
                    <a:extLst>
                      <a:ext uri="{FF2B5EF4-FFF2-40B4-BE49-F238E27FC236}">
                        <a16:creationId xmlns:a16="http://schemas.microsoft.com/office/drawing/2014/main" id="{C1709682-95A5-4502-B528-F7F3C7743202}"/>
                      </a:ext>
                    </a:extLst>
                  </p:cNvPr>
                  <p:cNvCxnSpPr/>
                  <p:nvPr/>
                </p:nvCxnSpPr>
                <p:spPr>
                  <a:xfrm>
                    <a:off x="15341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2" name="Straight Connector 2241">
                    <a:extLst>
                      <a:ext uri="{FF2B5EF4-FFF2-40B4-BE49-F238E27FC236}">
                        <a16:creationId xmlns:a16="http://schemas.microsoft.com/office/drawing/2014/main" id="{7C5096A7-EAE1-4A1C-B5D5-8E0F1A3C768F}"/>
                      </a:ext>
                    </a:extLst>
                  </p:cNvPr>
                  <p:cNvCxnSpPr/>
                  <p:nvPr/>
                </p:nvCxnSpPr>
                <p:spPr>
                  <a:xfrm>
                    <a:off x="16957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3" name="Straight Connector 2242">
                    <a:extLst>
                      <a:ext uri="{FF2B5EF4-FFF2-40B4-BE49-F238E27FC236}">
                        <a16:creationId xmlns:a16="http://schemas.microsoft.com/office/drawing/2014/main" id="{DDC8D566-5AF3-42CA-B93A-811151D2A1DA}"/>
                      </a:ext>
                    </a:extLst>
                  </p:cNvPr>
                  <p:cNvCxnSpPr/>
                  <p:nvPr/>
                </p:nvCxnSpPr>
                <p:spPr>
                  <a:xfrm>
                    <a:off x="18572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4" name="Straight Connector 2243">
                    <a:extLst>
                      <a:ext uri="{FF2B5EF4-FFF2-40B4-BE49-F238E27FC236}">
                        <a16:creationId xmlns:a16="http://schemas.microsoft.com/office/drawing/2014/main" id="{8F278012-579A-4A04-86D0-2DF753DAFB0C}"/>
                      </a:ext>
                    </a:extLst>
                  </p:cNvPr>
                  <p:cNvCxnSpPr/>
                  <p:nvPr/>
                </p:nvCxnSpPr>
                <p:spPr>
                  <a:xfrm>
                    <a:off x="20188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5" name="Straight Connector 2244">
                    <a:extLst>
                      <a:ext uri="{FF2B5EF4-FFF2-40B4-BE49-F238E27FC236}">
                        <a16:creationId xmlns:a16="http://schemas.microsoft.com/office/drawing/2014/main" id="{22655A84-0CDA-421E-9821-059D685066D6}"/>
                      </a:ext>
                    </a:extLst>
                  </p:cNvPr>
                  <p:cNvCxnSpPr/>
                  <p:nvPr/>
                </p:nvCxnSpPr>
                <p:spPr>
                  <a:xfrm>
                    <a:off x="21803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6" name="Straight Connector 2245">
                    <a:extLst>
                      <a:ext uri="{FF2B5EF4-FFF2-40B4-BE49-F238E27FC236}">
                        <a16:creationId xmlns:a16="http://schemas.microsoft.com/office/drawing/2014/main" id="{49E55C6F-C35D-4881-95FC-911C9D7CD1B6}"/>
                      </a:ext>
                    </a:extLst>
                  </p:cNvPr>
                  <p:cNvCxnSpPr/>
                  <p:nvPr/>
                </p:nvCxnSpPr>
                <p:spPr>
                  <a:xfrm>
                    <a:off x="23419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7" name="Straight Connector 2246">
                    <a:extLst>
                      <a:ext uri="{FF2B5EF4-FFF2-40B4-BE49-F238E27FC236}">
                        <a16:creationId xmlns:a16="http://schemas.microsoft.com/office/drawing/2014/main" id="{138EB1BD-46E9-421F-91B7-29385CF5DE08}"/>
                      </a:ext>
                    </a:extLst>
                  </p:cNvPr>
                  <p:cNvCxnSpPr/>
                  <p:nvPr/>
                </p:nvCxnSpPr>
                <p:spPr>
                  <a:xfrm>
                    <a:off x="25035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8" name="Straight Connector 2247">
                    <a:extLst>
                      <a:ext uri="{FF2B5EF4-FFF2-40B4-BE49-F238E27FC236}">
                        <a16:creationId xmlns:a16="http://schemas.microsoft.com/office/drawing/2014/main" id="{BE0A7CDA-E531-47BE-BE24-70C5C79E88F0}"/>
                      </a:ext>
                    </a:extLst>
                  </p:cNvPr>
                  <p:cNvCxnSpPr/>
                  <p:nvPr/>
                </p:nvCxnSpPr>
                <p:spPr>
                  <a:xfrm>
                    <a:off x="26650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49" name="Straight Connector 2248">
                    <a:extLst>
                      <a:ext uri="{FF2B5EF4-FFF2-40B4-BE49-F238E27FC236}">
                        <a16:creationId xmlns:a16="http://schemas.microsoft.com/office/drawing/2014/main" id="{A2C16EA2-1833-4B04-80DC-C889122DF2D5}"/>
                      </a:ext>
                    </a:extLst>
                  </p:cNvPr>
                  <p:cNvCxnSpPr/>
                  <p:nvPr/>
                </p:nvCxnSpPr>
                <p:spPr>
                  <a:xfrm>
                    <a:off x="28266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0" name="Straight Connector 2249">
                    <a:extLst>
                      <a:ext uri="{FF2B5EF4-FFF2-40B4-BE49-F238E27FC236}">
                        <a16:creationId xmlns:a16="http://schemas.microsoft.com/office/drawing/2014/main" id="{E8FD6DB6-A808-4FEB-8A6E-6D89BB2DBB28}"/>
                      </a:ext>
                    </a:extLst>
                  </p:cNvPr>
                  <p:cNvCxnSpPr/>
                  <p:nvPr/>
                </p:nvCxnSpPr>
                <p:spPr>
                  <a:xfrm>
                    <a:off x="29881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1" name="Straight Connector 2250">
                    <a:extLst>
                      <a:ext uri="{FF2B5EF4-FFF2-40B4-BE49-F238E27FC236}">
                        <a16:creationId xmlns:a16="http://schemas.microsoft.com/office/drawing/2014/main" id="{D81B0FAC-452F-4A2E-9567-F5E2C5959C43}"/>
                      </a:ext>
                    </a:extLst>
                  </p:cNvPr>
                  <p:cNvCxnSpPr/>
                  <p:nvPr/>
                </p:nvCxnSpPr>
                <p:spPr>
                  <a:xfrm>
                    <a:off x="31497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2" name="Straight Connector 2251">
                    <a:extLst>
                      <a:ext uri="{FF2B5EF4-FFF2-40B4-BE49-F238E27FC236}">
                        <a16:creationId xmlns:a16="http://schemas.microsoft.com/office/drawing/2014/main" id="{28149B79-C959-4C69-8A8E-B6BF5CECBE0A}"/>
                      </a:ext>
                    </a:extLst>
                  </p:cNvPr>
                  <p:cNvCxnSpPr/>
                  <p:nvPr/>
                </p:nvCxnSpPr>
                <p:spPr>
                  <a:xfrm>
                    <a:off x="33113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3" name="Straight Connector 2252">
                    <a:extLst>
                      <a:ext uri="{FF2B5EF4-FFF2-40B4-BE49-F238E27FC236}">
                        <a16:creationId xmlns:a16="http://schemas.microsoft.com/office/drawing/2014/main" id="{BDF57641-C36D-4AD0-BB18-B44F05C597BE}"/>
                      </a:ext>
                    </a:extLst>
                  </p:cNvPr>
                  <p:cNvCxnSpPr/>
                  <p:nvPr/>
                </p:nvCxnSpPr>
                <p:spPr>
                  <a:xfrm>
                    <a:off x="34728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4" name="Straight Connector 2253">
                    <a:extLst>
                      <a:ext uri="{FF2B5EF4-FFF2-40B4-BE49-F238E27FC236}">
                        <a16:creationId xmlns:a16="http://schemas.microsoft.com/office/drawing/2014/main" id="{2C95BB70-1E15-4207-8354-8E65C8A95EC7}"/>
                      </a:ext>
                    </a:extLst>
                  </p:cNvPr>
                  <p:cNvCxnSpPr/>
                  <p:nvPr/>
                </p:nvCxnSpPr>
                <p:spPr>
                  <a:xfrm>
                    <a:off x="36344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5" name="Straight Connector 2254">
                    <a:extLst>
                      <a:ext uri="{FF2B5EF4-FFF2-40B4-BE49-F238E27FC236}">
                        <a16:creationId xmlns:a16="http://schemas.microsoft.com/office/drawing/2014/main" id="{367D1A9D-2E82-4298-93FC-396418568993}"/>
                      </a:ext>
                    </a:extLst>
                  </p:cNvPr>
                  <p:cNvCxnSpPr/>
                  <p:nvPr/>
                </p:nvCxnSpPr>
                <p:spPr>
                  <a:xfrm>
                    <a:off x="37959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6" name="Straight Connector 2255">
                    <a:extLst>
                      <a:ext uri="{FF2B5EF4-FFF2-40B4-BE49-F238E27FC236}">
                        <a16:creationId xmlns:a16="http://schemas.microsoft.com/office/drawing/2014/main" id="{D991890B-2018-4E93-B182-05D370BC4536}"/>
                      </a:ext>
                    </a:extLst>
                  </p:cNvPr>
                  <p:cNvCxnSpPr/>
                  <p:nvPr/>
                </p:nvCxnSpPr>
                <p:spPr>
                  <a:xfrm>
                    <a:off x="39575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7" name="Straight Connector 2256">
                    <a:extLst>
                      <a:ext uri="{FF2B5EF4-FFF2-40B4-BE49-F238E27FC236}">
                        <a16:creationId xmlns:a16="http://schemas.microsoft.com/office/drawing/2014/main" id="{0472AA75-3BF7-4FCC-A449-C81ED3E1C916}"/>
                      </a:ext>
                    </a:extLst>
                  </p:cNvPr>
                  <p:cNvCxnSpPr/>
                  <p:nvPr/>
                </p:nvCxnSpPr>
                <p:spPr>
                  <a:xfrm>
                    <a:off x="41191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8" name="Straight Connector 2257">
                    <a:extLst>
                      <a:ext uri="{FF2B5EF4-FFF2-40B4-BE49-F238E27FC236}">
                        <a16:creationId xmlns:a16="http://schemas.microsoft.com/office/drawing/2014/main" id="{82FF1EFF-E321-461C-896F-92ED67F6448F}"/>
                      </a:ext>
                    </a:extLst>
                  </p:cNvPr>
                  <p:cNvCxnSpPr/>
                  <p:nvPr/>
                </p:nvCxnSpPr>
                <p:spPr>
                  <a:xfrm>
                    <a:off x="42806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2259" name="Straight Connector 2258">
                    <a:extLst>
                      <a:ext uri="{FF2B5EF4-FFF2-40B4-BE49-F238E27FC236}">
                        <a16:creationId xmlns:a16="http://schemas.microsoft.com/office/drawing/2014/main" id="{C0CB5BDA-D08F-41AA-B955-5C33A17596FF}"/>
                      </a:ext>
                    </a:extLst>
                  </p:cNvPr>
                  <p:cNvCxnSpPr/>
                  <p:nvPr/>
                </p:nvCxnSpPr>
                <p:spPr>
                  <a:xfrm>
                    <a:off x="44422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grpSp>
            <p:nvGrpSpPr>
              <p:cNvPr id="2265" name="Group 2264">
                <a:extLst>
                  <a:ext uri="{FF2B5EF4-FFF2-40B4-BE49-F238E27FC236}">
                    <a16:creationId xmlns:a16="http://schemas.microsoft.com/office/drawing/2014/main" id="{58E25FBF-9783-43EA-9536-87115D47B2DC}"/>
                  </a:ext>
                </a:extLst>
              </p:cNvPr>
              <p:cNvGrpSpPr/>
              <p:nvPr/>
            </p:nvGrpSpPr>
            <p:grpSpPr>
              <a:xfrm>
                <a:off x="9974233" y="3874535"/>
                <a:ext cx="3085790" cy="76944"/>
                <a:chOff x="519264" y="4264714"/>
                <a:chExt cx="4098834" cy="102204"/>
              </a:xfrm>
            </p:grpSpPr>
            <p:sp>
              <p:nvSpPr>
                <p:cNvPr id="2266" name="TextBox 2265">
                  <a:extLst>
                    <a:ext uri="{FF2B5EF4-FFF2-40B4-BE49-F238E27FC236}">
                      <a16:creationId xmlns:a16="http://schemas.microsoft.com/office/drawing/2014/main" id="{3616662B-AA6B-4AFC-A4E6-D228F9EE88A1}"/>
                    </a:ext>
                  </a:extLst>
                </p:cNvPr>
                <p:cNvSpPr txBox="1"/>
                <p:nvPr/>
              </p:nvSpPr>
              <p:spPr>
                <a:xfrm>
                  <a:off x="519264" y="4264714"/>
                  <a:ext cx="142661" cy="102204"/>
                </a:xfrm>
                <a:prstGeom prst="rect">
                  <a:avLst/>
                </a:prstGeom>
                <a:noFill/>
                <a:ln>
                  <a:noFill/>
                </a:ln>
              </p:spPr>
              <p:txBody>
                <a:bodyPr wrap="none" lIns="0" tIns="0" rIns="0" bIns="0" rtlCol="0" anchor="t" anchorCtr="1">
                  <a:spAutoFit/>
                </a:bodyPr>
                <a:lstStyle/>
                <a:p>
                  <a:pPr algn="ctr"/>
                  <a:r>
                    <a:rPr lang="en-US" sz="500" dirty="0"/>
                    <a:t>−16</a:t>
                  </a:r>
                </a:p>
              </p:txBody>
            </p:sp>
            <p:sp>
              <p:nvSpPr>
                <p:cNvPr id="2267" name="TextBox 2266">
                  <a:extLst>
                    <a:ext uri="{FF2B5EF4-FFF2-40B4-BE49-F238E27FC236}">
                      <a16:creationId xmlns:a16="http://schemas.microsoft.com/office/drawing/2014/main" id="{106D32F5-F2AF-441F-A58B-858785F90ADC}"/>
                    </a:ext>
                  </a:extLst>
                </p:cNvPr>
                <p:cNvSpPr txBox="1"/>
                <p:nvPr/>
              </p:nvSpPr>
              <p:spPr>
                <a:xfrm>
                  <a:off x="704484" y="4264714"/>
                  <a:ext cx="95816" cy="102204"/>
                </a:xfrm>
                <a:prstGeom prst="rect">
                  <a:avLst/>
                </a:prstGeom>
                <a:noFill/>
                <a:ln>
                  <a:noFill/>
                </a:ln>
              </p:spPr>
              <p:txBody>
                <a:bodyPr wrap="none" lIns="0" tIns="0" rIns="0" bIns="0" rtlCol="0" anchor="t" anchorCtr="1">
                  <a:spAutoFit/>
                </a:bodyPr>
                <a:lstStyle/>
                <a:p>
                  <a:pPr algn="ctr"/>
                  <a:r>
                    <a:rPr lang="en-US" sz="500" dirty="0"/>
                    <a:t>−8</a:t>
                  </a:r>
                </a:p>
              </p:txBody>
            </p:sp>
            <p:sp>
              <p:nvSpPr>
                <p:cNvPr id="2268" name="TextBox 2267">
                  <a:extLst>
                    <a:ext uri="{FF2B5EF4-FFF2-40B4-BE49-F238E27FC236}">
                      <a16:creationId xmlns:a16="http://schemas.microsoft.com/office/drawing/2014/main" id="{FEEDF491-7325-4CA6-8A9D-D55504293C7E}"/>
                    </a:ext>
                  </a:extLst>
                </p:cNvPr>
                <p:cNvSpPr txBox="1"/>
                <p:nvPr/>
              </p:nvSpPr>
              <p:spPr>
                <a:xfrm>
                  <a:off x="1336205" y="4264714"/>
                  <a:ext cx="93687" cy="102204"/>
                </a:xfrm>
                <a:prstGeom prst="rect">
                  <a:avLst/>
                </a:prstGeom>
                <a:noFill/>
                <a:ln>
                  <a:noFill/>
                </a:ln>
              </p:spPr>
              <p:txBody>
                <a:bodyPr wrap="none" lIns="0" tIns="0" rIns="0" bIns="0" rtlCol="0" anchor="t" anchorCtr="1">
                  <a:spAutoFit/>
                </a:bodyPr>
                <a:lstStyle/>
                <a:p>
                  <a:pPr algn="ctr"/>
                  <a:r>
                    <a:rPr lang="en-US" sz="500" dirty="0"/>
                    <a:t>24</a:t>
                  </a:r>
                </a:p>
              </p:txBody>
            </p:sp>
            <p:sp>
              <p:nvSpPr>
                <p:cNvPr id="2269" name="TextBox 2268">
                  <a:extLst>
                    <a:ext uri="{FF2B5EF4-FFF2-40B4-BE49-F238E27FC236}">
                      <a16:creationId xmlns:a16="http://schemas.microsoft.com/office/drawing/2014/main" id="{4FE22F9C-F0B1-4624-9234-8BAB66ED6875}"/>
                    </a:ext>
                  </a:extLst>
                </p:cNvPr>
                <p:cNvSpPr txBox="1"/>
                <p:nvPr/>
              </p:nvSpPr>
              <p:spPr>
                <a:xfrm>
                  <a:off x="889754" y="4264714"/>
                  <a:ext cx="46844" cy="102204"/>
                </a:xfrm>
                <a:prstGeom prst="rect">
                  <a:avLst/>
                </a:prstGeom>
                <a:noFill/>
                <a:ln>
                  <a:noFill/>
                </a:ln>
              </p:spPr>
              <p:txBody>
                <a:bodyPr wrap="none" lIns="0" tIns="0" rIns="0" bIns="0" rtlCol="0" anchor="t" anchorCtr="1">
                  <a:spAutoFit/>
                </a:bodyPr>
                <a:lstStyle/>
                <a:p>
                  <a:pPr algn="ctr"/>
                  <a:r>
                    <a:rPr lang="en-US" sz="500" dirty="0"/>
                    <a:t>0</a:t>
                  </a:r>
                </a:p>
              </p:txBody>
            </p:sp>
            <p:sp>
              <p:nvSpPr>
                <p:cNvPr id="2270" name="TextBox 2269">
                  <a:extLst>
                    <a:ext uri="{FF2B5EF4-FFF2-40B4-BE49-F238E27FC236}">
                      <a16:creationId xmlns:a16="http://schemas.microsoft.com/office/drawing/2014/main" id="{6625B42A-4459-4F74-A0BB-548439607CFB}"/>
                    </a:ext>
                  </a:extLst>
                </p:cNvPr>
                <p:cNvSpPr txBox="1"/>
                <p:nvPr/>
              </p:nvSpPr>
              <p:spPr>
                <a:xfrm>
                  <a:off x="1046080" y="4264714"/>
                  <a:ext cx="46844" cy="102204"/>
                </a:xfrm>
                <a:prstGeom prst="rect">
                  <a:avLst/>
                </a:prstGeom>
                <a:noFill/>
                <a:ln>
                  <a:noFill/>
                </a:ln>
              </p:spPr>
              <p:txBody>
                <a:bodyPr wrap="none" lIns="0" tIns="0" rIns="0" bIns="0" rtlCol="0" anchor="t" anchorCtr="1">
                  <a:spAutoFit/>
                </a:bodyPr>
                <a:lstStyle/>
                <a:p>
                  <a:pPr algn="ctr"/>
                  <a:r>
                    <a:rPr lang="en-US" sz="500" dirty="0"/>
                    <a:t>8</a:t>
                  </a:r>
                </a:p>
              </p:txBody>
            </p:sp>
            <p:sp>
              <p:nvSpPr>
                <p:cNvPr id="2271" name="TextBox 2270">
                  <a:extLst>
                    <a:ext uri="{FF2B5EF4-FFF2-40B4-BE49-F238E27FC236}">
                      <a16:creationId xmlns:a16="http://schemas.microsoft.com/office/drawing/2014/main" id="{812419B8-10CE-4459-B896-A8B889FEDFE8}"/>
                    </a:ext>
                  </a:extLst>
                </p:cNvPr>
                <p:cNvSpPr txBox="1"/>
                <p:nvPr/>
              </p:nvSpPr>
              <p:spPr>
                <a:xfrm>
                  <a:off x="1177967" y="4264714"/>
                  <a:ext cx="93687" cy="102204"/>
                </a:xfrm>
                <a:prstGeom prst="rect">
                  <a:avLst/>
                </a:prstGeom>
                <a:noFill/>
                <a:ln>
                  <a:noFill/>
                </a:ln>
              </p:spPr>
              <p:txBody>
                <a:bodyPr wrap="none" lIns="0" tIns="0" rIns="0" bIns="0" rtlCol="0" anchor="t" anchorCtr="1">
                  <a:spAutoFit/>
                </a:bodyPr>
                <a:lstStyle/>
                <a:p>
                  <a:pPr algn="ctr"/>
                  <a:r>
                    <a:rPr lang="en-US" sz="500" dirty="0"/>
                    <a:t>16</a:t>
                  </a:r>
                </a:p>
              </p:txBody>
            </p:sp>
            <p:sp>
              <p:nvSpPr>
                <p:cNvPr id="2272" name="TextBox 2271">
                  <a:extLst>
                    <a:ext uri="{FF2B5EF4-FFF2-40B4-BE49-F238E27FC236}">
                      <a16:creationId xmlns:a16="http://schemas.microsoft.com/office/drawing/2014/main" id="{503D2EDF-F3B3-4904-BBDF-502A8026420B}"/>
                    </a:ext>
                  </a:extLst>
                </p:cNvPr>
                <p:cNvSpPr txBox="1"/>
                <p:nvPr/>
              </p:nvSpPr>
              <p:spPr>
                <a:xfrm>
                  <a:off x="1494444" y="4264714"/>
                  <a:ext cx="93687" cy="102204"/>
                </a:xfrm>
                <a:prstGeom prst="rect">
                  <a:avLst/>
                </a:prstGeom>
                <a:noFill/>
                <a:ln>
                  <a:noFill/>
                </a:ln>
              </p:spPr>
              <p:txBody>
                <a:bodyPr wrap="none" lIns="0" tIns="0" rIns="0" bIns="0" rtlCol="0" anchor="t" anchorCtr="1">
                  <a:spAutoFit/>
                </a:bodyPr>
                <a:lstStyle/>
                <a:p>
                  <a:pPr algn="ctr"/>
                  <a:r>
                    <a:rPr lang="en-US" sz="500" dirty="0"/>
                    <a:t>32</a:t>
                  </a:r>
                </a:p>
              </p:txBody>
            </p:sp>
            <p:sp>
              <p:nvSpPr>
                <p:cNvPr id="2273" name="TextBox 2272">
                  <a:extLst>
                    <a:ext uri="{FF2B5EF4-FFF2-40B4-BE49-F238E27FC236}">
                      <a16:creationId xmlns:a16="http://schemas.microsoft.com/office/drawing/2014/main" id="{755A4A0B-339D-4C91-8832-A5D16EC7672C}"/>
                    </a:ext>
                  </a:extLst>
                </p:cNvPr>
                <p:cNvSpPr txBox="1"/>
                <p:nvPr/>
              </p:nvSpPr>
              <p:spPr>
                <a:xfrm>
                  <a:off x="1652683" y="4264714"/>
                  <a:ext cx="93687" cy="102204"/>
                </a:xfrm>
                <a:prstGeom prst="rect">
                  <a:avLst/>
                </a:prstGeom>
                <a:noFill/>
                <a:ln>
                  <a:noFill/>
                </a:ln>
              </p:spPr>
              <p:txBody>
                <a:bodyPr wrap="none" lIns="0" tIns="0" rIns="0" bIns="0" rtlCol="0" anchor="t" anchorCtr="1">
                  <a:spAutoFit/>
                </a:bodyPr>
                <a:lstStyle/>
                <a:p>
                  <a:pPr algn="ctr"/>
                  <a:r>
                    <a:rPr lang="en-US" sz="500" dirty="0"/>
                    <a:t>40</a:t>
                  </a:r>
                </a:p>
              </p:txBody>
            </p:sp>
            <p:sp>
              <p:nvSpPr>
                <p:cNvPr id="2274" name="TextBox 2273">
                  <a:extLst>
                    <a:ext uri="{FF2B5EF4-FFF2-40B4-BE49-F238E27FC236}">
                      <a16:creationId xmlns:a16="http://schemas.microsoft.com/office/drawing/2014/main" id="{891525D1-5B88-4AA2-9D43-7643C41556E3}"/>
                    </a:ext>
                  </a:extLst>
                </p:cNvPr>
                <p:cNvSpPr txBox="1"/>
                <p:nvPr/>
              </p:nvSpPr>
              <p:spPr>
                <a:xfrm>
                  <a:off x="2285638" y="4264714"/>
                  <a:ext cx="93687" cy="102204"/>
                </a:xfrm>
                <a:prstGeom prst="rect">
                  <a:avLst/>
                </a:prstGeom>
                <a:noFill/>
                <a:ln>
                  <a:noFill/>
                </a:ln>
              </p:spPr>
              <p:txBody>
                <a:bodyPr wrap="none" lIns="0" tIns="0" rIns="0" bIns="0" rtlCol="0" anchor="t" anchorCtr="1">
                  <a:spAutoFit/>
                </a:bodyPr>
                <a:lstStyle/>
                <a:p>
                  <a:pPr algn="ctr"/>
                  <a:r>
                    <a:rPr lang="en-US" sz="500" dirty="0"/>
                    <a:t>72</a:t>
                  </a:r>
                </a:p>
              </p:txBody>
            </p:sp>
            <p:sp>
              <p:nvSpPr>
                <p:cNvPr id="2275" name="TextBox 2274">
                  <a:extLst>
                    <a:ext uri="{FF2B5EF4-FFF2-40B4-BE49-F238E27FC236}">
                      <a16:creationId xmlns:a16="http://schemas.microsoft.com/office/drawing/2014/main" id="{93508B04-5D1F-4710-92C8-79A6802C5A82}"/>
                    </a:ext>
                  </a:extLst>
                </p:cNvPr>
                <p:cNvSpPr txBox="1"/>
                <p:nvPr/>
              </p:nvSpPr>
              <p:spPr>
                <a:xfrm>
                  <a:off x="1810921" y="4264714"/>
                  <a:ext cx="93687" cy="102204"/>
                </a:xfrm>
                <a:prstGeom prst="rect">
                  <a:avLst/>
                </a:prstGeom>
                <a:noFill/>
                <a:ln>
                  <a:noFill/>
                </a:ln>
              </p:spPr>
              <p:txBody>
                <a:bodyPr wrap="none" lIns="0" tIns="0" rIns="0" bIns="0" rtlCol="0" anchor="t" anchorCtr="1">
                  <a:spAutoFit/>
                </a:bodyPr>
                <a:lstStyle/>
                <a:p>
                  <a:pPr algn="ctr"/>
                  <a:r>
                    <a:rPr lang="en-US" sz="500" dirty="0"/>
                    <a:t>48</a:t>
                  </a:r>
                </a:p>
              </p:txBody>
            </p:sp>
            <p:sp>
              <p:nvSpPr>
                <p:cNvPr id="2276" name="TextBox 2275">
                  <a:extLst>
                    <a:ext uri="{FF2B5EF4-FFF2-40B4-BE49-F238E27FC236}">
                      <a16:creationId xmlns:a16="http://schemas.microsoft.com/office/drawing/2014/main" id="{9946A4A7-D949-4B85-8256-8E97D860EAAE}"/>
                    </a:ext>
                  </a:extLst>
                </p:cNvPr>
                <p:cNvSpPr txBox="1"/>
                <p:nvPr/>
              </p:nvSpPr>
              <p:spPr>
                <a:xfrm>
                  <a:off x="1969161" y="4264714"/>
                  <a:ext cx="93687" cy="102204"/>
                </a:xfrm>
                <a:prstGeom prst="rect">
                  <a:avLst/>
                </a:prstGeom>
                <a:noFill/>
                <a:ln>
                  <a:noFill/>
                </a:ln>
              </p:spPr>
              <p:txBody>
                <a:bodyPr wrap="none" lIns="0" tIns="0" rIns="0" bIns="0" rtlCol="0" anchor="t" anchorCtr="1">
                  <a:spAutoFit/>
                </a:bodyPr>
                <a:lstStyle/>
                <a:p>
                  <a:pPr algn="ctr"/>
                  <a:r>
                    <a:rPr lang="en-US" sz="500" dirty="0"/>
                    <a:t>56</a:t>
                  </a:r>
                </a:p>
              </p:txBody>
            </p:sp>
            <p:sp>
              <p:nvSpPr>
                <p:cNvPr id="2277" name="TextBox 2276">
                  <a:extLst>
                    <a:ext uri="{FF2B5EF4-FFF2-40B4-BE49-F238E27FC236}">
                      <a16:creationId xmlns:a16="http://schemas.microsoft.com/office/drawing/2014/main" id="{BC4EDB29-207C-4343-BB6E-1762AD287E29}"/>
                    </a:ext>
                  </a:extLst>
                </p:cNvPr>
                <p:cNvSpPr txBox="1"/>
                <p:nvPr/>
              </p:nvSpPr>
              <p:spPr>
                <a:xfrm>
                  <a:off x="2127400" y="4264714"/>
                  <a:ext cx="93687" cy="102204"/>
                </a:xfrm>
                <a:prstGeom prst="rect">
                  <a:avLst/>
                </a:prstGeom>
                <a:noFill/>
                <a:ln>
                  <a:noFill/>
                </a:ln>
              </p:spPr>
              <p:txBody>
                <a:bodyPr wrap="none" lIns="0" tIns="0" rIns="0" bIns="0" rtlCol="0" anchor="t" anchorCtr="1">
                  <a:spAutoFit/>
                </a:bodyPr>
                <a:lstStyle/>
                <a:p>
                  <a:pPr algn="ctr"/>
                  <a:r>
                    <a:rPr lang="en-US" sz="500" dirty="0"/>
                    <a:t>64</a:t>
                  </a:r>
                </a:p>
              </p:txBody>
            </p:sp>
            <p:sp>
              <p:nvSpPr>
                <p:cNvPr id="2278" name="TextBox 2277">
                  <a:extLst>
                    <a:ext uri="{FF2B5EF4-FFF2-40B4-BE49-F238E27FC236}">
                      <a16:creationId xmlns:a16="http://schemas.microsoft.com/office/drawing/2014/main" id="{A0CC8929-F4AC-432D-818C-C11EFA8AFC55}"/>
                    </a:ext>
                  </a:extLst>
                </p:cNvPr>
                <p:cNvSpPr txBox="1"/>
                <p:nvPr/>
              </p:nvSpPr>
              <p:spPr>
                <a:xfrm>
                  <a:off x="2443878" y="4264714"/>
                  <a:ext cx="93687" cy="102204"/>
                </a:xfrm>
                <a:prstGeom prst="rect">
                  <a:avLst/>
                </a:prstGeom>
                <a:noFill/>
                <a:ln>
                  <a:noFill/>
                </a:ln>
              </p:spPr>
              <p:txBody>
                <a:bodyPr wrap="none" lIns="0" tIns="0" rIns="0" bIns="0" rtlCol="0" anchor="t" anchorCtr="1">
                  <a:spAutoFit/>
                </a:bodyPr>
                <a:lstStyle/>
                <a:p>
                  <a:pPr algn="ctr"/>
                  <a:r>
                    <a:rPr lang="en-US" sz="500" dirty="0"/>
                    <a:t>80</a:t>
                  </a:r>
                </a:p>
              </p:txBody>
            </p:sp>
            <p:sp>
              <p:nvSpPr>
                <p:cNvPr id="2279" name="TextBox 2278">
                  <a:extLst>
                    <a:ext uri="{FF2B5EF4-FFF2-40B4-BE49-F238E27FC236}">
                      <a16:creationId xmlns:a16="http://schemas.microsoft.com/office/drawing/2014/main" id="{1BE3A454-DE4E-4A4E-9FF8-B2C7363FF9F8}"/>
                    </a:ext>
                  </a:extLst>
                </p:cNvPr>
                <p:cNvSpPr txBox="1"/>
                <p:nvPr/>
              </p:nvSpPr>
              <p:spPr>
                <a:xfrm>
                  <a:off x="2602117" y="4264714"/>
                  <a:ext cx="93687" cy="102204"/>
                </a:xfrm>
                <a:prstGeom prst="rect">
                  <a:avLst/>
                </a:prstGeom>
                <a:noFill/>
                <a:ln>
                  <a:noFill/>
                </a:ln>
              </p:spPr>
              <p:txBody>
                <a:bodyPr wrap="none" lIns="0" tIns="0" rIns="0" bIns="0" rtlCol="0" anchor="t" anchorCtr="1">
                  <a:spAutoFit/>
                </a:bodyPr>
                <a:lstStyle/>
                <a:p>
                  <a:pPr algn="ctr"/>
                  <a:r>
                    <a:rPr lang="en-US" sz="500" dirty="0"/>
                    <a:t>88</a:t>
                  </a:r>
                </a:p>
              </p:txBody>
            </p:sp>
            <p:sp>
              <p:nvSpPr>
                <p:cNvPr id="2280" name="TextBox 2279">
                  <a:extLst>
                    <a:ext uri="{FF2B5EF4-FFF2-40B4-BE49-F238E27FC236}">
                      <a16:creationId xmlns:a16="http://schemas.microsoft.com/office/drawing/2014/main" id="{38E368D4-DF38-463C-A177-A48100FBCB53}"/>
                    </a:ext>
                  </a:extLst>
                </p:cNvPr>
                <p:cNvSpPr txBox="1"/>
                <p:nvPr/>
              </p:nvSpPr>
              <p:spPr>
                <a:xfrm>
                  <a:off x="3211650" y="4264714"/>
                  <a:ext cx="140531" cy="102204"/>
                </a:xfrm>
                <a:prstGeom prst="rect">
                  <a:avLst/>
                </a:prstGeom>
                <a:noFill/>
                <a:ln>
                  <a:noFill/>
                </a:ln>
              </p:spPr>
              <p:txBody>
                <a:bodyPr wrap="none" lIns="0" tIns="0" rIns="0" bIns="0" rtlCol="0" anchor="t" anchorCtr="1">
                  <a:spAutoFit/>
                </a:bodyPr>
                <a:lstStyle/>
                <a:p>
                  <a:pPr algn="ctr"/>
                  <a:r>
                    <a:rPr lang="en-US" sz="500" dirty="0"/>
                    <a:t>120</a:t>
                  </a:r>
                </a:p>
              </p:txBody>
            </p:sp>
            <p:sp>
              <p:nvSpPr>
                <p:cNvPr id="2281" name="TextBox 2280">
                  <a:extLst>
                    <a:ext uri="{FF2B5EF4-FFF2-40B4-BE49-F238E27FC236}">
                      <a16:creationId xmlns:a16="http://schemas.microsoft.com/office/drawing/2014/main" id="{2E7EDF97-DE40-4937-8D3F-E4823D0E17CC}"/>
                    </a:ext>
                  </a:extLst>
                </p:cNvPr>
                <p:cNvSpPr txBox="1"/>
                <p:nvPr/>
              </p:nvSpPr>
              <p:spPr>
                <a:xfrm>
                  <a:off x="2760355" y="4264714"/>
                  <a:ext cx="93687" cy="102204"/>
                </a:xfrm>
                <a:prstGeom prst="rect">
                  <a:avLst/>
                </a:prstGeom>
                <a:noFill/>
                <a:ln>
                  <a:noFill/>
                </a:ln>
              </p:spPr>
              <p:txBody>
                <a:bodyPr wrap="none" lIns="0" tIns="0" rIns="0" bIns="0" rtlCol="0" anchor="t" anchorCtr="1">
                  <a:spAutoFit/>
                </a:bodyPr>
                <a:lstStyle/>
                <a:p>
                  <a:pPr algn="ctr"/>
                  <a:r>
                    <a:rPr lang="en-US" sz="500" dirty="0"/>
                    <a:t>96</a:t>
                  </a:r>
                </a:p>
              </p:txBody>
            </p:sp>
            <p:sp>
              <p:nvSpPr>
                <p:cNvPr id="2282" name="TextBox 2281">
                  <a:extLst>
                    <a:ext uri="{FF2B5EF4-FFF2-40B4-BE49-F238E27FC236}">
                      <a16:creationId xmlns:a16="http://schemas.microsoft.com/office/drawing/2014/main" id="{F958C334-6180-4457-B005-DA010ED9D08E}"/>
                    </a:ext>
                  </a:extLst>
                </p:cNvPr>
                <p:cNvSpPr txBox="1"/>
                <p:nvPr/>
              </p:nvSpPr>
              <p:spPr>
                <a:xfrm>
                  <a:off x="2895173" y="4264714"/>
                  <a:ext cx="140531" cy="102204"/>
                </a:xfrm>
                <a:prstGeom prst="rect">
                  <a:avLst/>
                </a:prstGeom>
                <a:noFill/>
                <a:ln>
                  <a:noFill/>
                </a:ln>
              </p:spPr>
              <p:txBody>
                <a:bodyPr wrap="none" lIns="0" tIns="0" rIns="0" bIns="0" rtlCol="0" anchor="t" anchorCtr="1">
                  <a:spAutoFit/>
                </a:bodyPr>
                <a:lstStyle/>
                <a:p>
                  <a:pPr algn="ctr"/>
                  <a:r>
                    <a:rPr lang="en-US" sz="500" dirty="0"/>
                    <a:t>104</a:t>
                  </a:r>
                </a:p>
              </p:txBody>
            </p:sp>
            <p:sp>
              <p:nvSpPr>
                <p:cNvPr id="2283" name="TextBox 2282">
                  <a:extLst>
                    <a:ext uri="{FF2B5EF4-FFF2-40B4-BE49-F238E27FC236}">
                      <a16:creationId xmlns:a16="http://schemas.microsoft.com/office/drawing/2014/main" id="{F056345D-512F-4B78-A4FC-AA831918EB01}"/>
                    </a:ext>
                  </a:extLst>
                </p:cNvPr>
                <p:cNvSpPr txBox="1"/>
                <p:nvPr/>
              </p:nvSpPr>
              <p:spPr>
                <a:xfrm>
                  <a:off x="3053411" y="4264714"/>
                  <a:ext cx="140531" cy="102204"/>
                </a:xfrm>
                <a:prstGeom prst="rect">
                  <a:avLst/>
                </a:prstGeom>
                <a:noFill/>
                <a:ln>
                  <a:noFill/>
                </a:ln>
              </p:spPr>
              <p:txBody>
                <a:bodyPr wrap="none" lIns="0" tIns="0" rIns="0" bIns="0" rtlCol="0" anchor="t" anchorCtr="1">
                  <a:spAutoFit/>
                </a:bodyPr>
                <a:lstStyle/>
                <a:p>
                  <a:pPr algn="ctr"/>
                  <a:r>
                    <a:rPr lang="en-US" sz="500" dirty="0"/>
                    <a:t>112</a:t>
                  </a:r>
                </a:p>
              </p:txBody>
            </p:sp>
            <p:sp>
              <p:nvSpPr>
                <p:cNvPr id="2284" name="TextBox 2283">
                  <a:extLst>
                    <a:ext uri="{FF2B5EF4-FFF2-40B4-BE49-F238E27FC236}">
                      <a16:creationId xmlns:a16="http://schemas.microsoft.com/office/drawing/2014/main" id="{49462082-79D3-43ED-BAAB-C34D33E2B207}"/>
                    </a:ext>
                  </a:extLst>
                </p:cNvPr>
                <p:cNvSpPr txBox="1"/>
                <p:nvPr/>
              </p:nvSpPr>
              <p:spPr>
                <a:xfrm>
                  <a:off x="3369890" y="4264714"/>
                  <a:ext cx="140531" cy="102204"/>
                </a:xfrm>
                <a:prstGeom prst="rect">
                  <a:avLst/>
                </a:prstGeom>
                <a:noFill/>
                <a:ln>
                  <a:noFill/>
                </a:ln>
              </p:spPr>
              <p:txBody>
                <a:bodyPr wrap="none" lIns="0" tIns="0" rIns="0" bIns="0" rtlCol="0" anchor="t" anchorCtr="1">
                  <a:spAutoFit/>
                </a:bodyPr>
                <a:lstStyle/>
                <a:p>
                  <a:pPr algn="ctr"/>
                  <a:r>
                    <a:rPr lang="en-US" sz="500" dirty="0"/>
                    <a:t>128</a:t>
                  </a:r>
                </a:p>
              </p:txBody>
            </p:sp>
            <p:sp>
              <p:nvSpPr>
                <p:cNvPr id="2285" name="TextBox 2284">
                  <a:extLst>
                    <a:ext uri="{FF2B5EF4-FFF2-40B4-BE49-F238E27FC236}">
                      <a16:creationId xmlns:a16="http://schemas.microsoft.com/office/drawing/2014/main" id="{74A31377-70C2-4CB1-B032-495B108753A1}"/>
                    </a:ext>
                  </a:extLst>
                </p:cNvPr>
                <p:cNvSpPr txBox="1"/>
                <p:nvPr/>
              </p:nvSpPr>
              <p:spPr>
                <a:xfrm>
                  <a:off x="3528129" y="4264714"/>
                  <a:ext cx="140531" cy="102204"/>
                </a:xfrm>
                <a:prstGeom prst="rect">
                  <a:avLst/>
                </a:prstGeom>
                <a:noFill/>
                <a:ln>
                  <a:noFill/>
                </a:ln>
              </p:spPr>
              <p:txBody>
                <a:bodyPr wrap="none" lIns="0" tIns="0" rIns="0" bIns="0" rtlCol="0" anchor="t" anchorCtr="1">
                  <a:spAutoFit/>
                </a:bodyPr>
                <a:lstStyle/>
                <a:p>
                  <a:pPr algn="ctr"/>
                  <a:r>
                    <a:rPr lang="en-US" sz="500" dirty="0"/>
                    <a:t>136</a:t>
                  </a:r>
                </a:p>
              </p:txBody>
            </p:sp>
            <p:sp>
              <p:nvSpPr>
                <p:cNvPr id="2286" name="TextBox 2285">
                  <a:extLst>
                    <a:ext uri="{FF2B5EF4-FFF2-40B4-BE49-F238E27FC236}">
                      <a16:creationId xmlns:a16="http://schemas.microsoft.com/office/drawing/2014/main" id="{601D862E-F626-4D99-87B9-17E7BE470497}"/>
                    </a:ext>
                  </a:extLst>
                </p:cNvPr>
                <p:cNvSpPr txBox="1"/>
                <p:nvPr/>
              </p:nvSpPr>
              <p:spPr>
                <a:xfrm>
                  <a:off x="4161085" y="4264714"/>
                  <a:ext cx="140531" cy="102204"/>
                </a:xfrm>
                <a:prstGeom prst="rect">
                  <a:avLst/>
                </a:prstGeom>
                <a:noFill/>
                <a:ln>
                  <a:noFill/>
                </a:ln>
              </p:spPr>
              <p:txBody>
                <a:bodyPr wrap="none" lIns="0" tIns="0" rIns="0" bIns="0" rtlCol="0" anchor="t" anchorCtr="1">
                  <a:spAutoFit/>
                </a:bodyPr>
                <a:lstStyle/>
                <a:p>
                  <a:pPr algn="ctr"/>
                  <a:r>
                    <a:rPr lang="en-US" sz="500" dirty="0"/>
                    <a:t>168</a:t>
                  </a:r>
                </a:p>
              </p:txBody>
            </p:sp>
            <p:sp>
              <p:nvSpPr>
                <p:cNvPr id="2287" name="TextBox 2286">
                  <a:extLst>
                    <a:ext uri="{FF2B5EF4-FFF2-40B4-BE49-F238E27FC236}">
                      <a16:creationId xmlns:a16="http://schemas.microsoft.com/office/drawing/2014/main" id="{4B88867F-0479-4789-8110-6E63A03BA9D7}"/>
                    </a:ext>
                  </a:extLst>
                </p:cNvPr>
                <p:cNvSpPr txBox="1"/>
                <p:nvPr/>
              </p:nvSpPr>
              <p:spPr>
                <a:xfrm>
                  <a:off x="3686368" y="4264714"/>
                  <a:ext cx="140531" cy="102204"/>
                </a:xfrm>
                <a:prstGeom prst="rect">
                  <a:avLst/>
                </a:prstGeom>
                <a:noFill/>
                <a:ln>
                  <a:noFill/>
                </a:ln>
              </p:spPr>
              <p:txBody>
                <a:bodyPr wrap="none" lIns="0" tIns="0" rIns="0" bIns="0" rtlCol="0" anchor="t" anchorCtr="1">
                  <a:spAutoFit/>
                </a:bodyPr>
                <a:lstStyle/>
                <a:p>
                  <a:pPr algn="ctr"/>
                  <a:r>
                    <a:rPr lang="en-US" sz="500" dirty="0"/>
                    <a:t>144</a:t>
                  </a:r>
                </a:p>
              </p:txBody>
            </p:sp>
            <p:sp>
              <p:nvSpPr>
                <p:cNvPr id="2288" name="TextBox 2287">
                  <a:extLst>
                    <a:ext uri="{FF2B5EF4-FFF2-40B4-BE49-F238E27FC236}">
                      <a16:creationId xmlns:a16="http://schemas.microsoft.com/office/drawing/2014/main" id="{0449E09D-EC02-4359-B60F-01282C76FA44}"/>
                    </a:ext>
                  </a:extLst>
                </p:cNvPr>
                <p:cNvSpPr txBox="1"/>
                <p:nvPr/>
              </p:nvSpPr>
              <p:spPr>
                <a:xfrm>
                  <a:off x="3844607" y="4264714"/>
                  <a:ext cx="140531" cy="102204"/>
                </a:xfrm>
                <a:prstGeom prst="rect">
                  <a:avLst/>
                </a:prstGeom>
                <a:noFill/>
                <a:ln>
                  <a:noFill/>
                </a:ln>
              </p:spPr>
              <p:txBody>
                <a:bodyPr wrap="none" lIns="0" tIns="0" rIns="0" bIns="0" rtlCol="0" anchor="t" anchorCtr="1">
                  <a:spAutoFit/>
                </a:bodyPr>
                <a:lstStyle/>
                <a:p>
                  <a:pPr algn="ctr"/>
                  <a:r>
                    <a:rPr lang="en-US" sz="500" dirty="0"/>
                    <a:t>156</a:t>
                  </a:r>
                </a:p>
              </p:txBody>
            </p:sp>
            <p:sp>
              <p:nvSpPr>
                <p:cNvPr id="2289" name="TextBox 2288">
                  <a:extLst>
                    <a:ext uri="{FF2B5EF4-FFF2-40B4-BE49-F238E27FC236}">
                      <a16:creationId xmlns:a16="http://schemas.microsoft.com/office/drawing/2014/main" id="{5D213D07-01A1-477D-8257-4C0C6BD49D21}"/>
                    </a:ext>
                  </a:extLst>
                </p:cNvPr>
                <p:cNvSpPr txBox="1"/>
                <p:nvPr/>
              </p:nvSpPr>
              <p:spPr>
                <a:xfrm>
                  <a:off x="4002846" y="4264714"/>
                  <a:ext cx="140531" cy="102204"/>
                </a:xfrm>
                <a:prstGeom prst="rect">
                  <a:avLst/>
                </a:prstGeom>
                <a:noFill/>
                <a:ln>
                  <a:noFill/>
                </a:ln>
              </p:spPr>
              <p:txBody>
                <a:bodyPr wrap="none" lIns="0" tIns="0" rIns="0" bIns="0" rtlCol="0" anchor="t" anchorCtr="1">
                  <a:spAutoFit/>
                </a:bodyPr>
                <a:lstStyle/>
                <a:p>
                  <a:pPr algn="ctr"/>
                  <a:r>
                    <a:rPr lang="en-US" sz="500" dirty="0"/>
                    <a:t>160</a:t>
                  </a:r>
                </a:p>
              </p:txBody>
            </p:sp>
            <p:sp>
              <p:nvSpPr>
                <p:cNvPr id="2290" name="TextBox 2289">
                  <a:extLst>
                    <a:ext uri="{FF2B5EF4-FFF2-40B4-BE49-F238E27FC236}">
                      <a16:creationId xmlns:a16="http://schemas.microsoft.com/office/drawing/2014/main" id="{4905431C-0378-4832-965F-6323C2DEB21E}"/>
                    </a:ext>
                  </a:extLst>
                </p:cNvPr>
                <p:cNvSpPr txBox="1"/>
                <p:nvPr/>
              </p:nvSpPr>
              <p:spPr>
                <a:xfrm>
                  <a:off x="4477567" y="4264714"/>
                  <a:ext cx="140531" cy="102204"/>
                </a:xfrm>
                <a:prstGeom prst="rect">
                  <a:avLst/>
                </a:prstGeom>
                <a:noFill/>
                <a:ln>
                  <a:noFill/>
                </a:ln>
              </p:spPr>
              <p:txBody>
                <a:bodyPr wrap="none" lIns="0" tIns="0" rIns="0" bIns="0" rtlCol="0" anchor="t" anchorCtr="1">
                  <a:spAutoFit/>
                </a:bodyPr>
                <a:lstStyle/>
                <a:p>
                  <a:pPr algn="ctr"/>
                  <a:r>
                    <a:rPr lang="en-US" sz="500" dirty="0"/>
                    <a:t>184</a:t>
                  </a:r>
                </a:p>
              </p:txBody>
            </p:sp>
            <p:sp>
              <p:nvSpPr>
                <p:cNvPr id="2291" name="TextBox 2290">
                  <a:extLst>
                    <a:ext uri="{FF2B5EF4-FFF2-40B4-BE49-F238E27FC236}">
                      <a16:creationId xmlns:a16="http://schemas.microsoft.com/office/drawing/2014/main" id="{0EF747FF-44C7-48C5-878D-797EE505E085}"/>
                    </a:ext>
                  </a:extLst>
                </p:cNvPr>
                <p:cNvSpPr txBox="1"/>
                <p:nvPr/>
              </p:nvSpPr>
              <p:spPr>
                <a:xfrm>
                  <a:off x="4319325" y="4264714"/>
                  <a:ext cx="140531" cy="102204"/>
                </a:xfrm>
                <a:prstGeom prst="rect">
                  <a:avLst/>
                </a:prstGeom>
                <a:noFill/>
                <a:ln>
                  <a:noFill/>
                </a:ln>
              </p:spPr>
              <p:txBody>
                <a:bodyPr wrap="none" lIns="0" tIns="0" rIns="0" bIns="0" rtlCol="0" anchor="t" anchorCtr="1">
                  <a:spAutoFit/>
                </a:bodyPr>
                <a:lstStyle/>
                <a:p>
                  <a:pPr algn="ctr"/>
                  <a:r>
                    <a:rPr lang="en-US" sz="500" dirty="0"/>
                    <a:t>176</a:t>
                  </a:r>
                </a:p>
              </p:txBody>
            </p:sp>
          </p:grpSp>
          <p:sp>
            <p:nvSpPr>
              <p:cNvPr id="2331" name="TextBox 2330">
                <a:extLst>
                  <a:ext uri="{FF2B5EF4-FFF2-40B4-BE49-F238E27FC236}">
                    <a16:creationId xmlns:a16="http://schemas.microsoft.com/office/drawing/2014/main" id="{5F277F45-D0BF-4D10-8EFE-03F6B1FC0FC3}"/>
                  </a:ext>
                </a:extLst>
              </p:cNvPr>
              <p:cNvSpPr txBox="1"/>
              <p:nvPr/>
            </p:nvSpPr>
            <p:spPr>
              <a:xfrm>
                <a:off x="11217768" y="3978805"/>
                <a:ext cx="483668" cy="92684"/>
              </a:xfrm>
              <a:prstGeom prst="rect">
                <a:avLst/>
              </a:prstGeom>
              <a:noFill/>
              <a:ln>
                <a:noFill/>
              </a:ln>
            </p:spPr>
            <p:txBody>
              <a:bodyPr wrap="none" lIns="0" tIns="0" rIns="0" bIns="0" rtlCol="0">
                <a:spAutoFit/>
              </a:bodyPr>
              <a:lstStyle/>
              <a:p>
                <a:pPr algn="ctr"/>
                <a:r>
                  <a:rPr lang="en-US" sz="800" b="1" dirty="0">
                    <a:solidFill>
                      <a:srgbClr val="4C4C4C"/>
                    </a:solidFill>
                  </a:rPr>
                  <a:t>Time (weeks)</a:t>
                </a:r>
              </a:p>
            </p:txBody>
          </p:sp>
          <p:grpSp>
            <p:nvGrpSpPr>
              <p:cNvPr id="2332" name="Group 2331">
                <a:extLst>
                  <a:ext uri="{FF2B5EF4-FFF2-40B4-BE49-F238E27FC236}">
                    <a16:creationId xmlns:a16="http://schemas.microsoft.com/office/drawing/2014/main" id="{E774746B-4E8E-4ED0-9B7B-826DB385D903}"/>
                  </a:ext>
                </a:extLst>
              </p:cNvPr>
              <p:cNvGrpSpPr/>
              <p:nvPr/>
            </p:nvGrpSpPr>
            <p:grpSpPr>
              <a:xfrm>
                <a:off x="10005235" y="813065"/>
                <a:ext cx="2789157" cy="2907750"/>
                <a:chOff x="4929842" y="793955"/>
                <a:chExt cx="3344603" cy="3486815"/>
              </a:xfrm>
            </p:grpSpPr>
            <p:grpSp>
              <p:nvGrpSpPr>
                <p:cNvPr id="2333" name="Group 2332">
                  <a:extLst>
                    <a:ext uri="{FF2B5EF4-FFF2-40B4-BE49-F238E27FC236}">
                      <a16:creationId xmlns:a16="http://schemas.microsoft.com/office/drawing/2014/main" id="{0AC426A7-33CB-4CB2-9836-27DF3BC7184C}"/>
                    </a:ext>
                  </a:extLst>
                </p:cNvPr>
                <p:cNvGrpSpPr/>
                <p:nvPr/>
              </p:nvGrpSpPr>
              <p:grpSpPr>
                <a:xfrm>
                  <a:off x="4929842" y="793955"/>
                  <a:ext cx="3342337" cy="3486385"/>
                  <a:chOff x="6073589" y="-2528138"/>
                  <a:chExt cx="14988091" cy="3486385"/>
                </a:xfrm>
              </p:grpSpPr>
              <p:cxnSp>
                <p:nvCxnSpPr>
                  <p:cNvPr id="2382" name="Straight Connector 2381">
                    <a:extLst>
                      <a:ext uri="{FF2B5EF4-FFF2-40B4-BE49-F238E27FC236}">
                        <a16:creationId xmlns:a16="http://schemas.microsoft.com/office/drawing/2014/main" id="{DD06D370-247A-4148-A564-A8EB6C6D5906}"/>
                      </a:ext>
                    </a:extLst>
                  </p:cNvPr>
                  <p:cNvCxnSpPr/>
                  <p:nvPr/>
                </p:nvCxnSpPr>
                <p:spPr>
                  <a:xfrm>
                    <a:off x="6162773" y="-2330734"/>
                    <a:ext cx="1019955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3" name="Straight Connector 2382">
                    <a:extLst>
                      <a:ext uri="{FF2B5EF4-FFF2-40B4-BE49-F238E27FC236}">
                        <a16:creationId xmlns:a16="http://schemas.microsoft.com/office/drawing/2014/main" id="{B7DA43FA-A8DE-4E4F-9353-2B2BBAB1217A}"/>
                      </a:ext>
                    </a:extLst>
                  </p:cNvPr>
                  <p:cNvCxnSpPr/>
                  <p:nvPr/>
                </p:nvCxnSpPr>
                <p:spPr>
                  <a:xfrm>
                    <a:off x="6148291" y="958247"/>
                    <a:ext cx="1172589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4" name="Straight Connector 2383">
                    <a:extLst>
                      <a:ext uri="{FF2B5EF4-FFF2-40B4-BE49-F238E27FC236}">
                        <a16:creationId xmlns:a16="http://schemas.microsoft.com/office/drawing/2014/main" id="{8BE2E84E-C5A1-43FE-9A88-72B595CD8568}"/>
                      </a:ext>
                    </a:extLst>
                  </p:cNvPr>
                  <p:cNvCxnSpPr/>
                  <p:nvPr/>
                </p:nvCxnSpPr>
                <p:spPr>
                  <a:xfrm flipV="1">
                    <a:off x="6206616" y="858820"/>
                    <a:ext cx="1290600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5" name="Straight Connector 2384">
                    <a:extLst>
                      <a:ext uri="{FF2B5EF4-FFF2-40B4-BE49-F238E27FC236}">
                        <a16:creationId xmlns:a16="http://schemas.microsoft.com/office/drawing/2014/main" id="{3E17362B-CA84-4381-A880-DEFC19CF2945}"/>
                      </a:ext>
                    </a:extLst>
                  </p:cNvPr>
                  <p:cNvCxnSpPr/>
                  <p:nvPr/>
                </p:nvCxnSpPr>
                <p:spPr>
                  <a:xfrm>
                    <a:off x="6148293" y="763981"/>
                    <a:ext cx="419471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6" name="Straight Connector 2385">
                    <a:extLst>
                      <a:ext uri="{FF2B5EF4-FFF2-40B4-BE49-F238E27FC236}">
                        <a16:creationId xmlns:a16="http://schemas.microsoft.com/office/drawing/2014/main" id="{0544CA61-F170-4BF1-B919-79633CD923ED}"/>
                      </a:ext>
                    </a:extLst>
                  </p:cNvPr>
                  <p:cNvCxnSpPr/>
                  <p:nvPr/>
                </p:nvCxnSpPr>
                <p:spPr>
                  <a:xfrm>
                    <a:off x="6148293" y="665662"/>
                    <a:ext cx="798944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7" name="Straight Connector 2386">
                    <a:extLst>
                      <a:ext uri="{FF2B5EF4-FFF2-40B4-BE49-F238E27FC236}">
                        <a16:creationId xmlns:a16="http://schemas.microsoft.com/office/drawing/2014/main" id="{C766B2E3-2CED-4FB0-BEDE-FDE319946138}"/>
                      </a:ext>
                    </a:extLst>
                  </p:cNvPr>
                  <p:cNvCxnSpPr/>
                  <p:nvPr/>
                </p:nvCxnSpPr>
                <p:spPr>
                  <a:xfrm>
                    <a:off x="6155764" y="570518"/>
                    <a:ext cx="9664120"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8" name="Straight Connector 2387">
                    <a:extLst>
                      <a:ext uri="{FF2B5EF4-FFF2-40B4-BE49-F238E27FC236}">
                        <a16:creationId xmlns:a16="http://schemas.microsoft.com/office/drawing/2014/main" id="{6945D685-BBEF-4BF0-93A5-93396131DC11}"/>
                      </a:ext>
                    </a:extLst>
                  </p:cNvPr>
                  <p:cNvCxnSpPr/>
                  <p:nvPr/>
                </p:nvCxnSpPr>
                <p:spPr>
                  <a:xfrm>
                    <a:off x="6148293" y="473787"/>
                    <a:ext cx="1246482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89" name="Straight Connector 2388">
                    <a:extLst>
                      <a:ext uri="{FF2B5EF4-FFF2-40B4-BE49-F238E27FC236}">
                        <a16:creationId xmlns:a16="http://schemas.microsoft.com/office/drawing/2014/main" id="{8E0AC77F-2C71-4857-B2AD-8CDBE46C25E2}"/>
                      </a:ext>
                    </a:extLst>
                  </p:cNvPr>
                  <p:cNvCxnSpPr/>
                  <p:nvPr/>
                </p:nvCxnSpPr>
                <p:spPr>
                  <a:xfrm>
                    <a:off x="6155764" y="280326"/>
                    <a:ext cx="1215763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0" name="Straight Connector 2389">
                    <a:extLst>
                      <a:ext uri="{FF2B5EF4-FFF2-40B4-BE49-F238E27FC236}">
                        <a16:creationId xmlns:a16="http://schemas.microsoft.com/office/drawing/2014/main" id="{BD37AD6A-D062-4FF1-A1BE-D059E9872F32}"/>
                      </a:ext>
                    </a:extLst>
                  </p:cNvPr>
                  <p:cNvCxnSpPr/>
                  <p:nvPr/>
                </p:nvCxnSpPr>
                <p:spPr>
                  <a:xfrm>
                    <a:off x="6148293" y="183595"/>
                    <a:ext cx="269711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1" name="Straight Connector 2390">
                    <a:extLst>
                      <a:ext uri="{FF2B5EF4-FFF2-40B4-BE49-F238E27FC236}">
                        <a16:creationId xmlns:a16="http://schemas.microsoft.com/office/drawing/2014/main" id="{2E0A00A3-78F4-4970-93B6-BF0B34D65CB4}"/>
                      </a:ext>
                    </a:extLst>
                  </p:cNvPr>
                  <p:cNvCxnSpPr/>
                  <p:nvPr/>
                </p:nvCxnSpPr>
                <p:spPr>
                  <a:xfrm>
                    <a:off x="6133356" y="86864"/>
                    <a:ext cx="294968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2" name="Straight Connector 2391">
                    <a:extLst>
                      <a:ext uri="{FF2B5EF4-FFF2-40B4-BE49-F238E27FC236}">
                        <a16:creationId xmlns:a16="http://schemas.microsoft.com/office/drawing/2014/main" id="{9C0D5F03-1A8B-4AA6-9375-7DCF7CBAFCD1}"/>
                      </a:ext>
                    </a:extLst>
                  </p:cNvPr>
                  <p:cNvCxnSpPr/>
                  <p:nvPr/>
                </p:nvCxnSpPr>
                <p:spPr>
                  <a:xfrm>
                    <a:off x="6155764" y="-10365"/>
                    <a:ext cx="623435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3" name="Straight Connector 2392">
                    <a:extLst>
                      <a:ext uri="{FF2B5EF4-FFF2-40B4-BE49-F238E27FC236}">
                        <a16:creationId xmlns:a16="http://schemas.microsoft.com/office/drawing/2014/main" id="{D6B0B851-6A64-442B-9A2D-18F2AFE206F3}"/>
                      </a:ext>
                    </a:extLst>
                  </p:cNvPr>
                  <p:cNvCxnSpPr/>
                  <p:nvPr/>
                </p:nvCxnSpPr>
                <p:spPr>
                  <a:xfrm>
                    <a:off x="6163235" y="-106598"/>
                    <a:ext cx="692792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4" name="Straight Connector 2393">
                    <a:extLst>
                      <a:ext uri="{FF2B5EF4-FFF2-40B4-BE49-F238E27FC236}">
                        <a16:creationId xmlns:a16="http://schemas.microsoft.com/office/drawing/2014/main" id="{7C7E164D-0271-4CD7-BA23-BD86B924B90A}"/>
                      </a:ext>
                    </a:extLst>
                  </p:cNvPr>
                  <p:cNvCxnSpPr/>
                  <p:nvPr/>
                </p:nvCxnSpPr>
                <p:spPr>
                  <a:xfrm>
                    <a:off x="6140827" y="-203329"/>
                    <a:ext cx="1261453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5" name="Straight Connector 2394">
                    <a:extLst>
                      <a:ext uri="{FF2B5EF4-FFF2-40B4-BE49-F238E27FC236}">
                        <a16:creationId xmlns:a16="http://schemas.microsoft.com/office/drawing/2014/main" id="{47685BE5-4B69-441E-AAF4-FCD296B55E7A}"/>
                      </a:ext>
                    </a:extLst>
                  </p:cNvPr>
                  <p:cNvCxnSpPr/>
                  <p:nvPr/>
                </p:nvCxnSpPr>
                <p:spPr>
                  <a:xfrm>
                    <a:off x="6148293" y="-300059"/>
                    <a:ext cx="811199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6" name="Straight Connector 2395">
                    <a:extLst>
                      <a:ext uri="{FF2B5EF4-FFF2-40B4-BE49-F238E27FC236}">
                        <a16:creationId xmlns:a16="http://schemas.microsoft.com/office/drawing/2014/main" id="{B482AE38-4461-4D5C-918E-41722C47B206}"/>
                      </a:ext>
                    </a:extLst>
                  </p:cNvPr>
                  <p:cNvCxnSpPr/>
                  <p:nvPr/>
                </p:nvCxnSpPr>
                <p:spPr>
                  <a:xfrm>
                    <a:off x="6073589" y="-396790"/>
                    <a:ext cx="910351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7" name="Straight Connector 2396">
                    <a:extLst>
                      <a:ext uri="{FF2B5EF4-FFF2-40B4-BE49-F238E27FC236}">
                        <a16:creationId xmlns:a16="http://schemas.microsoft.com/office/drawing/2014/main" id="{0C0D7913-6D1E-4A68-B92A-E1DA06FF5CD5}"/>
                      </a:ext>
                    </a:extLst>
                  </p:cNvPr>
                  <p:cNvCxnSpPr/>
                  <p:nvPr/>
                </p:nvCxnSpPr>
                <p:spPr>
                  <a:xfrm>
                    <a:off x="6206616" y="-493521"/>
                    <a:ext cx="8862082"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8" name="Straight Connector 2397">
                    <a:extLst>
                      <a:ext uri="{FF2B5EF4-FFF2-40B4-BE49-F238E27FC236}">
                        <a16:creationId xmlns:a16="http://schemas.microsoft.com/office/drawing/2014/main" id="{0545B2AD-0980-49C6-A328-B8B080864C0B}"/>
                      </a:ext>
                    </a:extLst>
                  </p:cNvPr>
                  <p:cNvCxnSpPr/>
                  <p:nvPr/>
                </p:nvCxnSpPr>
                <p:spPr>
                  <a:xfrm flipV="1">
                    <a:off x="6139378" y="-593325"/>
                    <a:ext cx="10289377"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399" name="Straight Connector 2398">
                    <a:extLst>
                      <a:ext uri="{FF2B5EF4-FFF2-40B4-BE49-F238E27FC236}">
                        <a16:creationId xmlns:a16="http://schemas.microsoft.com/office/drawing/2014/main" id="{A2E45FE4-81EE-44D3-99C0-A0793049ACEC}"/>
                      </a:ext>
                    </a:extLst>
                  </p:cNvPr>
                  <p:cNvCxnSpPr/>
                  <p:nvPr/>
                </p:nvCxnSpPr>
                <p:spPr>
                  <a:xfrm>
                    <a:off x="6206616" y="-686983"/>
                    <a:ext cx="283696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0" name="Straight Connector 2399">
                    <a:extLst>
                      <a:ext uri="{FF2B5EF4-FFF2-40B4-BE49-F238E27FC236}">
                        <a16:creationId xmlns:a16="http://schemas.microsoft.com/office/drawing/2014/main" id="{34BF990E-E2AE-46BE-BDE5-EFE692E5CED9}"/>
                      </a:ext>
                    </a:extLst>
                  </p:cNvPr>
                  <p:cNvCxnSpPr/>
                  <p:nvPr/>
                </p:nvCxnSpPr>
                <p:spPr>
                  <a:xfrm>
                    <a:off x="6206616" y="-783714"/>
                    <a:ext cx="332724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1" name="Straight Connector 2400">
                    <a:extLst>
                      <a:ext uri="{FF2B5EF4-FFF2-40B4-BE49-F238E27FC236}">
                        <a16:creationId xmlns:a16="http://schemas.microsoft.com/office/drawing/2014/main" id="{D42C5D38-21E1-4D1F-A859-F2210A5C4A76}"/>
                      </a:ext>
                    </a:extLst>
                  </p:cNvPr>
                  <p:cNvCxnSpPr/>
                  <p:nvPr/>
                </p:nvCxnSpPr>
                <p:spPr>
                  <a:xfrm>
                    <a:off x="6148293" y="-880445"/>
                    <a:ext cx="1056844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2" name="Straight Connector 2401">
                    <a:extLst>
                      <a:ext uri="{FF2B5EF4-FFF2-40B4-BE49-F238E27FC236}">
                        <a16:creationId xmlns:a16="http://schemas.microsoft.com/office/drawing/2014/main" id="{526AB49D-9326-4E05-AFBB-6F8E0CDADA3B}"/>
                      </a:ext>
                    </a:extLst>
                  </p:cNvPr>
                  <p:cNvCxnSpPr/>
                  <p:nvPr/>
                </p:nvCxnSpPr>
                <p:spPr>
                  <a:xfrm>
                    <a:off x="6140827" y="376810"/>
                    <a:ext cx="8164457"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3" name="Straight Connector 2402">
                    <a:extLst>
                      <a:ext uri="{FF2B5EF4-FFF2-40B4-BE49-F238E27FC236}">
                        <a16:creationId xmlns:a16="http://schemas.microsoft.com/office/drawing/2014/main" id="{C023050E-1249-42EF-BACF-DCF1A732E570}"/>
                      </a:ext>
                    </a:extLst>
                  </p:cNvPr>
                  <p:cNvCxnSpPr/>
                  <p:nvPr/>
                </p:nvCxnSpPr>
                <p:spPr>
                  <a:xfrm>
                    <a:off x="6155764" y="-975588"/>
                    <a:ext cx="1295330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4" name="Straight Connector 2403">
                    <a:extLst>
                      <a:ext uri="{FF2B5EF4-FFF2-40B4-BE49-F238E27FC236}">
                        <a16:creationId xmlns:a16="http://schemas.microsoft.com/office/drawing/2014/main" id="{855F6901-B411-43E4-8A9D-5D69E9F3E4EA}"/>
                      </a:ext>
                    </a:extLst>
                  </p:cNvPr>
                  <p:cNvCxnSpPr/>
                  <p:nvPr/>
                </p:nvCxnSpPr>
                <p:spPr>
                  <a:xfrm>
                    <a:off x="6206616" y="-1073906"/>
                    <a:ext cx="10191152"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5" name="Straight Connector 2404">
                    <a:extLst>
                      <a:ext uri="{FF2B5EF4-FFF2-40B4-BE49-F238E27FC236}">
                        <a16:creationId xmlns:a16="http://schemas.microsoft.com/office/drawing/2014/main" id="{46205BE3-6DE8-45D1-8819-658288426125}"/>
                      </a:ext>
                    </a:extLst>
                  </p:cNvPr>
                  <p:cNvCxnSpPr/>
                  <p:nvPr/>
                </p:nvCxnSpPr>
                <p:spPr>
                  <a:xfrm>
                    <a:off x="6163235" y="-1267428"/>
                    <a:ext cx="988011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6" name="Straight Connector 2405">
                    <a:extLst>
                      <a:ext uri="{FF2B5EF4-FFF2-40B4-BE49-F238E27FC236}">
                        <a16:creationId xmlns:a16="http://schemas.microsoft.com/office/drawing/2014/main" id="{65847A7C-F2FA-46B4-AD8E-FF31DF134167}"/>
                      </a:ext>
                    </a:extLst>
                  </p:cNvPr>
                  <p:cNvCxnSpPr/>
                  <p:nvPr/>
                </p:nvCxnSpPr>
                <p:spPr>
                  <a:xfrm>
                    <a:off x="6148293" y="-1364159"/>
                    <a:ext cx="811705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7" name="Straight Connector 2406">
                    <a:extLst>
                      <a:ext uri="{FF2B5EF4-FFF2-40B4-BE49-F238E27FC236}">
                        <a16:creationId xmlns:a16="http://schemas.microsoft.com/office/drawing/2014/main" id="{264332C1-6F6E-4429-B816-20EC592A5A28}"/>
                      </a:ext>
                    </a:extLst>
                  </p:cNvPr>
                  <p:cNvCxnSpPr/>
                  <p:nvPr/>
                </p:nvCxnSpPr>
                <p:spPr>
                  <a:xfrm>
                    <a:off x="6148293" y="-1557620"/>
                    <a:ext cx="10302637"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8" name="Straight Connector 2407">
                    <a:extLst>
                      <a:ext uri="{FF2B5EF4-FFF2-40B4-BE49-F238E27FC236}">
                        <a16:creationId xmlns:a16="http://schemas.microsoft.com/office/drawing/2014/main" id="{30FBCFFB-29D8-4A63-B99A-70839D42081F}"/>
                      </a:ext>
                    </a:extLst>
                  </p:cNvPr>
                  <p:cNvCxnSpPr/>
                  <p:nvPr/>
                </p:nvCxnSpPr>
                <p:spPr>
                  <a:xfrm>
                    <a:off x="6148293" y="-1652764"/>
                    <a:ext cx="1141314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09" name="Straight Connector 2408">
                    <a:extLst>
                      <a:ext uri="{FF2B5EF4-FFF2-40B4-BE49-F238E27FC236}">
                        <a16:creationId xmlns:a16="http://schemas.microsoft.com/office/drawing/2014/main" id="{359202FE-5345-446A-96AF-1343EB89CC75}"/>
                      </a:ext>
                    </a:extLst>
                  </p:cNvPr>
                  <p:cNvCxnSpPr/>
                  <p:nvPr/>
                </p:nvCxnSpPr>
                <p:spPr>
                  <a:xfrm>
                    <a:off x="6206616" y="-1847813"/>
                    <a:ext cx="369347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0" name="Straight Connector 2409">
                    <a:extLst>
                      <a:ext uri="{FF2B5EF4-FFF2-40B4-BE49-F238E27FC236}">
                        <a16:creationId xmlns:a16="http://schemas.microsoft.com/office/drawing/2014/main" id="{4BB83E1B-3898-4A3E-8971-ABE7CE101A89}"/>
                      </a:ext>
                    </a:extLst>
                  </p:cNvPr>
                  <p:cNvCxnSpPr/>
                  <p:nvPr/>
                </p:nvCxnSpPr>
                <p:spPr>
                  <a:xfrm>
                    <a:off x="6206616" y="-1169699"/>
                    <a:ext cx="1311510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1" name="Straight Connector 2410">
                    <a:extLst>
                      <a:ext uri="{FF2B5EF4-FFF2-40B4-BE49-F238E27FC236}">
                        <a16:creationId xmlns:a16="http://schemas.microsoft.com/office/drawing/2014/main" id="{7A460C9A-7D59-48C9-B267-61F251960182}"/>
                      </a:ext>
                    </a:extLst>
                  </p:cNvPr>
                  <p:cNvCxnSpPr/>
                  <p:nvPr/>
                </p:nvCxnSpPr>
                <p:spPr>
                  <a:xfrm>
                    <a:off x="6155764" y="-1459698"/>
                    <a:ext cx="861167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2" name="Straight Connector 2411">
                    <a:extLst>
                      <a:ext uri="{FF2B5EF4-FFF2-40B4-BE49-F238E27FC236}">
                        <a16:creationId xmlns:a16="http://schemas.microsoft.com/office/drawing/2014/main" id="{2FF7CB32-FD35-4CDB-B5FC-A45BA075FB97}"/>
                      </a:ext>
                    </a:extLst>
                  </p:cNvPr>
                  <p:cNvCxnSpPr/>
                  <p:nvPr/>
                </p:nvCxnSpPr>
                <p:spPr>
                  <a:xfrm>
                    <a:off x="6206616" y="-1751082"/>
                    <a:ext cx="309096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3" name="Straight Connector 2412">
                    <a:extLst>
                      <a:ext uri="{FF2B5EF4-FFF2-40B4-BE49-F238E27FC236}">
                        <a16:creationId xmlns:a16="http://schemas.microsoft.com/office/drawing/2014/main" id="{2920EC99-19AD-4E4A-B3ED-61AD3B8B5CFD}"/>
                      </a:ext>
                    </a:extLst>
                  </p:cNvPr>
                  <p:cNvCxnSpPr/>
                  <p:nvPr/>
                </p:nvCxnSpPr>
                <p:spPr>
                  <a:xfrm>
                    <a:off x="6206616" y="-2426610"/>
                    <a:ext cx="1092952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4" name="Straight Connector 2413">
                    <a:extLst>
                      <a:ext uri="{FF2B5EF4-FFF2-40B4-BE49-F238E27FC236}">
                        <a16:creationId xmlns:a16="http://schemas.microsoft.com/office/drawing/2014/main" id="{0F73E73E-D9ED-40F4-A344-A8695798EF52}"/>
                      </a:ext>
                    </a:extLst>
                  </p:cNvPr>
                  <p:cNvCxnSpPr/>
                  <p:nvPr/>
                </p:nvCxnSpPr>
                <p:spPr>
                  <a:xfrm>
                    <a:off x="6206616" y="-2233149"/>
                    <a:ext cx="1254803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5" name="Straight Connector 2414">
                    <a:extLst>
                      <a:ext uri="{FF2B5EF4-FFF2-40B4-BE49-F238E27FC236}">
                        <a16:creationId xmlns:a16="http://schemas.microsoft.com/office/drawing/2014/main" id="{C60F0A0F-D42F-493E-A955-03909DCDFD50}"/>
                      </a:ext>
                    </a:extLst>
                  </p:cNvPr>
                  <p:cNvCxnSpPr/>
                  <p:nvPr/>
                </p:nvCxnSpPr>
                <p:spPr>
                  <a:xfrm>
                    <a:off x="6206616" y="-2138006"/>
                    <a:ext cx="1163245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6" name="Straight Connector 2415">
                    <a:extLst>
                      <a:ext uri="{FF2B5EF4-FFF2-40B4-BE49-F238E27FC236}">
                        <a16:creationId xmlns:a16="http://schemas.microsoft.com/office/drawing/2014/main" id="{E8A59C44-8F74-4B9D-B124-F022856A89E3}"/>
                      </a:ext>
                    </a:extLst>
                  </p:cNvPr>
                  <p:cNvCxnSpPr/>
                  <p:nvPr/>
                </p:nvCxnSpPr>
                <p:spPr>
                  <a:xfrm>
                    <a:off x="6206616" y="-2043497"/>
                    <a:ext cx="1069915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7" name="Straight Connector 2416">
                    <a:extLst>
                      <a:ext uri="{FF2B5EF4-FFF2-40B4-BE49-F238E27FC236}">
                        <a16:creationId xmlns:a16="http://schemas.microsoft.com/office/drawing/2014/main" id="{BDD60FDD-DD57-4107-9A4F-C178D778B03B}"/>
                      </a:ext>
                    </a:extLst>
                  </p:cNvPr>
                  <p:cNvCxnSpPr/>
                  <p:nvPr/>
                </p:nvCxnSpPr>
                <p:spPr>
                  <a:xfrm>
                    <a:off x="6206616" y="-1944544"/>
                    <a:ext cx="729673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2418" name="Straight Connector 2417">
                    <a:extLst>
                      <a:ext uri="{FF2B5EF4-FFF2-40B4-BE49-F238E27FC236}">
                        <a16:creationId xmlns:a16="http://schemas.microsoft.com/office/drawing/2014/main" id="{274EEEF7-A6B6-47CE-9232-D49834C8C296}"/>
                      </a:ext>
                    </a:extLst>
                  </p:cNvPr>
                  <p:cNvCxnSpPr/>
                  <p:nvPr/>
                </p:nvCxnSpPr>
                <p:spPr>
                  <a:xfrm>
                    <a:off x="6206616" y="-2528138"/>
                    <a:ext cx="1485506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grpSp>
            <p:grpSp>
              <p:nvGrpSpPr>
                <p:cNvPr id="2334" name="Group 2333">
                  <a:extLst>
                    <a:ext uri="{FF2B5EF4-FFF2-40B4-BE49-F238E27FC236}">
                      <a16:creationId xmlns:a16="http://schemas.microsoft.com/office/drawing/2014/main" id="{9250AADF-DE52-4F64-8FB7-81EF03FBB7EF}"/>
                    </a:ext>
                  </a:extLst>
                </p:cNvPr>
                <p:cNvGrpSpPr/>
                <p:nvPr/>
              </p:nvGrpSpPr>
              <p:grpSpPr>
                <a:xfrm>
                  <a:off x="4947857" y="793955"/>
                  <a:ext cx="3326588" cy="3486815"/>
                  <a:chOff x="6154372" y="-11370380"/>
                  <a:chExt cx="14917468" cy="15682062"/>
                </a:xfrm>
              </p:grpSpPr>
              <p:cxnSp>
                <p:nvCxnSpPr>
                  <p:cNvPr id="2335" name="Straight Connector 2334">
                    <a:extLst>
                      <a:ext uri="{FF2B5EF4-FFF2-40B4-BE49-F238E27FC236}">
                        <a16:creationId xmlns:a16="http://schemas.microsoft.com/office/drawing/2014/main" id="{B4529966-B65C-40EA-8D85-B0CA151E5301}"/>
                      </a:ext>
                    </a:extLst>
                  </p:cNvPr>
                  <p:cNvCxnSpPr/>
                  <p:nvPr/>
                </p:nvCxnSpPr>
                <p:spPr>
                  <a:xfrm>
                    <a:off x="7955470" y="3868788"/>
                    <a:ext cx="1082615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36" name="Straight Connector 2335">
                    <a:extLst>
                      <a:ext uri="{FF2B5EF4-FFF2-40B4-BE49-F238E27FC236}">
                        <a16:creationId xmlns:a16="http://schemas.microsoft.com/office/drawing/2014/main" id="{1C229243-4D40-4C46-B554-BBCBA0E1FB41}"/>
                      </a:ext>
                    </a:extLst>
                  </p:cNvPr>
                  <p:cNvCxnSpPr/>
                  <p:nvPr/>
                </p:nvCxnSpPr>
                <p:spPr>
                  <a:xfrm>
                    <a:off x="9374038" y="3436031"/>
                    <a:ext cx="72845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37" name="Straight Connector 2336">
                    <a:extLst>
                      <a:ext uri="{FF2B5EF4-FFF2-40B4-BE49-F238E27FC236}">
                        <a16:creationId xmlns:a16="http://schemas.microsoft.com/office/drawing/2014/main" id="{E10E826B-713B-421B-8C01-3143BD97E44C}"/>
                      </a:ext>
                    </a:extLst>
                  </p:cNvPr>
                  <p:cNvCxnSpPr/>
                  <p:nvPr/>
                </p:nvCxnSpPr>
                <p:spPr>
                  <a:xfrm>
                    <a:off x="7476227" y="2993838"/>
                    <a:ext cx="508958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338" name="Group 2337">
                    <a:extLst>
                      <a:ext uri="{FF2B5EF4-FFF2-40B4-BE49-F238E27FC236}">
                        <a16:creationId xmlns:a16="http://schemas.microsoft.com/office/drawing/2014/main" id="{CFEEA073-B23C-4617-9415-8EBCC335B7E7}"/>
                      </a:ext>
                    </a:extLst>
                  </p:cNvPr>
                  <p:cNvGrpSpPr/>
                  <p:nvPr/>
                </p:nvGrpSpPr>
                <p:grpSpPr>
                  <a:xfrm>
                    <a:off x="7466642" y="2565924"/>
                    <a:ext cx="8353245" cy="882"/>
                    <a:chOff x="-22119983" y="24425877"/>
                    <a:chExt cx="14665070" cy="882"/>
                  </a:xfrm>
                </p:grpSpPr>
                <p:cxnSp>
                  <p:nvCxnSpPr>
                    <p:cNvPr id="2380" name="Straight Connector 2379">
                      <a:extLst>
                        <a:ext uri="{FF2B5EF4-FFF2-40B4-BE49-F238E27FC236}">
                          <a16:creationId xmlns:a16="http://schemas.microsoft.com/office/drawing/2014/main" id="{459E7EA1-BF48-4A15-AA4D-A9B182B44D6A}"/>
                        </a:ext>
                      </a:extLst>
                    </p:cNvPr>
                    <p:cNvCxnSpPr/>
                    <p:nvPr/>
                  </p:nvCxnSpPr>
                  <p:spPr>
                    <a:xfrm>
                      <a:off x="-9869642" y="24425877"/>
                      <a:ext cx="241472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81" name="Straight Connector 2380">
                      <a:extLst>
                        <a:ext uri="{FF2B5EF4-FFF2-40B4-BE49-F238E27FC236}">
                          <a16:creationId xmlns:a16="http://schemas.microsoft.com/office/drawing/2014/main" id="{B4314D67-8913-48C6-B1B6-982F4C3222E0}"/>
                        </a:ext>
                      </a:extLst>
                    </p:cNvPr>
                    <p:cNvCxnSpPr/>
                    <p:nvPr/>
                  </p:nvCxnSpPr>
                  <p:spPr>
                    <a:xfrm>
                      <a:off x="-22119983" y="24426759"/>
                      <a:ext cx="962526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2339" name="Straight Connector 2338">
                    <a:extLst>
                      <a:ext uri="{FF2B5EF4-FFF2-40B4-BE49-F238E27FC236}">
                        <a16:creationId xmlns:a16="http://schemas.microsoft.com/office/drawing/2014/main" id="{F8BFEA0B-6768-4760-82C3-1BB8FB73255B}"/>
                      </a:ext>
                    </a:extLst>
                  </p:cNvPr>
                  <p:cNvCxnSpPr/>
                  <p:nvPr/>
                </p:nvCxnSpPr>
                <p:spPr>
                  <a:xfrm>
                    <a:off x="7467599" y="2130874"/>
                    <a:ext cx="979961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0" name="Straight Connector 2339">
                    <a:extLst>
                      <a:ext uri="{FF2B5EF4-FFF2-40B4-BE49-F238E27FC236}">
                        <a16:creationId xmlns:a16="http://schemas.microsoft.com/office/drawing/2014/main" id="{753FC2B1-9436-4414-AD85-4BD26E286A85}"/>
                      </a:ext>
                    </a:extLst>
                  </p:cNvPr>
                  <p:cNvCxnSpPr/>
                  <p:nvPr/>
                </p:nvCxnSpPr>
                <p:spPr>
                  <a:xfrm>
                    <a:off x="7462518" y="-479426"/>
                    <a:ext cx="496315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1" name="Straight Connector 2340">
                    <a:extLst>
                      <a:ext uri="{FF2B5EF4-FFF2-40B4-BE49-F238E27FC236}">
                        <a16:creationId xmlns:a16="http://schemas.microsoft.com/office/drawing/2014/main" id="{014B7385-D107-4376-8E52-E9F7EC7933B2}"/>
                      </a:ext>
                    </a:extLst>
                  </p:cNvPr>
                  <p:cNvCxnSpPr/>
                  <p:nvPr/>
                </p:nvCxnSpPr>
                <p:spPr>
                  <a:xfrm>
                    <a:off x="7434971" y="-914477"/>
                    <a:ext cx="1138134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2" name="Straight Connector 2341">
                    <a:extLst>
                      <a:ext uri="{FF2B5EF4-FFF2-40B4-BE49-F238E27FC236}">
                        <a16:creationId xmlns:a16="http://schemas.microsoft.com/office/drawing/2014/main" id="{39B63487-5E9F-47A4-8F00-4FE5B273392C}"/>
                      </a:ext>
                    </a:extLst>
                  </p:cNvPr>
                  <p:cNvCxnSpPr/>
                  <p:nvPr/>
                </p:nvCxnSpPr>
                <p:spPr>
                  <a:xfrm>
                    <a:off x="7450783" y="-1349523"/>
                    <a:ext cx="547959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3" name="Straight Connector 2342">
                    <a:extLst>
                      <a:ext uri="{FF2B5EF4-FFF2-40B4-BE49-F238E27FC236}">
                        <a16:creationId xmlns:a16="http://schemas.microsoft.com/office/drawing/2014/main" id="{3BEB1627-CA7F-4862-A4D7-7B28F00760E9}"/>
                      </a:ext>
                    </a:extLst>
                  </p:cNvPr>
                  <p:cNvCxnSpPr/>
                  <p:nvPr/>
                </p:nvCxnSpPr>
                <p:spPr>
                  <a:xfrm>
                    <a:off x="7448698" y="-2665384"/>
                    <a:ext cx="881911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344" name="Group 2343">
                    <a:extLst>
                      <a:ext uri="{FF2B5EF4-FFF2-40B4-BE49-F238E27FC236}">
                        <a16:creationId xmlns:a16="http://schemas.microsoft.com/office/drawing/2014/main" id="{AD3EA2F4-8E75-4AEA-B03B-91D1BBC9CFB3}"/>
                      </a:ext>
                    </a:extLst>
                  </p:cNvPr>
                  <p:cNvGrpSpPr/>
                  <p:nvPr/>
                </p:nvGrpSpPr>
                <p:grpSpPr>
                  <a:xfrm>
                    <a:off x="7665136" y="-3090397"/>
                    <a:ext cx="1478866" cy="149"/>
                    <a:chOff x="-21771514" y="14489840"/>
                    <a:chExt cx="2596319" cy="149"/>
                  </a:xfrm>
                </p:grpSpPr>
                <p:cxnSp>
                  <p:nvCxnSpPr>
                    <p:cNvPr id="2378" name="Straight Connector 2377">
                      <a:extLst>
                        <a:ext uri="{FF2B5EF4-FFF2-40B4-BE49-F238E27FC236}">
                          <a16:creationId xmlns:a16="http://schemas.microsoft.com/office/drawing/2014/main" id="{B0DA0F36-B91F-492D-A76A-DA0BC0C0036D}"/>
                        </a:ext>
                      </a:extLst>
                    </p:cNvPr>
                    <p:cNvCxnSpPr/>
                    <p:nvPr/>
                  </p:nvCxnSpPr>
                  <p:spPr>
                    <a:xfrm>
                      <a:off x="-21771514" y="14489840"/>
                      <a:ext cx="104076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9" name="Straight Connector 2378">
                      <a:extLst>
                        <a:ext uri="{FF2B5EF4-FFF2-40B4-BE49-F238E27FC236}">
                          <a16:creationId xmlns:a16="http://schemas.microsoft.com/office/drawing/2014/main" id="{9D797210-42F1-4B3E-81C9-64A11EFE914C}"/>
                        </a:ext>
                      </a:extLst>
                    </p:cNvPr>
                    <p:cNvCxnSpPr/>
                    <p:nvPr/>
                  </p:nvCxnSpPr>
                  <p:spPr>
                    <a:xfrm>
                      <a:off x="-20405358" y="14489989"/>
                      <a:ext cx="123016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2345" name="Straight Connector 2344">
                    <a:extLst>
                      <a:ext uri="{FF2B5EF4-FFF2-40B4-BE49-F238E27FC236}">
                        <a16:creationId xmlns:a16="http://schemas.microsoft.com/office/drawing/2014/main" id="{9A046318-63F7-4380-992E-D5F8DAC3F8CA}"/>
                      </a:ext>
                    </a:extLst>
                  </p:cNvPr>
                  <p:cNvCxnSpPr/>
                  <p:nvPr/>
                </p:nvCxnSpPr>
                <p:spPr>
                  <a:xfrm>
                    <a:off x="7897685" y="-3524777"/>
                    <a:ext cx="140580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6" name="Straight Connector 2345">
                    <a:extLst>
                      <a:ext uri="{FF2B5EF4-FFF2-40B4-BE49-F238E27FC236}">
                        <a16:creationId xmlns:a16="http://schemas.microsoft.com/office/drawing/2014/main" id="{9BFCE063-B017-4D7C-8398-E347FCFDD940}"/>
                      </a:ext>
                    </a:extLst>
                  </p:cNvPr>
                  <p:cNvCxnSpPr/>
                  <p:nvPr/>
                </p:nvCxnSpPr>
                <p:spPr>
                  <a:xfrm>
                    <a:off x="7472326" y="-3959828"/>
                    <a:ext cx="927985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7" name="Straight Connector 2346">
                    <a:extLst>
                      <a:ext uri="{FF2B5EF4-FFF2-40B4-BE49-F238E27FC236}">
                        <a16:creationId xmlns:a16="http://schemas.microsoft.com/office/drawing/2014/main" id="{E44B2B70-43EC-45F0-A9A4-61A4D1F7C056}"/>
                      </a:ext>
                    </a:extLst>
                  </p:cNvPr>
                  <p:cNvCxnSpPr/>
                  <p:nvPr/>
                </p:nvCxnSpPr>
                <p:spPr>
                  <a:xfrm>
                    <a:off x="7622097" y="1694717"/>
                    <a:ext cx="598023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8" name="Straight Connector 2347">
                    <a:extLst>
                      <a:ext uri="{FF2B5EF4-FFF2-40B4-BE49-F238E27FC236}">
                        <a16:creationId xmlns:a16="http://schemas.microsoft.com/office/drawing/2014/main" id="{A60D82DA-17E9-4F82-9D12-EFFDE70E6FB8}"/>
                      </a:ext>
                    </a:extLst>
                  </p:cNvPr>
                  <p:cNvCxnSpPr/>
                  <p:nvPr/>
                </p:nvCxnSpPr>
                <p:spPr>
                  <a:xfrm>
                    <a:off x="7454568" y="-4387737"/>
                    <a:ext cx="1171947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49" name="Straight Connector 2348">
                    <a:extLst>
                      <a:ext uri="{FF2B5EF4-FFF2-40B4-BE49-F238E27FC236}">
                        <a16:creationId xmlns:a16="http://schemas.microsoft.com/office/drawing/2014/main" id="{5A06FCC0-FC6B-4B2C-8A0F-820777A4C58E}"/>
                      </a:ext>
                    </a:extLst>
                  </p:cNvPr>
                  <p:cNvCxnSpPr/>
                  <p:nvPr/>
                </p:nvCxnSpPr>
                <p:spPr>
                  <a:xfrm>
                    <a:off x="7472142" y="-5700296"/>
                    <a:ext cx="860074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0" name="Straight Connector 2349">
                    <a:extLst>
                      <a:ext uri="{FF2B5EF4-FFF2-40B4-BE49-F238E27FC236}">
                        <a16:creationId xmlns:a16="http://schemas.microsoft.com/office/drawing/2014/main" id="{05652252-B8E1-480A-B3A1-B92BA651D766}"/>
                      </a:ext>
                    </a:extLst>
                  </p:cNvPr>
                  <p:cNvCxnSpPr/>
                  <p:nvPr/>
                </p:nvCxnSpPr>
                <p:spPr>
                  <a:xfrm>
                    <a:off x="7470541" y="-6135347"/>
                    <a:ext cx="628089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1" name="Straight Connector 2350">
                    <a:extLst>
                      <a:ext uri="{FF2B5EF4-FFF2-40B4-BE49-F238E27FC236}">
                        <a16:creationId xmlns:a16="http://schemas.microsoft.com/office/drawing/2014/main" id="{8B87569B-53FF-4902-8211-B601C672922B}"/>
                      </a:ext>
                    </a:extLst>
                  </p:cNvPr>
                  <p:cNvCxnSpPr/>
                  <p:nvPr/>
                </p:nvCxnSpPr>
                <p:spPr>
                  <a:xfrm>
                    <a:off x="7472326" y="-7005444"/>
                    <a:ext cx="901995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2" name="Straight Connector 2351">
                    <a:extLst>
                      <a:ext uri="{FF2B5EF4-FFF2-40B4-BE49-F238E27FC236}">
                        <a16:creationId xmlns:a16="http://schemas.microsoft.com/office/drawing/2014/main" id="{11D49C95-AF69-4829-810F-AC5E02C41BF7}"/>
                      </a:ext>
                    </a:extLst>
                  </p:cNvPr>
                  <p:cNvCxnSpPr/>
                  <p:nvPr/>
                </p:nvCxnSpPr>
                <p:spPr>
                  <a:xfrm>
                    <a:off x="7460514" y="-7433357"/>
                    <a:ext cx="1013046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3" name="Straight Connector 2352">
                    <a:extLst>
                      <a:ext uri="{FF2B5EF4-FFF2-40B4-BE49-F238E27FC236}">
                        <a16:creationId xmlns:a16="http://schemas.microsoft.com/office/drawing/2014/main" id="{7A263745-DCCC-429D-86DD-2901A37476EA}"/>
                      </a:ext>
                    </a:extLst>
                  </p:cNvPr>
                  <p:cNvCxnSpPr/>
                  <p:nvPr/>
                </p:nvCxnSpPr>
                <p:spPr>
                  <a:xfrm>
                    <a:off x="7466420" y="-8310597"/>
                    <a:ext cx="255772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4" name="Straight Connector 2353">
                    <a:extLst>
                      <a:ext uri="{FF2B5EF4-FFF2-40B4-BE49-F238E27FC236}">
                        <a16:creationId xmlns:a16="http://schemas.microsoft.com/office/drawing/2014/main" id="{5F9DC84C-80C1-4FA2-A2F5-2C7B5CFAC2B5}"/>
                      </a:ext>
                    </a:extLst>
                  </p:cNvPr>
                  <p:cNvCxnSpPr/>
                  <p:nvPr/>
                </p:nvCxnSpPr>
                <p:spPr>
                  <a:xfrm>
                    <a:off x="7466420" y="-7875546"/>
                    <a:ext cx="186069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5" name="Straight Connector 2354">
                    <a:extLst>
                      <a:ext uri="{FF2B5EF4-FFF2-40B4-BE49-F238E27FC236}">
                        <a16:creationId xmlns:a16="http://schemas.microsoft.com/office/drawing/2014/main" id="{B771E3D1-9B7A-46EB-9E1D-B3015EF7CB4A}"/>
                      </a:ext>
                    </a:extLst>
                  </p:cNvPr>
                  <p:cNvCxnSpPr/>
                  <p:nvPr/>
                </p:nvCxnSpPr>
                <p:spPr>
                  <a:xfrm>
                    <a:off x="7431052" y="-9190692"/>
                    <a:ext cx="952197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6" name="Straight Connector 2355">
                    <a:extLst>
                      <a:ext uri="{FF2B5EF4-FFF2-40B4-BE49-F238E27FC236}">
                        <a16:creationId xmlns:a16="http://schemas.microsoft.com/office/drawing/2014/main" id="{27858F99-381F-4D4C-AF70-65DB9073A246}"/>
                      </a:ext>
                    </a:extLst>
                  </p:cNvPr>
                  <p:cNvCxnSpPr/>
                  <p:nvPr/>
                </p:nvCxnSpPr>
                <p:spPr>
                  <a:xfrm>
                    <a:off x="7483079" y="-9615749"/>
                    <a:ext cx="1040915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57" name="Straight Connector 2356">
                    <a:extLst>
                      <a:ext uri="{FF2B5EF4-FFF2-40B4-BE49-F238E27FC236}">
                        <a16:creationId xmlns:a16="http://schemas.microsoft.com/office/drawing/2014/main" id="{E4BB259A-D659-4635-9A92-5E10263BC407}"/>
                      </a:ext>
                    </a:extLst>
                  </p:cNvPr>
                  <p:cNvCxnSpPr/>
                  <p:nvPr/>
                </p:nvCxnSpPr>
                <p:spPr>
                  <a:xfrm>
                    <a:off x="7487931" y="-10913755"/>
                    <a:ext cx="964821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358" name="Group 2357">
                    <a:extLst>
                      <a:ext uri="{FF2B5EF4-FFF2-40B4-BE49-F238E27FC236}">
                        <a16:creationId xmlns:a16="http://schemas.microsoft.com/office/drawing/2014/main" id="{39D62888-9725-449F-8689-09F75BA819BE}"/>
                      </a:ext>
                    </a:extLst>
                  </p:cNvPr>
                  <p:cNvGrpSpPr/>
                  <p:nvPr/>
                </p:nvGrpSpPr>
                <p:grpSpPr>
                  <a:xfrm>
                    <a:off x="7498080" y="1261332"/>
                    <a:ext cx="10855960" cy="159"/>
                    <a:chOff x="-22064787" y="22133657"/>
                    <a:chExt cx="19058870" cy="159"/>
                  </a:xfrm>
                </p:grpSpPr>
                <p:cxnSp>
                  <p:nvCxnSpPr>
                    <p:cNvPr id="2376" name="Straight Connector 2375">
                      <a:extLst>
                        <a:ext uri="{FF2B5EF4-FFF2-40B4-BE49-F238E27FC236}">
                          <a16:creationId xmlns:a16="http://schemas.microsoft.com/office/drawing/2014/main" id="{833AF3FB-0579-44B3-984D-8462485C25E7}"/>
                        </a:ext>
                      </a:extLst>
                    </p:cNvPr>
                    <p:cNvCxnSpPr/>
                    <p:nvPr/>
                  </p:nvCxnSpPr>
                  <p:spPr>
                    <a:xfrm>
                      <a:off x="-22064787" y="22133657"/>
                      <a:ext cx="1198648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7" name="Straight Connector 2376">
                      <a:extLst>
                        <a:ext uri="{FF2B5EF4-FFF2-40B4-BE49-F238E27FC236}">
                          <a16:creationId xmlns:a16="http://schemas.microsoft.com/office/drawing/2014/main" id="{ABEEB0D6-9746-46DF-95BC-EF6655BBFC44}"/>
                        </a:ext>
                      </a:extLst>
                    </p:cNvPr>
                    <p:cNvCxnSpPr/>
                    <p:nvPr/>
                  </p:nvCxnSpPr>
                  <p:spPr>
                    <a:xfrm>
                      <a:off x="-9678307" y="22133816"/>
                      <a:ext cx="667239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2359" name="Straight Connector 2358">
                    <a:extLst>
                      <a:ext uri="{FF2B5EF4-FFF2-40B4-BE49-F238E27FC236}">
                        <a16:creationId xmlns:a16="http://schemas.microsoft.com/office/drawing/2014/main" id="{1ADFDDB8-ACCB-4636-8DA6-989DDED012D5}"/>
                      </a:ext>
                    </a:extLst>
                  </p:cNvPr>
                  <p:cNvCxnSpPr/>
                  <p:nvPr/>
                </p:nvCxnSpPr>
                <p:spPr>
                  <a:xfrm>
                    <a:off x="7442200" y="-46615"/>
                    <a:ext cx="426186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0" name="Straight Connector 2359">
                    <a:extLst>
                      <a:ext uri="{FF2B5EF4-FFF2-40B4-BE49-F238E27FC236}">
                        <a16:creationId xmlns:a16="http://schemas.microsoft.com/office/drawing/2014/main" id="{262FE643-AC72-4636-987F-4CE0906AE8BF}"/>
                      </a:ext>
                    </a:extLst>
                  </p:cNvPr>
                  <p:cNvCxnSpPr/>
                  <p:nvPr/>
                </p:nvCxnSpPr>
                <p:spPr>
                  <a:xfrm>
                    <a:off x="8021672" y="-4829925"/>
                    <a:ext cx="841153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1" name="Straight Connector 2360">
                    <a:extLst>
                      <a:ext uri="{FF2B5EF4-FFF2-40B4-BE49-F238E27FC236}">
                        <a16:creationId xmlns:a16="http://schemas.microsoft.com/office/drawing/2014/main" id="{444EFE46-8A8F-4EB1-A973-5E1D58029D43}"/>
                      </a:ext>
                    </a:extLst>
                  </p:cNvPr>
                  <p:cNvCxnSpPr/>
                  <p:nvPr/>
                </p:nvCxnSpPr>
                <p:spPr>
                  <a:xfrm flipV="1">
                    <a:off x="7478205" y="-5260757"/>
                    <a:ext cx="1155345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2" name="Straight Connector 2361">
                    <a:extLst>
                      <a:ext uri="{FF2B5EF4-FFF2-40B4-BE49-F238E27FC236}">
                        <a16:creationId xmlns:a16="http://schemas.microsoft.com/office/drawing/2014/main" id="{E5A7BBBA-D0F1-420C-9265-70A63195CD40}"/>
                      </a:ext>
                    </a:extLst>
                  </p:cNvPr>
                  <p:cNvCxnSpPr/>
                  <p:nvPr/>
                </p:nvCxnSpPr>
                <p:spPr>
                  <a:xfrm>
                    <a:off x="7925905" y="-6565037"/>
                    <a:ext cx="688879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3" name="Straight Connector 2362">
                    <a:extLst>
                      <a:ext uri="{FF2B5EF4-FFF2-40B4-BE49-F238E27FC236}">
                        <a16:creationId xmlns:a16="http://schemas.microsoft.com/office/drawing/2014/main" id="{3097E667-0F5A-4E77-8F04-C46876E7E262}"/>
                      </a:ext>
                    </a:extLst>
                  </p:cNvPr>
                  <p:cNvCxnSpPr/>
                  <p:nvPr/>
                </p:nvCxnSpPr>
                <p:spPr>
                  <a:xfrm>
                    <a:off x="7468500" y="-8745647"/>
                    <a:ext cx="559182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4" name="Straight Connector 2363">
                    <a:extLst>
                      <a:ext uri="{FF2B5EF4-FFF2-40B4-BE49-F238E27FC236}">
                        <a16:creationId xmlns:a16="http://schemas.microsoft.com/office/drawing/2014/main" id="{B2C7258B-F249-45DD-8037-972410BE63F5}"/>
                      </a:ext>
                    </a:extLst>
                  </p:cNvPr>
                  <p:cNvCxnSpPr/>
                  <p:nvPr/>
                </p:nvCxnSpPr>
                <p:spPr>
                  <a:xfrm>
                    <a:off x="6154372" y="-10489147"/>
                    <a:ext cx="1020204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5" name="Straight Connector 2364">
                    <a:extLst>
                      <a:ext uri="{FF2B5EF4-FFF2-40B4-BE49-F238E27FC236}">
                        <a16:creationId xmlns:a16="http://schemas.microsoft.com/office/drawing/2014/main" id="{BDB065D7-04BE-4E85-9537-F8963FB6FE5B}"/>
                      </a:ext>
                    </a:extLst>
                  </p:cNvPr>
                  <p:cNvCxnSpPr/>
                  <p:nvPr/>
                </p:nvCxnSpPr>
                <p:spPr>
                  <a:xfrm>
                    <a:off x="7440496" y="-10043658"/>
                    <a:ext cx="1132596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66" name="Straight Connector 2365">
                    <a:extLst>
                      <a:ext uri="{FF2B5EF4-FFF2-40B4-BE49-F238E27FC236}">
                        <a16:creationId xmlns:a16="http://schemas.microsoft.com/office/drawing/2014/main" id="{BEE7C46F-269B-4126-B65A-C21660A6BB96}"/>
                      </a:ext>
                    </a:extLst>
                  </p:cNvPr>
                  <p:cNvCxnSpPr/>
                  <p:nvPr/>
                </p:nvCxnSpPr>
                <p:spPr>
                  <a:xfrm>
                    <a:off x="7479944" y="-1784574"/>
                    <a:ext cx="632466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367" name="Group 2366">
                    <a:extLst>
                      <a:ext uri="{FF2B5EF4-FFF2-40B4-BE49-F238E27FC236}">
                        <a16:creationId xmlns:a16="http://schemas.microsoft.com/office/drawing/2014/main" id="{6C2F805A-F741-4BBF-A5F9-D88555336D1D}"/>
                      </a:ext>
                    </a:extLst>
                  </p:cNvPr>
                  <p:cNvGrpSpPr/>
                  <p:nvPr/>
                </p:nvGrpSpPr>
                <p:grpSpPr>
                  <a:xfrm>
                    <a:off x="7476226" y="4307810"/>
                    <a:ext cx="9714795" cy="3872"/>
                    <a:chOff x="7476226" y="4307810"/>
                    <a:chExt cx="9714795" cy="3872"/>
                  </a:xfrm>
                </p:grpSpPr>
                <p:cxnSp>
                  <p:nvCxnSpPr>
                    <p:cNvPr id="2374" name="Straight Connector 2373">
                      <a:extLst>
                        <a:ext uri="{FF2B5EF4-FFF2-40B4-BE49-F238E27FC236}">
                          <a16:creationId xmlns:a16="http://schemas.microsoft.com/office/drawing/2014/main" id="{14E3ACB1-5299-4095-9E5C-F80A0AEF0A42}"/>
                        </a:ext>
                      </a:extLst>
                    </p:cNvPr>
                    <p:cNvCxnSpPr/>
                    <p:nvPr/>
                  </p:nvCxnSpPr>
                  <p:spPr>
                    <a:xfrm>
                      <a:off x="7476226" y="4309746"/>
                      <a:ext cx="868168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5" name="Straight Connector 2374">
                      <a:extLst>
                        <a:ext uri="{FF2B5EF4-FFF2-40B4-BE49-F238E27FC236}">
                          <a16:creationId xmlns:a16="http://schemas.microsoft.com/office/drawing/2014/main" id="{06190A81-FF83-4052-ACEC-1A8520C0A1DA}"/>
                        </a:ext>
                      </a:extLst>
                    </p:cNvPr>
                    <p:cNvCxnSpPr/>
                    <p:nvPr/>
                  </p:nvCxnSpPr>
                  <p:spPr>
                    <a:xfrm>
                      <a:off x="16556338" y="4307810"/>
                      <a:ext cx="634683" cy="387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2368" name="Straight Connector 2367">
                    <a:extLst>
                      <a:ext uri="{FF2B5EF4-FFF2-40B4-BE49-F238E27FC236}">
                        <a16:creationId xmlns:a16="http://schemas.microsoft.com/office/drawing/2014/main" id="{DE951644-616D-4AE3-BDAB-560EBB516B6B}"/>
                      </a:ext>
                    </a:extLst>
                  </p:cNvPr>
                  <p:cNvCxnSpPr/>
                  <p:nvPr/>
                </p:nvCxnSpPr>
                <p:spPr>
                  <a:xfrm>
                    <a:off x="7487931" y="-11370380"/>
                    <a:ext cx="1358390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2369" name="Group 2368">
                    <a:extLst>
                      <a:ext uri="{FF2B5EF4-FFF2-40B4-BE49-F238E27FC236}">
                        <a16:creationId xmlns:a16="http://schemas.microsoft.com/office/drawing/2014/main" id="{AA1E1AAB-EE1E-4455-B8B8-E7EE07CC5A1C}"/>
                      </a:ext>
                    </a:extLst>
                  </p:cNvPr>
                  <p:cNvGrpSpPr/>
                  <p:nvPr/>
                </p:nvGrpSpPr>
                <p:grpSpPr>
                  <a:xfrm>
                    <a:off x="7484139" y="-2219931"/>
                    <a:ext cx="7643628" cy="299"/>
                    <a:chOff x="7484139" y="-2219931"/>
                    <a:chExt cx="7643628" cy="299"/>
                  </a:xfrm>
                </p:grpSpPr>
                <p:cxnSp>
                  <p:nvCxnSpPr>
                    <p:cNvPr id="2372" name="Straight Connector 2371">
                      <a:extLst>
                        <a:ext uri="{FF2B5EF4-FFF2-40B4-BE49-F238E27FC236}">
                          <a16:creationId xmlns:a16="http://schemas.microsoft.com/office/drawing/2014/main" id="{C5A411C8-3658-4D24-8788-20714A598315}"/>
                        </a:ext>
                      </a:extLst>
                    </p:cNvPr>
                    <p:cNvCxnSpPr/>
                    <p:nvPr/>
                  </p:nvCxnSpPr>
                  <p:spPr>
                    <a:xfrm>
                      <a:off x="9082327" y="-2219632"/>
                      <a:ext cx="604544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3" name="Straight Connector 2372">
                      <a:extLst>
                        <a:ext uri="{FF2B5EF4-FFF2-40B4-BE49-F238E27FC236}">
                          <a16:creationId xmlns:a16="http://schemas.microsoft.com/office/drawing/2014/main" id="{1A1ACA36-5DD0-451F-B1DC-99F60B88705D}"/>
                        </a:ext>
                      </a:extLst>
                    </p:cNvPr>
                    <p:cNvCxnSpPr/>
                    <p:nvPr/>
                  </p:nvCxnSpPr>
                  <p:spPr>
                    <a:xfrm>
                      <a:off x="7484139" y="-2219931"/>
                      <a:ext cx="92149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2370" name="Straight Connector 2369">
                    <a:extLst>
                      <a:ext uri="{FF2B5EF4-FFF2-40B4-BE49-F238E27FC236}">
                        <a16:creationId xmlns:a16="http://schemas.microsoft.com/office/drawing/2014/main" id="{886D21CC-FA20-4813-8E29-FD2FE7E4F55A}"/>
                      </a:ext>
                    </a:extLst>
                  </p:cNvPr>
                  <p:cNvCxnSpPr/>
                  <p:nvPr/>
                </p:nvCxnSpPr>
                <p:spPr>
                  <a:xfrm>
                    <a:off x="8148318" y="825726"/>
                    <a:ext cx="64008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371" name="Straight Connector 2370">
                    <a:extLst>
                      <a:ext uri="{FF2B5EF4-FFF2-40B4-BE49-F238E27FC236}">
                        <a16:creationId xmlns:a16="http://schemas.microsoft.com/office/drawing/2014/main" id="{DD9E0644-6E3D-4198-98EE-933D73EEBA6B}"/>
                      </a:ext>
                    </a:extLst>
                  </p:cNvPr>
                  <p:cNvCxnSpPr/>
                  <p:nvPr/>
                </p:nvCxnSpPr>
                <p:spPr>
                  <a:xfrm>
                    <a:off x="7477761" y="390675"/>
                    <a:ext cx="63879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sp>
            <p:nvSpPr>
              <p:cNvPr id="2419" name="Oval 2418">
                <a:extLst>
                  <a:ext uri="{FF2B5EF4-FFF2-40B4-BE49-F238E27FC236}">
                    <a16:creationId xmlns:a16="http://schemas.microsoft.com/office/drawing/2014/main" id="{9AB1E6EB-081A-4CE3-9EFA-3777B5FD70EF}"/>
                  </a:ext>
                </a:extLst>
              </p:cNvPr>
              <p:cNvSpPr/>
              <p:nvPr/>
            </p:nvSpPr>
            <p:spPr>
              <a:xfrm>
                <a:off x="10220838" y="950356"/>
                <a:ext cx="38127" cy="3812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20" name="Group 2419">
                <a:extLst>
                  <a:ext uri="{FF2B5EF4-FFF2-40B4-BE49-F238E27FC236}">
                    <a16:creationId xmlns:a16="http://schemas.microsoft.com/office/drawing/2014/main" id="{EF07B029-0478-401A-8EF8-320BC8C21BA5}"/>
                  </a:ext>
                </a:extLst>
              </p:cNvPr>
              <p:cNvGrpSpPr/>
              <p:nvPr/>
            </p:nvGrpSpPr>
            <p:grpSpPr>
              <a:xfrm>
                <a:off x="10002423" y="795021"/>
                <a:ext cx="2436156" cy="2946113"/>
                <a:chOff x="4926470" y="767554"/>
                <a:chExt cx="2921304" cy="3532817"/>
              </a:xfrm>
            </p:grpSpPr>
            <p:sp>
              <p:nvSpPr>
                <p:cNvPr id="2421" name="Oval 2420">
                  <a:extLst>
                    <a:ext uri="{FF2B5EF4-FFF2-40B4-BE49-F238E27FC236}">
                      <a16:creationId xmlns:a16="http://schemas.microsoft.com/office/drawing/2014/main" id="{A8712535-979F-4A18-9E92-8DCAD950B326}"/>
                    </a:ext>
                  </a:extLst>
                </p:cNvPr>
                <p:cNvSpPr/>
                <p:nvPr/>
              </p:nvSpPr>
              <p:spPr>
                <a:xfrm>
                  <a:off x="4974454"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2" name="Oval 2421">
                  <a:extLst>
                    <a:ext uri="{FF2B5EF4-FFF2-40B4-BE49-F238E27FC236}">
                      <a16:creationId xmlns:a16="http://schemas.microsoft.com/office/drawing/2014/main" id="{E33EF714-DD47-477B-96F1-A80450BFFF73}"/>
                    </a:ext>
                  </a:extLst>
                </p:cNvPr>
                <p:cNvSpPr/>
                <p:nvPr/>
              </p:nvSpPr>
              <p:spPr>
                <a:xfrm>
                  <a:off x="5016648"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3" name="Oval 2422">
                  <a:extLst>
                    <a:ext uri="{FF2B5EF4-FFF2-40B4-BE49-F238E27FC236}">
                      <a16:creationId xmlns:a16="http://schemas.microsoft.com/office/drawing/2014/main" id="{0FBB02F0-A952-4A56-ABF6-36B9D762F4F3}"/>
                    </a:ext>
                  </a:extLst>
                </p:cNvPr>
                <p:cNvSpPr/>
                <p:nvPr/>
              </p:nvSpPr>
              <p:spPr>
                <a:xfrm>
                  <a:off x="5064086"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4" name="Oval 2423">
                  <a:extLst>
                    <a:ext uri="{FF2B5EF4-FFF2-40B4-BE49-F238E27FC236}">
                      <a16:creationId xmlns:a16="http://schemas.microsoft.com/office/drawing/2014/main" id="{CCC0672B-5C14-41A6-9B5E-B96BC1F90EE3}"/>
                    </a:ext>
                  </a:extLst>
                </p:cNvPr>
                <p:cNvSpPr/>
                <p:nvPr/>
              </p:nvSpPr>
              <p:spPr>
                <a:xfrm>
                  <a:off x="5150464"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5" name="Oval 2424">
                  <a:extLst>
                    <a:ext uri="{FF2B5EF4-FFF2-40B4-BE49-F238E27FC236}">
                      <a16:creationId xmlns:a16="http://schemas.microsoft.com/office/drawing/2014/main" id="{40E175ED-8407-4930-9B12-433EFC493728}"/>
                    </a:ext>
                  </a:extLst>
                </p:cNvPr>
                <p:cNvSpPr/>
                <p:nvPr/>
              </p:nvSpPr>
              <p:spPr>
                <a:xfrm>
                  <a:off x="5187282"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6" name="Oval 2425">
                  <a:extLst>
                    <a:ext uri="{FF2B5EF4-FFF2-40B4-BE49-F238E27FC236}">
                      <a16:creationId xmlns:a16="http://schemas.microsoft.com/office/drawing/2014/main" id="{5C7E483D-39D2-467B-ABCE-94C47B21EC49}"/>
                    </a:ext>
                  </a:extLst>
                </p:cNvPr>
                <p:cNvSpPr/>
                <p:nvPr/>
              </p:nvSpPr>
              <p:spPr>
                <a:xfrm>
                  <a:off x="5416681"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7" name="Oval 2426">
                  <a:extLst>
                    <a:ext uri="{FF2B5EF4-FFF2-40B4-BE49-F238E27FC236}">
                      <a16:creationId xmlns:a16="http://schemas.microsoft.com/office/drawing/2014/main" id="{AB7C8714-9F68-42A2-82AD-22FDC97F9FDA}"/>
                    </a:ext>
                  </a:extLst>
                </p:cNvPr>
                <p:cNvSpPr/>
                <p:nvPr/>
              </p:nvSpPr>
              <p:spPr>
                <a:xfrm>
                  <a:off x="6028415"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8" name="Oval 2427">
                  <a:extLst>
                    <a:ext uri="{FF2B5EF4-FFF2-40B4-BE49-F238E27FC236}">
                      <a16:creationId xmlns:a16="http://schemas.microsoft.com/office/drawing/2014/main" id="{CDA6FD8D-9C27-46EC-ADAF-11928CABAF7D}"/>
                    </a:ext>
                  </a:extLst>
                </p:cNvPr>
                <p:cNvSpPr/>
                <p:nvPr/>
              </p:nvSpPr>
              <p:spPr>
                <a:xfrm>
                  <a:off x="7152755"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29" name="Oval 2428">
                  <a:extLst>
                    <a:ext uri="{FF2B5EF4-FFF2-40B4-BE49-F238E27FC236}">
                      <a16:creationId xmlns:a16="http://schemas.microsoft.com/office/drawing/2014/main" id="{97480F33-1A07-4BCB-9F38-E676D3EC3C43}"/>
                    </a:ext>
                  </a:extLst>
                </p:cNvPr>
                <p:cNvSpPr/>
                <p:nvPr/>
              </p:nvSpPr>
              <p:spPr>
                <a:xfrm>
                  <a:off x="7242674"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0" name="Oval 2429">
                  <a:extLst>
                    <a:ext uri="{FF2B5EF4-FFF2-40B4-BE49-F238E27FC236}">
                      <a16:creationId xmlns:a16="http://schemas.microsoft.com/office/drawing/2014/main" id="{E677C449-A6AE-4621-9AFA-C2EFF278C2F1}"/>
                    </a:ext>
                  </a:extLst>
                </p:cNvPr>
                <p:cNvSpPr/>
                <p:nvPr/>
              </p:nvSpPr>
              <p:spPr>
                <a:xfrm>
                  <a:off x="7386403"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1" name="Oval 2430">
                  <a:extLst>
                    <a:ext uri="{FF2B5EF4-FFF2-40B4-BE49-F238E27FC236}">
                      <a16:creationId xmlns:a16="http://schemas.microsoft.com/office/drawing/2014/main" id="{7ED23CDF-71C2-4C92-88B7-0E5B268C388B}"/>
                    </a:ext>
                  </a:extLst>
                </p:cNvPr>
                <p:cNvSpPr/>
                <p:nvPr/>
              </p:nvSpPr>
              <p:spPr>
                <a:xfrm>
                  <a:off x="7440213"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2" name="Oval 2431">
                  <a:extLst>
                    <a:ext uri="{FF2B5EF4-FFF2-40B4-BE49-F238E27FC236}">
                      <a16:creationId xmlns:a16="http://schemas.microsoft.com/office/drawing/2014/main" id="{E6609747-0C7D-421E-9DB4-770CDB3C0025}"/>
                    </a:ext>
                  </a:extLst>
                </p:cNvPr>
                <p:cNvSpPr/>
                <p:nvPr/>
              </p:nvSpPr>
              <p:spPr>
                <a:xfrm>
                  <a:off x="7544292" y="4254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3" name="Oval 2432">
                  <a:extLst>
                    <a:ext uri="{FF2B5EF4-FFF2-40B4-BE49-F238E27FC236}">
                      <a16:creationId xmlns:a16="http://schemas.microsoft.com/office/drawing/2014/main" id="{51AEE308-B2F9-4F68-A3CD-C7CAA4C6062C}"/>
                    </a:ext>
                  </a:extLst>
                </p:cNvPr>
                <p:cNvSpPr/>
                <p:nvPr/>
              </p:nvSpPr>
              <p:spPr>
                <a:xfrm>
                  <a:off x="4935571"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4" name="Oval 2433">
                  <a:extLst>
                    <a:ext uri="{FF2B5EF4-FFF2-40B4-BE49-F238E27FC236}">
                      <a16:creationId xmlns:a16="http://schemas.microsoft.com/office/drawing/2014/main" id="{E5D5944C-A967-4286-9DD3-2151265A6965}"/>
                    </a:ext>
                  </a:extLst>
                </p:cNvPr>
                <p:cNvSpPr/>
                <p:nvPr/>
              </p:nvSpPr>
              <p:spPr>
                <a:xfrm>
                  <a:off x="4967087"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5" name="Oval 2434">
                  <a:extLst>
                    <a:ext uri="{FF2B5EF4-FFF2-40B4-BE49-F238E27FC236}">
                      <a16:creationId xmlns:a16="http://schemas.microsoft.com/office/drawing/2014/main" id="{EA6BE6A1-E97B-40BB-A342-95464D44EF6B}"/>
                    </a:ext>
                  </a:extLst>
                </p:cNvPr>
                <p:cNvSpPr/>
                <p:nvPr/>
              </p:nvSpPr>
              <p:spPr>
                <a:xfrm>
                  <a:off x="4989035"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6" name="Oval 2435">
                  <a:extLst>
                    <a:ext uri="{FF2B5EF4-FFF2-40B4-BE49-F238E27FC236}">
                      <a16:creationId xmlns:a16="http://schemas.microsoft.com/office/drawing/2014/main" id="{207B1696-1890-43A7-BE60-16C005344C7B}"/>
                    </a:ext>
                  </a:extLst>
                </p:cNvPr>
                <p:cNvSpPr/>
                <p:nvPr/>
              </p:nvSpPr>
              <p:spPr>
                <a:xfrm>
                  <a:off x="5030809"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7" name="Oval 2436">
                  <a:extLst>
                    <a:ext uri="{FF2B5EF4-FFF2-40B4-BE49-F238E27FC236}">
                      <a16:creationId xmlns:a16="http://schemas.microsoft.com/office/drawing/2014/main" id="{298594EF-B12B-46C2-965B-031B29085DB6}"/>
                    </a:ext>
                  </a:extLst>
                </p:cNvPr>
                <p:cNvSpPr/>
                <p:nvPr/>
              </p:nvSpPr>
              <p:spPr>
                <a:xfrm>
                  <a:off x="5064086"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8" name="Oval 2437">
                  <a:extLst>
                    <a:ext uri="{FF2B5EF4-FFF2-40B4-BE49-F238E27FC236}">
                      <a16:creationId xmlns:a16="http://schemas.microsoft.com/office/drawing/2014/main" id="{6C5D43D5-AAD0-4A34-825D-5D2ED67502EE}"/>
                    </a:ext>
                  </a:extLst>
                </p:cNvPr>
                <p:cNvSpPr/>
                <p:nvPr/>
              </p:nvSpPr>
              <p:spPr>
                <a:xfrm>
                  <a:off x="5095239"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39" name="Oval 2438">
                  <a:extLst>
                    <a:ext uri="{FF2B5EF4-FFF2-40B4-BE49-F238E27FC236}">
                      <a16:creationId xmlns:a16="http://schemas.microsoft.com/office/drawing/2014/main" id="{E23F214C-56D7-4D20-BC0E-FB622C140192}"/>
                    </a:ext>
                  </a:extLst>
                </p:cNvPr>
                <p:cNvSpPr/>
                <p:nvPr/>
              </p:nvSpPr>
              <p:spPr>
                <a:xfrm>
                  <a:off x="5112231"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0" name="Oval 2439">
                  <a:extLst>
                    <a:ext uri="{FF2B5EF4-FFF2-40B4-BE49-F238E27FC236}">
                      <a16:creationId xmlns:a16="http://schemas.microsoft.com/office/drawing/2014/main" id="{A0B41C41-2262-49D3-B2CB-7A9A1A23F4B8}"/>
                    </a:ext>
                  </a:extLst>
                </p:cNvPr>
                <p:cNvSpPr/>
                <p:nvPr/>
              </p:nvSpPr>
              <p:spPr>
                <a:xfrm>
                  <a:off x="5324638"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1" name="Oval 2440">
                  <a:extLst>
                    <a:ext uri="{FF2B5EF4-FFF2-40B4-BE49-F238E27FC236}">
                      <a16:creationId xmlns:a16="http://schemas.microsoft.com/office/drawing/2014/main" id="{7E88B49B-A941-4E53-BCAE-00DA3DA25725}"/>
                    </a:ext>
                  </a:extLst>
                </p:cNvPr>
                <p:cNvSpPr/>
                <p:nvPr/>
              </p:nvSpPr>
              <p:spPr>
                <a:xfrm>
                  <a:off x="5134180"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2" name="Oval 2441">
                  <a:extLst>
                    <a:ext uri="{FF2B5EF4-FFF2-40B4-BE49-F238E27FC236}">
                      <a16:creationId xmlns:a16="http://schemas.microsoft.com/office/drawing/2014/main" id="{26754B16-423A-4C0B-8E5E-29DE35778294}"/>
                    </a:ext>
                  </a:extLst>
                </p:cNvPr>
                <p:cNvSpPr/>
                <p:nvPr/>
              </p:nvSpPr>
              <p:spPr>
                <a:xfrm>
                  <a:off x="5219851"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3" name="Oval 2442">
                  <a:extLst>
                    <a:ext uri="{FF2B5EF4-FFF2-40B4-BE49-F238E27FC236}">
                      <a16:creationId xmlns:a16="http://schemas.microsoft.com/office/drawing/2014/main" id="{A24A270B-38B6-4F7E-992D-9B70FDF6640A}"/>
                    </a:ext>
                  </a:extLst>
                </p:cNvPr>
                <p:cNvSpPr/>
                <p:nvPr/>
              </p:nvSpPr>
              <p:spPr>
                <a:xfrm>
                  <a:off x="5151173"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4" name="Oval 2443">
                  <a:extLst>
                    <a:ext uri="{FF2B5EF4-FFF2-40B4-BE49-F238E27FC236}">
                      <a16:creationId xmlns:a16="http://schemas.microsoft.com/office/drawing/2014/main" id="{1266DEFB-E3C7-49CC-945A-5A492378041E}"/>
                    </a:ext>
                  </a:extLst>
                </p:cNvPr>
                <p:cNvSpPr/>
                <p:nvPr/>
              </p:nvSpPr>
              <p:spPr>
                <a:xfrm>
                  <a:off x="5181618"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5" name="Oval 2444">
                  <a:extLst>
                    <a:ext uri="{FF2B5EF4-FFF2-40B4-BE49-F238E27FC236}">
                      <a16:creationId xmlns:a16="http://schemas.microsoft.com/office/drawing/2014/main" id="{A0992471-024A-4B3B-88F9-6A43B7A4071F}"/>
                    </a:ext>
                  </a:extLst>
                </p:cNvPr>
                <p:cNvSpPr/>
                <p:nvPr/>
              </p:nvSpPr>
              <p:spPr>
                <a:xfrm>
                  <a:off x="7768808"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6" name="Oval 2445">
                  <a:extLst>
                    <a:ext uri="{FF2B5EF4-FFF2-40B4-BE49-F238E27FC236}">
                      <a16:creationId xmlns:a16="http://schemas.microsoft.com/office/drawing/2014/main" id="{48AE0B87-8B9B-40B3-A1BA-E6D52AD07559}"/>
                    </a:ext>
                  </a:extLst>
                </p:cNvPr>
                <p:cNvSpPr/>
                <p:nvPr/>
              </p:nvSpPr>
              <p:spPr>
                <a:xfrm>
                  <a:off x="7759531" y="415786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7" name="Oval 2446">
                  <a:extLst>
                    <a:ext uri="{FF2B5EF4-FFF2-40B4-BE49-F238E27FC236}">
                      <a16:creationId xmlns:a16="http://schemas.microsoft.com/office/drawing/2014/main" id="{F0F090EE-0B69-475E-8E18-E499A9C3542C}"/>
                    </a:ext>
                  </a:extLst>
                </p:cNvPr>
                <p:cNvSpPr/>
                <p:nvPr/>
              </p:nvSpPr>
              <p:spPr>
                <a:xfrm>
                  <a:off x="4982469"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8" name="Oval 2447">
                  <a:extLst>
                    <a:ext uri="{FF2B5EF4-FFF2-40B4-BE49-F238E27FC236}">
                      <a16:creationId xmlns:a16="http://schemas.microsoft.com/office/drawing/2014/main" id="{D46E170B-4555-4566-A8FB-A86468A01BF8}"/>
                    </a:ext>
                  </a:extLst>
                </p:cNvPr>
                <p:cNvSpPr/>
                <p:nvPr/>
              </p:nvSpPr>
              <p:spPr>
                <a:xfrm>
                  <a:off x="5049925"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49" name="Oval 2448">
                  <a:extLst>
                    <a:ext uri="{FF2B5EF4-FFF2-40B4-BE49-F238E27FC236}">
                      <a16:creationId xmlns:a16="http://schemas.microsoft.com/office/drawing/2014/main" id="{9AF68151-397D-47D8-8235-D3529CE748DA}"/>
                    </a:ext>
                  </a:extLst>
                </p:cNvPr>
                <p:cNvSpPr/>
                <p:nvPr/>
              </p:nvSpPr>
              <p:spPr>
                <a:xfrm>
                  <a:off x="5323222"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0" name="Oval 2449">
                  <a:extLst>
                    <a:ext uri="{FF2B5EF4-FFF2-40B4-BE49-F238E27FC236}">
                      <a16:creationId xmlns:a16="http://schemas.microsoft.com/office/drawing/2014/main" id="{6C8EE3A1-5640-4632-A55D-C63E8B03D370}"/>
                    </a:ext>
                  </a:extLst>
                </p:cNvPr>
                <p:cNvSpPr/>
                <p:nvPr/>
              </p:nvSpPr>
              <p:spPr>
                <a:xfrm>
                  <a:off x="5146925"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1" name="Oval 2450">
                  <a:extLst>
                    <a:ext uri="{FF2B5EF4-FFF2-40B4-BE49-F238E27FC236}">
                      <a16:creationId xmlns:a16="http://schemas.microsoft.com/office/drawing/2014/main" id="{55452C93-92E3-4346-8E59-E1E431DCA549}"/>
                    </a:ext>
                  </a:extLst>
                </p:cNvPr>
                <p:cNvSpPr/>
                <p:nvPr/>
              </p:nvSpPr>
              <p:spPr>
                <a:xfrm>
                  <a:off x="5440448"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2" name="Oval 2451">
                  <a:extLst>
                    <a:ext uri="{FF2B5EF4-FFF2-40B4-BE49-F238E27FC236}">
                      <a16:creationId xmlns:a16="http://schemas.microsoft.com/office/drawing/2014/main" id="{85EC12E2-50B1-48E2-BEB1-31DAC36F8E0B}"/>
                    </a:ext>
                  </a:extLst>
                </p:cNvPr>
                <p:cNvSpPr/>
                <p:nvPr/>
              </p:nvSpPr>
              <p:spPr>
                <a:xfrm>
                  <a:off x="5509031"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3" name="Oval 2452">
                  <a:extLst>
                    <a:ext uri="{FF2B5EF4-FFF2-40B4-BE49-F238E27FC236}">
                      <a16:creationId xmlns:a16="http://schemas.microsoft.com/office/drawing/2014/main" id="{3B504224-A5DA-46D6-9665-92BE848B7DC2}"/>
                    </a:ext>
                  </a:extLst>
                </p:cNvPr>
                <p:cNvSpPr/>
                <p:nvPr/>
              </p:nvSpPr>
              <p:spPr>
                <a:xfrm>
                  <a:off x="5641297"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4" name="Oval 2453">
                  <a:extLst>
                    <a:ext uri="{FF2B5EF4-FFF2-40B4-BE49-F238E27FC236}">
                      <a16:creationId xmlns:a16="http://schemas.microsoft.com/office/drawing/2014/main" id="{8439667B-C4E9-46D7-9792-7821B5CD5C44}"/>
                    </a:ext>
                  </a:extLst>
                </p:cNvPr>
                <p:cNvSpPr/>
                <p:nvPr/>
              </p:nvSpPr>
              <p:spPr>
                <a:xfrm>
                  <a:off x="5803109"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5" name="Oval 2454">
                  <a:extLst>
                    <a:ext uri="{FF2B5EF4-FFF2-40B4-BE49-F238E27FC236}">
                      <a16:creationId xmlns:a16="http://schemas.microsoft.com/office/drawing/2014/main" id="{9EDF0EE1-1B1A-4FF6-8600-CE83853B22A2}"/>
                    </a:ext>
                  </a:extLst>
                </p:cNvPr>
                <p:cNvSpPr/>
                <p:nvPr/>
              </p:nvSpPr>
              <p:spPr>
                <a:xfrm>
                  <a:off x="5861894" y="40602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6" name="Oval 2455">
                  <a:extLst>
                    <a:ext uri="{FF2B5EF4-FFF2-40B4-BE49-F238E27FC236}">
                      <a16:creationId xmlns:a16="http://schemas.microsoft.com/office/drawing/2014/main" id="{15F28BF2-7435-43B6-AD30-5F8154506904}"/>
                    </a:ext>
                  </a:extLst>
                </p:cNvPr>
                <p:cNvSpPr/>
                <p:nvPr/>
              </p:nvSpPr>
              <p:spPr>
                <a:xfrm>
                  <a:off x="4947223"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7" name="Oval 2456">
                  <a:extLst>
                    <a:ext uri="{FF2B5EF4-FFF2-40B4-BE49-F238E27FC236}">
                      <a16:creationId xmlns:a16="http://schemas.microsoft.com/office/drawing/2014/main" id="{3EB5D6C9-76F7-41AB-BD03-40690BC73AA7}"/>
                    </a:ext>
                  </a:extLst>
                </p:cNvPr>
                <p:cNvSpPr/>
                <p:nvPr/>
              </p:nvSpPr>
              <p:spPr>
                <a:xfrm>
                  <a:off x="4988690"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8" name="Oval 2457">
                  <a:extLst>
                    <a:ext uri="{FF2B5EF4-FFF2-40B4-BE49-F238E27FC236}">
                      <a16:creationId xmlns:a16="http://schemas.microsoft.com/office/drawing/2014/main" id="{910BDB34-A54F-4426-9F11-8E2FA8F914D3}"/>
                    </a:ext>
                  </a:extLst>
                </p:cNvPr>
                <p:cNvSpPr/>
                <p:nvPr/>
              </p:nvSpPr>
              <p:spPr>
                <a:xfrm>
                  <a:off x="5018848"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59" name="Oval 2458">
                  <a:extLst>
                    <a:ext uri="{FF2B5EF4-FFF2-40B4-BE49-F238E27FC236}">
                      <a16:creationId xmlns:a16="http://schemas.microsoft.com/office/drawing/2014/main" id="{09876D9F-3FFE-49E4-A514-69B28686424A}"/>
                    </a:ext>
                  </a:extLst>
                </p:cNvPr>
                <p:cNvSpPr/>
                <p:nvPr/>
              </p:nvSpPr>
              <p:spPr>
                <a:xfrm>
                  <a:off x="5067377"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0" name="Oval 2459">
                  <a:extLst>
                    <a:ext uri="{FF2B5EF4-FFF2-40B4-BE49-F238E27FC236}">
                      <a16:creationId xmlns:a16="http://schemas.microsoft.com/office/drawing/2014/main" id="{D7B8663C-A341-4DE3-8CE6-F2BBE2F2696A}"/>
                    </a:ext>
                  </a:extLst>
                </p:cNvPr>
                <p:cNvSpPr/>
                <p:nvPr/>
              </p:nvSpPr>
              <p:spPr>
                <a:xfrm>
                  <a:off x="5119885"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1" name="Oval 2460">
                  <a:extLst>
                    <a:ext uri="{FF2B5EF4-FFF2-40B4-BE49-F238E27FC236}">
                      <a16:creationId xmlns:a16="http://schemas.microsoft.com/office/drawing/2014/main" id="{789C9196-8DAB-41E1-BC4B-4B6C685A473C}"/>
                    </a:ext>
                  </a:extLst>
                </p:cNvPr>
                <p:cNvSpPr/>
                <p:nvPr/>
              </p:nvSpPr>
              <p:spPr>
                <a:xfrm>
                  <a:off x="5175302"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2" name="Oval 2461">
                  <a:extLst>
                    <a:ext uri="{FF2B5EF4-FFF2-40B4-BE49-F238E27FC236}">
                      <a16:creationId xmlns:a16="http://schemas.microsoft.com/office/drawing/2014/main" id="{E938F583-1DBA-4EEE-A1C0-18B89F7E2897}"/>
                    </a:ext>
                  </a:extLst>
                </p:cNvPr>
                <p:cNvSpPr/>
                <p:nvPr/>
              </p:nvSpPr>
              <p:spPr>
                <a:xfrm>
                  <a:off x="5259194"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3" name="Oval 2462">
                  <a:extLst>
                    <a:ext uri="{FF2B5EF4-FFF2-40B4-BE49-F238E27FC236}">
                      <a16:creationId xmlns:a16="http://schemas.microsoft.com/office/drawing/2014/main" id="{A4CA4B7E-E34A-4062-B9EF-D95B4CDCA03D}"/>
                    </a:ext>
                  </a:extLst>
                </p:cNvPr>
                <p:cNvSpPr/>
                <p:nvPr/>
              </p:nvSpPr>
              <p:spPr>
                <a:xfrm>
                  <a:off x="5364364"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4" name="Oval 2463">
                  <a:extLst>
                    <a:ext uri="{FF2B5EF4-FFF2-40B4-BE49-F238E27FC236}">
                      <a16:creationId xmlns:a16="http://schemas.microsoft.com/office/drawing/2014/main" id="{A79FF192-56B9-43FE-ACB3-7E19F54F9EE1}"/>
                    </a:ext>
                  </a:extLst>
                </p:cNvPr>
                <p:cNvSpPr/>
                <p:nvPr/>
              </p:nvSpPr>
              <p:spPr>
                <a:xfrm>
                  <a:off x="5522961" y="347915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5" name="Oval 2464">
                  <a:extLst>
                    <a:ext uri="{FF2B5EF4-FFF2-40B4-BE49-F238E27FC236}">
                      <a16:creationId xmlns:a16="http://schemas.microsoft.com/office/drawing/2014/main" id="{DB1E231C-5243-495A-9E14-CABB6104456F}"/>
                    </a:ext>
                  </a:extLst>
                </p:cNvPr>
                <p:cNvSpPr/>
                <p:nvPr/>
              </p:nvSpPr>
              <p:spPr>
                <a:xfrm>
                  <a:off x="5004596"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6" name="Oval 2465">
                  <a:extLst>
                    <a:ext uri="{FF2B5EF4-FFF2-40B4-BE49-F238E27FC236}">
                      <a16:creationId xmlns:a16="http://schemas.microsoft.com/office/drawing/2014/main" id="{4BAA473F-29BB-4C6E-9419-F7C03EABDAB5}"/>
                    </a:ext>
                  </a:extLst>
                </p:cNvPr>
                <p:cNvSpPr/>
                <p:nvPr/>
              </p:nvSpPr>
              <p:spPr>
                <a:xfrm>
                  <a:off x="5144992"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7" name="Oval 2466">
                  <a:extLst>
                    <a:ext uri="{FF2B5EF4-FFF2-40B4-BE49-F238E27FC236}">
                      <a16:creationId xmlns:a16="http://schemas.microsoft.com/office/drawing/2014/main" id="{679A3128-0D22-4DEB-9085-AFE6F60AF2F0}"/>
                    </a:ext>
                  </a:extLst>
                </p:cNvPr>
                <p:cNvSpPr/>
                <p:nvPr/>
              </p:nvSpPr>
              <p:spPr>
                <a:xfrm>
                  <a:off x="5362833"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8" name="Oval 2467">
                  <a:extLst>
                    <a:ext uri="{FF2B5EF4-FFF2-40B4-BE49-F238E27FC236}">
                      <a16:creationId xmlns:a16="http://schemas.microsoft.com/office/drawing/2014/main" id="{BFDDEF51-5636-4796-9779-04588B4F9A2D}"/>
                    </a:ext>
                  </a:extLst>
                </p:cNvPr>
                <p:cNvSpPr/>
                <p:nvPr/>
              </p:nvSpPr>
              <p:spPr>
                <a:xfrm>
                  <a:off x="5419476"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69" name="Oval 2468">
                  <a:extLst>
                    <a:ext uri="{FF2B5EF4-FFF2-40B4-BE49-F238E27FC236}">
                      <a16:creationId xmlns:a16="http://schemas.microsoft.com/office/drawing/2014/main" id="{B27FB66D-2D83-4D94-B6B1-B45145C0C828}"/>
                    </a:ext>
                  </a:extLst>
                </p:cNvPr>
                <p:cNvSpPr/>
                <p:nvPr/>
              </p:nvSpPr>
              <p:spPr>
                <a:xfrm>
                  <a:off x="5471984"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0" name="Oval 2469">
                  <a:extLst>
                    <a:ext uri="{FF2B5EF4-FFF2-40B4-BE49-F238E27FC236}">
                      <a16:creationId xmlns:a16="http://schemas.microsoft.com/office/drawing/2014/main" id="{07ABE4D4-65AA-4189-9EA8-E3D8333C4174}"/>
                    </a:ext>
                  </a:extLst>
                </p:cNvPr>
                <p:cNvSpPr/>
                <p:nvPr/>
              </p:nvSpPr>
              <p:spPr>
                <a:xfrm>
                  <a:off x="5527554" y="33819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1" name="Oval 2470">
                  <a:extLst>
                    <a:ext uri="{FF2B5EF4-FFF2-40B4-BE49-F238E27FC236}">
                      <a16:creationId xmlns:a16="http://schemas.microsoft.com/office/drawing/2014/main" id="{1D1AC3EE-E0F6-4F3D-940E-578D230728A7}"/>
                    </a:ext>
                  </a:extLst>
                </p:cNvPr>
                <p:cNvSpPr/>
                <p:nvPr/>
              </p:nvSpPr>
              <p:spPr>
                <a:xfrm>
                  <a:off x="4932191"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2" name="Oval 2471">
                  <a:extLst>
                    <a:ext uri="{FF2B5EF4-FFF2-40B4-BE49-F238E27FC236}">
                      <a16:creationId xmlns:a16="http://schemas.microsoft.com/office/drawing/2014/main" id="{D09D8DE8-5F1F-44D5-B372-65088AE04D49}"/>
                    </a:ext>
                  </a:extLst>
                </p:cNvPr>
                <p:cNvSpPr/>
                <p:nvPr/>
              </p:nvSpPr>
              <p:spPr>
                <a:xfrm>
                  <a:off x="4967105"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3" name="Oval 2472">
                  <a:extLst>
                    <a:ext uri="{FF2B5EF4-FFF2-40B4-BE49-F238E27FC236}">
                      <a16:creationId xmlns:a16="http://schemas.microsoft.com/office/drawing/2014/main" id="{7347C0DB-EF46-4714-A3AE-681E18702D13}"/>
                    </a:ext>
                  </a:extLst>
                </p:cNvPr>
                <p:cNvSpPr/>
                <p:nvPr/>
              </p:nvSpPr>
              <p:spPr>
                <a:xfrm>
                  <a:off x="5037984"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4" name="Oval 2473">
                  <a:extLst>
                    <a:ext uri="{FF2B5EF4-FFF2-40B4-BE49-F238E27FC236}">
                      <a16:creationId xmlns:a16="http://schemas.microsoft.com/office/drawing/2014/main" id="{7356F8AC-325C-4553-98E1-B1C3EFED9D37}"/>
                    </a:ext>
                  </a:extLst>
                </p:cNvPr>
                <p:cNvSpPr/>
                <p:nvPr/>
              </p:nvSpPr>
              <p:spPr>
                <a:xfrm>
                  <a:off x="5153411"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5" name="Oval 2474">
                  <a:extLst>
                    <a:ext uri="{FF2B5EF4-FFF2-40B4-BE49-F238E27FC236}">
                      <a16:creationId xmlns:a16="http://schemas.microsoft.com/office/drawing/2014/main" id="{EC6483C7-3291-4D29-AC7D-1593E22A07D5}"/>
                    </a:ext>
                  </a:extLst>
                </p:cNvPr>
                <p:cNvSpPr/>
                <p:nvPr/>
              </p:nvSpPr>
              <p:spPr>
                <a:xfrm>
                  <a:off x="5437080"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6" name="Oval 2475">
                  <a:extLst>
                    <a:ext uri="{FF2B5EF4-FFF2-40B4-BE49-F238E27FC236}">
                      <a16:creationId xmlns:a16="http://schemas.microsoft.com/office/drawing/2014/main" id="{1917F867-A9A5-4D3F-8A39-0ECC8CFEDABC}"/>
                    </a:ext>
                  </a:extLst>
                </p:cNvPr>
                <p:cNvSpPr/>
                <p:nvPr/>
              </p:nvSpPr>
              <p:spPr>
                <a:xfrm>
                  <a:off x="5459889"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7" name="Oval 2476">
                  <a:extLst>
                    <a:ext uri="{FF2B5EF4-FFF2-40B4-BE49-F238E27FC236}">
                      <a16:creationId xmlns:a16="http://schemas.microsoft.com/office/drawing/2014/main" id="{D1D55AC6-C0BF-4B4F-A991-BE60A6C27CAF}"/>
                    </a:ext>
                  </a:extLst>
                </p:cNvPr>
                <p:cNvSpPr/>
                <p:nvPr/>
              </p:nvSpPr>
              <p:spPr>
                <a:xfrm>
                  <a:off x="5586951"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8" name="Oval 2477">
                  <a:extLst>
                    <a:ext uri="{FF2B5EF4-FFF2-40B4-BE49-F238E27FC236}">
                      <a16:creationId xmlns:a16="http://schemas.microsoft.com/office/drawing/2014/main" id="{92053B9F-DC9D-4FA6-88FA-801C9058C33F}"/>
                    </a:ext>
                  </a:extLst>
                </p:cNvPr>
                <p:cNvSpPr/>
                <p:nvPr/>
              </p:nvSpPr>
              <p:spPr>
                <a:xfrm>
                  <a:off x="5219455" y="280124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79" name="Oval 2478">
                  <a:extLst>
                    <a:ext uri="{FF2B5EF4-FFF2-40B4-BE49-F238E27FC236}">
                      <a16:creationId xmlns:a16="http://schemas.microsoft.com/office/drawing/2014/main" id="{93360C76-9B90-4803-8D73-1F6D30C73361}"/>
                    </a:ext>
                  </a:extLst>
                </p:cNvPr>
                <p:cNvSpPr/>
                <p:nvPr/>
              </p:nvSpPr>
              <p:spPr>
                <a:xfrm>
                  <a:off x="4928267"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0" name="Oval 2479">
                  <a:extLst>
                    <a:ext uri="{FF2B5EF4-FFF2-40B4-BE49-F238E27FC236}">
                      <a16:creationId xmlns:a16="http://schemas.microsoft.com/office/drawing/2014/main" id="{8FC7C911-7F39-4F49-9E65-C5B468CF2C0E}"/>
                    </a:ext>
                  </a:extLst>
                </p:cNvPr>
                <p:cNvSpPr/>
                <p:nvPr/>
              </p:nvSpPr>
              <p:spPr>
                <a:xfrm>
                  <a:off x="4993130"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1" name="Oval 2480">
                  <a:extLst>
                    <a:ext uri="{FF2B5EF4-FFF2-40B4-BE49-F238E27FC236}">
                      <a16:creationId xmlns:a16="http://schemas.microsoft.com/office/drawing/2014/main" id="{824BA381-7602-4999-BD1F-5469EBBCDF0C}"/>
                    </a:ext>
                  </a:extLst>
                </p:cNvPr>
                <p:cNvSpPr/>
                <p:nvPr/>
              </p:nvSpPr>
              <p:spPr>
                <a:xfrm>
                  <a:off x="5028187"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2" name="Oval 2481">
                  <a:extLst>
                    <a:ext uri="{FF2B5EF4-FFF2-40B4-BE49-F238E27FC236}">
                      <a16:creationId xmlns:a16="http://schemas.microsoft.com/office/drawing/2014/main" id="{8FDF19BF-6D0B-4812-BA59-2CC3647BF90B}"/>
                    </a:ext>
                  </a:extLst>
                </p:cNvPr>
                <p:cNvSpPr/>
                <p:nvPr/>
              </p:nvSpPr>
              <p:spPr>
                <a:xfrm>
                  <a:off x="5101515"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3" name="Oval 2482">
                  <a:extLst>
                    <a:ext uri="{FF2B5EF4-FFF2-40B4-BE49-F238E27FC236}">
                      <a16:creationId xmlns:a16="http://schemas.microsoft.com/office/drawing/2014/main" id="{BF40AF4E-606C-4A13-BA76-DB771E54D6E5}"/>
                    </a:ext>
                  </a:extLst>
                </p:cNvPr>
                <p:cNvSpPr/>
                <p:nvPr/>
              </p:nvSpPr>
              <p:spPr>
                <a:xfrm>
                  <a:off x="5174078"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4" name="Oval 2483">
                  <a:extLst>
                    <a:ext uri="{FF2B5EF4-FFF2-40B4-BE49-F238E27FC236}">
                      <a16:creationId xmlns:a16="http://schemas.microsoft.com/office/drawing/2014/main" id="{42E93F5B-1AEE-49C6-BE5F-A7AA023F33F9}"/>
                    </a:ext>
                  </a:extLst>
                </p:cNvPr>
                <p:cNvSpPr/>
                <p:nvPr/>
              </p:nvSpPr>
              <p:spPr>
                <a:xfrm>
                  <a:off x="5261490"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5" name="Oval 2484">
                  <a:extLst>
                    <a:ext uri="{FF2B5EF4-FFF2-40B4-BE49-F238E27FC236}">
                      <a16:creationId xmlns:a16="http://schemas.microsoft.com/office/drawing/2014/main" id="{0A127BEB-A7FA-4AD8-8149-DA7D743ED8B4}"/>
                    </a:ext>
                  </a:extLst>
                </p:cNvPr>
                <p:cNvSpPr/>
                <p:nvPr/>
              </p:nvSpPr>
              <p:spPr>
                <a:xfrm>
                  <a:off x="5404473"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6" name="Oval 2485">
                  <a:extLst>
                    <a:ext uri="{FF2B5EF4-FFF2-40B4-BE49-F238E27FC236}">
                      <a16:creationId xmlns:a16="http://schemas.microsoft.com/office/drawing/2014/main" id="{05EB3712-6E8D-4BC9-A23D-9A8142BBAED1}"/>
                    </a:ext>
                  </a:extLst>
                </p:cNvPr>
                <p:cNvSpPr/>
                <p:nvPr/>
              </p:nvSpPr>
              <p:spPr>
                <a:xfrm>
                  <a:off x="5440754" y="26076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7" name="Oval 2486">
                  <a:extLst>
                    <a:ext uri="{FF2B5EF4-FFF2-40B4-BE49-F238E27FC236}">
                      <a16:creationId xmlns:a16="http://schemas.microsoft.com/office/drawing/2014/main" id="{CE768E86-65F6-4F76-AE1D-85CB14B54ECC}"/>
                    </a:ext>
                  </a:extLst>
                </p:cNvPr>
                <p:cNvSpPr/>
                <p:nvPr/>
              </p:nvSpPr>
              <p:spPr>
                <a:xfrm>
                  <a:off x="4932478"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8" name="Oval 2487">
                  <a:extLst>
                    <a:ext uri="{FF2B5EF4-FFF2-40B4-BE49-F238E27FC236}">
                      <a16:creationId xmlns:a16="http://schemas.microsoft.com/office/drawing/2014/main" id="{4A9D321B-B1A1-4A90-8CA0-4F9FBC4E00BC}"/>
                    </a:ext>
                  </a:extLst>
                </p:cNvPr>
                <p:cNvSpPr/>
                <p:nvPr/>
              </p:nvSpPr>
              <p:spPr>
                <a:xfrm>
                  <a:off x="4998488"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89" name="Oval 2488">
                  <a:extLst>
                    <a:ext uri="{FF2B5EF4-FFF2-40B4-BE49-F238E27FC236}">
                      <a16:creationId xmlns:a16="http://schemas.microsoft.com/office/drawing/2014/main" id="{6A8C2A0B-5D6B-42E4-897F-0959A3DF56D9}"/>
                    </a:ext>
                  </a:extLst>
                </p:cNvPr>
                <p:cNvSpPr/>
                <p:nvPr/>
              </p:nvSpPr>
              <p:spPr>
                <a:xfrm>
                  <a:off x="5095698"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0" name="Oval 2489">
                  <a:extLst>
                    <a:ext uri="{FF2B5EF4-FFF2-40B4-BE49-F238E27FC236}">
                      <a16:creationId xmlns:a16="http://schemas.microsoft.com/office/drawing/2014/main" id="{6A83E6DB-8DBA-428A-81F5-BE8F53FF6F21}"/>
                    </a:ext>
                  </a:extLst>
                </p:cNvPr>
                <p:cNvSpPr/>
                <p:nvPr/>
              </p:nvSpPr>
              <p:spPr>
                <a:xfrm>
                  <a:off x="5140093"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1" name="Oval 2490">
                  <a:extLst>
                    <a:ext uri="{FF2B5EF4-FFF2-40B4-BE49-F238E27FC236}">
                      <a16:creationId xmlns:a16="http://schemas.microsoft.com/office/drawing/2014/main" id="{32930A36-8B22-46FE-B13C-3EC87F413160}"/>
                    </a:ext>
                  </a:extLst>
                </p:cNvPr>
                <p:cNvSpPr/>
                <p:nvPr/>
              </p:nvSpPr>
              <p:spPr>
                <a:xfrm>
                  <a:off x="5187856"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2" name="Oval 2491">
                  <a:extLst>
                    <a:ext uri="{FF2B5EF4-FFF2-40B4-BE49-F238E27FC236}">
                      <a16:creationId xmlns:a16="http://schemas.microsoft.com/office/drawing/2014/main" id="{FAFFAD6C-4472-472A-97BD-C8351DB4F60E}"/>
                    </a:ext>
                  </a:extLst>
                </p:cNvPr>
                <p:cNvSpPr/>
                <p:nvPr/>
              </p:nvSpPr>
              <p:spPr>
                <a:xfrm>
                  <a:off x="5313846"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3" name="Oval 2492">
                  <a:extLst>
                    <a:ext uri="{FF2B5EF4-FFF2-40B4-BE49-F238E27FC236}">
                      <a16:creationId xmlns:a16="http://schemas.microsoft.com/office/drawing/2014/main" id="{76D9AFFF-AE0D-413D-8253-D6BB0441DC93}"/>
                    </a:ext>
                  </a:extLst>
                </p:cNvPr>
                <p:cNvSpPr/>
                <p:nvPr/>
              </p:nvSpPr>
              <p:spPr>
                <a:xfrm>
                  <a:off x="5472290"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4" name="Oval 2493">
                  <a:extLst>
                    <a:ext uri="{FF2B5EF4-FFF2-40B4-BE49-F238E27FC236}">
                      <a16:creationId xmlns:a16="http://schemas.microsoft.com/office/drawing/2014/main" id="{AFA512AC-06F0-4686-B62C-2B16F341A826}"/>
                    </a:ext>
                  </a:extLst>
                </p:cNvPr>
                <p:cNvSpPr/>
                <p:nvPr/>
              </p:nvSpPr>
              <p:spPr>
                <a:xfrm>
                  <a:off x="5635020" y="251088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5" name="Oval 2494">
                  <a:extLst>
                    <a:ext uri="{FF2B5EF4-FFF2-40B4-BE49-F238E27FC236}">
                      <a16:creationId xmlns:a16="http://schemas.microsoft.com/office/drawing/2014/main" id="{447AE99A-FCAD-4765-8C98-25D8DD94D78C}"/>
                    </a:ext>
                  </a:extLst>
                </p:cNvPr>
                <p:cNvSpPr/>
                <p:nvPr/>
              </p:nvSpPr>
              <p:spPr>
                <a:xfrm>
                  <a:off x="4942549" y="154301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6" name="Oval 2495">
                  <a:extLst>
                    <a:ext uri="{FF2B5EF4-FFF2-40B4-BE49-F238E27FC236}">
                      <a16:creationId xmlns:a16="http://schemas.microsoft.com/office/drawing/2014/main" id="{C71E4ED9-7D02-425F-9C58-8A187F412E6D}"/>
                    </a:ext>
                  </a:extLst>
                </p:cNvPr>
                <p:cNvSpPr/>
                <p:nvPr/>
              </p:nvSpPr>
              <p:spPr>
                <a:xfrm>
                  <a:off x="5072275" y="154301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7" name="Oval 2496">
                  <a:extLst>
                    <a:ext uri="{FF2B5EF4-FFF2-40B4-BE49-F238E27FC236}">
                      <a16:creationId xmlns:a16="http://schemas.microsoft.com/office/drawing/2014/main" id="{9F18E036-2D9D-4DAF-8452-386FD4788E57}"/>
                    </a:ext>
                  </a:extLst>
                </p:cNvPr>
                <p:cNvSpPr/>
                <p:nvPr/>
              </p:nvSpPr>
              <p:spPr>
                <a:xfrm>
                  <a:off x="5207450" y="154301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8" name="Oval 2497">
                  <a:extLst>
                    <a:ext uri="{FF2B5EF4-FFF2-40B4-BE49-F238E27FC236}">
                      <a16:creationId xmlns:a16="http://schemas.microsoft.com/office/drawing/2014/main" id="{D5BC8D96-63C2-4C7B-847A-46720688C802}"/>
                    </a:ext>
                  </a:extLst>
                </p:cNvPr>
                <p:cNvSpPr/>
                <p:nvPr/>
              </p:nvSpPr>
              <p:spPr>
                <a:xfrm>
                  <a:off x="5473667" y="154301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99" name="Oval 2498">
                  <a:extLst>
                    <a:ext uri="{FF2B5EF4-FFF2-40B4-BE49-F238E27FC236}">
                      <a16:creationId xmlns:a16="http://schemas.microsoft.com/office/drawing/2014/main" id="{FAD8B3BF-6490-48ED-AE99-DD759011276E}"/>
                    </a:ext>
                  </a:extLst>
                </p:cNvPr>
                <p:cNvSpPr/>
                <p:nvPr/>
              </p:nvSpPr>
              <p:spPr>
                <a:xfrm>
                  <a:off x="5015387" y="144622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0" name="Oval 2499">
                  <a:extLst>
                    <a:ext uri="{FF2B5EF4-FFF2-40B4-BE49-F238E27FC236}">
                      <a16:creationId xmlns:a16="http://schemas.microsoft.com/office/drawing/2014/main" id="{76447EC7-3A30-46D4-8C83-E9303346A97D}"/>
                    </a:ext>
                  </a:extLst>
                </p:cNvPr>
                <p:cNvSpPr/>
                <p:nvPr/>
              </p:nvSpPr>
              <p:spPr>
                <a:xfrm>
                  <a:off x="5085747" y="144622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1" name="Oval 2500">
                  <a:extLst>
                    <a:ext uri="{FF2B5EF4-FFF2-40B4-BE49-F238E27FC236}">
                      <a16:creationId xmlns:a16="http://schemas.microsoft.com/office/drawing/2014/main" id="{48126309-93FD-4912-BB30-D17BB03CB08F}"/>
                    </a:ext>
                  </a:extLst>
                </p:cNvPr>
                <p:cNvSpPr/>
                <p:nvPr/>
              </p:nvSpPr>
              <p:spPr>
                <a:xfrm>
                  <a:off x="5154482" y="144622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2" name="Oval 2501">
                  <a:extLst>
                    <a:ext uri="{FF2B5EF4-FFF2-40B4-BE49-F238E27FC236}">
                      <a16:creationId xmlns:a16="http://schemas.microsoft.com/office/drawing/2014/main" id="{1BAA0ABA-891D-48BE-9AEC-1C4D8B9A8F29}"/>
                    </a:ext>
                  </a:extLst>
                </p:cNvPr>
                <p:cNvSpPr/>
                <p:nvPr/>
              </p:nvSpPr>
              <p:spPr>
                <a:xfrm>
                  <a:off x="5586032" y="144622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3" name="Oval 2502">
                  <a:extLst>
                    <a:ext uri="{FF2B5EF4-FFF2-40B4-BE49-F238E27FC236}">
                      <a16:creationId xmlns:a16="http://schemas.microsoft.com/office/drawing/2014/main" id="{42C36C53-4C4D-4991-93FD-389D6D1E2748}"/>
                    </a:ext>
                  </a:extLst>
                </p:cNvPr>
                <p:cNvSpPr/>
                <p:nvPr/>
              </p:nvSpPr>
              <p:spPr>
                <a:xfrm>
                  <a:off x="5012659" y="1252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4" name="Oval 2503">
                  <a:extLst>
                    <a:ext uri="{FF2B5EF4-FFF2-40B4-BE49-F238E27FC236}">
                      <a16:creationId xmlns:a16="http://schemas.microsoft.com/office/drawing/2014/main" id="{1E5DFE7C-E924-4B80-972A-915A7AED75F6}"/>
                    </a:ext>
                  </a:extLst>
                </p:cNvPr>
                <p:cNvSpPr/>
                <p:nvPr/>
              </p:nvSpPr>
              <p:spPr>
                <a:xfrm>
                  <a:off x="5118813" y="1252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5" name="Oval 2504">
                  <a:extLst>
                    <a:ext uri="{FF2B5EF4-FFF2-40B4-BE49-F238E27FC236}">
                      <a16:creationId xmlns:a16="http://schemas.microsoft.com/office/drawing/2014/main" id="{E899FC51-BA0E-41C7-B0B4-257BBA33BD47}"/>
                    </a:ext>
                  </a:extLst>
                </p:cNvPr>
                <p:cNvSpPr/>
                <p:nvPr/>
              </p:nvSpPr>
              <p:spPr>
                <a:xfrm>
                  <a:off x="5193673" y="1252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6" name="Oval 2505">
                  <a:extLst>
                    <a:ext uri="{FF2B5EF4-FFF2-40B4-BE49-F238E27FC236}">
                      <a16:creationId xmlns:a16="http://schemas.microsoft.com/office/drawing/2014/main" id="{18D46AD4-B67E-4FD8-AA4D-9D1059DA8630}"/>
                    </a:ext>
                  </a:extLst>
                </p:cNvPr>
                <p:cNvSpPr/>
                <p:nvPr/>
              </p:nvSpPr>
              <p:spPr>
                <a:xfrm>
                  <a:off x="5675894" y="12526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7" name="Oval 2506">
                  <a:extLst>
                    <a:ext uri="{FF2B5EF4-FFF2-40B4-BE49-F238E27FC236}">
                      <a16:creationId xmlns:a16="http://schemas.microsoft.com/office/drawing/2014/main" id="{6F00A911-174C-46C6-8042-3FEDA08B865A}"/>
                    </a:ext>
                  </a:extLst>
                </p:cNvPr>
                <p:cNvSpPr/>
                <p:nvPr/>
              </p:nvSpPr>
              <p:spPr>
                <a:xfrm>
                  <a:off x="4985475" y="11558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8" name="Oval 2507">
                  <a:extLst>
                    <a:ext uri="{FF2B5EF4-FFF2-40B4-BE49-F238E27FC236}">
                      <a16:creationId xmlns:a16="http://schemas.microsoft.com/office/drawing/2014/main" id="{B44C0681-8C35-4ED3-9E66-AC9F39AC27C1}"/>
                    </a:ext>
                  </a:extLst>
                </p:cNvPr>
                <p:cNvSpPr/>
                <p:nvPr/>
              </p:nvSpPr>
              <p:spPr>
                <a:xfrm>
                  <a:off x="5094779" y="11558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09" name="Oval 2508">
                  <a:extLst>
                    <a:ext uri="{FF2B5EF4-FFF2-40B4-BE49-F238E27FC236}">
                      <a16:creationId xmlns:a16="http://schemas.microsoft.com/office/drawing/2014/main" id="{85D6C30E-91F8-4B73-8231-71BCF1E94F9A}"/>
                    </a:ext>
                  </a:extLst>
                </p:cNvPr>
                <p:cNvSpPr/>
                <p:nvPr/>
              </p:nvSpPr>
              <p:spPr>
                <a:xfrm>
                  <a:off x="5169944" y="11558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0" name="Oval 2509">
                  <a:extLst>
                    <a:ext uri="{FF2B5EF4-FFF2-40B4-BE49-F238E27FC236}">
                      <a16:creationId xmlns:a16="http://schemas.microsoft.com/office/drawing/2014/main" id="{56C4C721-E141-47B3-8BF3-5F817BCBCA46}"/>
                    </a:ext>
                  </a:extLst>
                </p:cNvPr>
                <p:cNvSpPr/>
                <p:nvPr/>
              </p:nvSpPr>
              <p:spPr>
                <a:xfrm>
                  <a:off x="5218013" y="11558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1" name="Oval 2510">
                  <a:extLst>
                    <a:ext uri="{FF2B5EF4-FFF2-40B4-BE49-F238E27FC236}">
                      <a16:creationId xmlns:a16="http://schemas.microsoft.com/office/drawing/2014/main" id="{7A549195-75F0-4195-8839-1D53107A861B}"/>
                    </a:ext>
                  </a:extLst>
                </p:cNvPr>
                <p:cNvSpPr/>
                <p:nvPr/>
              </p:nvSpPr>
              <p:spPr>
                <a:xfrm>
                  <a:off x="4944306"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2" name="Oval 2511">
                  <a:extLst>
                    <a:ext uri="{FF2B5EF4-FFF2-40B4-BE49-F238E27FC236}">
                      <a16:creationId xmlns:a16="http://schemas.microsoft.com/office/drawing/2014/main" id="{61D750F7-ED5B-4DE3-B063-49BFBB0288EF}"/>
                    </a:ext>
                  </a:extLst>
                </p:cNvPr>
                <p:cNvSpPr/>
                <p:nvPr/>
              </p:nvSpPr>
              <p:spPr>
                <a:xfrm>
                  <a:off x="4976291"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3" name="Oval 2512">
                  <a:extLst>
                    <a:ext uri="{FF2B5EF4-FFF2-40B4-BE49-F238E27FC236}">
                      <a16:creationId xmlns:a16="http://schemas.microsoft.com/office/drawing/2014/main" id="{C40F9BD8-17DD-4001-92C6-38CBEF01885C}"/>
                    </a:ext>
                  </a:extLst>
                </p:cNvPr>
                <p:cNvSpPr/>
                <p:nvPr/>
              </p:nvSpPr>
              <p:spPr>
                <a:xfrm>
                  <a:off x="5021145"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4" name="Oval 2513">
                  <a:extLst>
                    <a:ext uri="{FF2B5EF4-FFF2-40B4-BE49-F238E27FC236}">
                      <a16:creationId xmlns:a16="http://schemas.microsoft.com/office/drawing/2014/main" id="{E0C872F3-D032-4B55-9304-C97018CB3479}"/>
                    </a:ext>
                  </a:extLst>
                </p:cNvPr>
                <p:cNvSpPr/>
                <p:nvPr/>
              </p:nvSpPr>
              <p:spPr>
                <a:xfrm>
                  <a:off x="5067989"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5" name="Oval 2514">
                  <a:extLst>
                    <a:ext uri="{FF2B5EF4-FFF2-40B4-BE49-F238E27FC236}">
                      <a16:creationId xmlns:a16="http://schemas.microsoft.com/office/drawing/2014/main" id="{CFED74CC-4A27-46FF-8B91-660A5DC73AD1}"/>
                    </a:ext>
                  </a:extLst>
                </p:cNvPr>
                <p:cNvSpPr/>
                <p:nvPr/>
              </p:nvSpPr>
              <p:spPr>
                <a:xfrm>
                  <a:off x="5119120"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6" name="Oval 2515">
                  <a:extLst>
                    <a:ext uri="{FF2B5EF4-FFF2-40B4-BE49-F238E27FC236}">
                      <a16:creationId xmlns:a16="http://schemas.microsoft.com/office/drawing/2014/main" id="{6D0A0F3A-1682-4701-B128-2A9FA5524C5C}"/>
                    </a:ext>
                  </a:extLst>
                </p:cNvPr>
                <p:cNvSpPr/>
                <p:nvPr/>
              </p:nvSpPr>
              <p:spPr>
                <a:xfrm>
                  <a:off x="5154791"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7" name="Oval 2516">
                  <a:extLst>
                    <a:ext uri="{FF2B5EF4-FFF2-40B4-BE49-F238E27FC236}">
                      <a16:creationId xmlns:a16="http://schemas.microsoft.com/office/drawing/2014/main" id="{F6EEB68B-5853-46C5-81A6-A4B9D1E2A46D}"/>
                    </a:ext>
                  </a:extLst>
                </p:cNvPr>
                <p:cNvSpPr/>
                <p:nvPr/>
              </p:nvSpPr>
              <p:spPr>
                <a:xfrm>
                  <a:off x="5414883" y="10590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8" name="Oval 2517">
                  <a:extLst>
                    <a:ext uri="{FF2B5EF4-FFF2-40B4-BE49-F238E27FC236}">
                      <a16:creationId xmlns:a16="http://schemas.microsoft.com/office/drawing/2014/main" id="{BBBB9E6C-795D-4B22-A916-2E321C521003}"/>
                    </a:ext>
                  </a:extLst>
                </p:cNvPr>
                <p:cNvSpPr/>
                <p:nvPr/>
              </p:nvSpPr>
              <p:spPr>
                <a:xfrm>
                  <a:off x="4974299" y="86550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19" name="Oval 2518">
                  <a:extLst>
                    <a:ext uri="{FF2B5EF4-FFF2-40B4-BE49-F238E27FC236}">
                      <a16:creationId xmlns:a16="http://schemas.microsoft.com/office/drawing/2014/main" id="{E70A316E-5DFF-4191-9329-FCE78A575218}"/>
                    </a:ext>
                  </a:extLst>
                </p:cNvPr>
                <p:cNvSpPr/>
                <p:nvPr/>
              </p:nvSpPr>
              <p:spPr>
                <a:xfrm>
                  <a:off x="5030175" y="86550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0" name="Oval 2519">
                  <a:extLst>
                    <a:ext uri="{FF2B5EF4-FFF2-40B4-BE49-F238E27FC236}">
                      <a16:creationId xmlns:a16="http://schemas.microsoft.com/office/drawing/2014/main" id="{162EC516-D62F-4FF8-9D00-34A4E8404E9A}"/>
                    </a:ext>
                  </a:extLst>
                </p:cNvPr>
                <p:cNvSpPr/>
                <p:nvPr/>
              </p:nvSpPr>
              <p:spPr>
                <a:xfrm>
                  <a:off x="5080389" y="86550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1" name="Oval 2520">
                  <a:extLst>
                    <a:ext uri="{FF2B5EF4-FFF2-40B4-BE49-F238E27FC236}">
                      <a16:creationId xmlns:a16="http://schemas.microsoft.com/office/drawing/2014/main" id="{CBE66B08-8647-44BC-AFAA-4AD7AA9CCDD1}"/>
                    </a:ext>
                  </a:extLst>
                </p:cNvPr>
                <p:cNvSpPr/>
                <p:nvPr/>
              </p:nvSpPr>
              <p:spPr>
                <a:xfrm>
                  <a:off x="5136113" y="86550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2" name="Oval 2521">
                  <a:extLst>
                    <a:ext uri="{FF2B5EF4-FFF2-40B4-BE49-F238E27FC236}">
                      <a16:creationId xmlns:a16="http://schemas.microsoft.com/office/drawing/2014/main" id="{C3B6703F-E231-4BC0-978D-2CBD761D1286}"/>
                    </a:ext>
                  </a:extLst>
                </p:cNvPr>
                <p:cNvSpPr/>
                <p:nvPr/>
              </p:nvSpPr>
              <p:spPr>
                <a:xfrm>
                  <a:off x="5187090" y="86550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3" name="Oval 2522">
                  <a:extLst>
                    <a:ext uri="{FF2B5EF4-FFF2-40B4-BE49-F238E27FC236}">
                      <a16:creationId xmlns:a16="http://schemas.microsoft.com/office/drawing/2014/main" id="{9934C331-C2E5-4DBC-AC5E-6B8DAE08AF47}"/>
                    </a:ext>
                  </a:extLst>
                </p:cNvPr>
                <p:cNvSpPr/>
                <p:nvPr/>
              </p:nvSpPr>
              <p:spPr>
                <a:xfrm>
                  <a:off x="5063969" y="76755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4" name="Oval 2523">
                  <a:extLst>
                    <a:ext uri="{FF2B5EF4-FFF2-40B4-BE49-F238E27FC236}">
                      <a16:creationId xmlns:a16="http://schemas.microsoft.com/office/drawing/2014/main" id="{6C9FA6D2-1726-4B6A-909A-CFC63F9547CA}"/>
                    </a:ext>
                  </a:extLst>
                </p:cNvPr>
                <p:cNvSpPr/>
                <p:nvPr/>
              </p:nvSpPr>
              <p:spPr>
                <a:xfrm>
                  <a:off x="5174690" y="76755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5" name="Oval 2524">
                  <a:extLst>
                    <a:ext uri="{FF2B5EF4-FFF2-40B4-BE49-F238E27FC236}">
                      <a16:creationId xmlns:a16="http://schemas.microsoft.com/office/drawing/2014/main" id="{0E0C2889-44E5-410B-AA0E-9BD6032BE347}"/>
                    </a:ext>
                  </a:extLst>
                </p:cNvPr>
                <p:cNvSpPr/>
                <p:nvPr/>
              </p:nvSpPr>
              <p:spPr>
                <a:xfrm>
                  <a:off x="5120344" y="76755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6" name="Oval 2525">
                  <a:extLst>
                    <a:ext uri="{FF2B5EF4-FFF2-40B4-BE49-F238E27FC236}">
                      <a16:creationId xmlns:a16="http://schemas.microsoft.com/office/drawing/2014/main" id="{F78E1204-F9B4-475C-AF86-528776315CB9}"/>
                    </a:ext>
                  </a:extLst>
                </p:cNvPr>
                <p:cNvSpPr/>
                <p:nvPr/>
              </p:nvSpPr>
              <p:spPr>
                <a:xfrm>
                  <a:off x="4929444"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7" name="Oval 2526">
                  <a:extLst>
                    <a:ext uri="{FF2B5EF4-FFF2-40B4-BE49-F238E27FC236}">
                      <a16:creationId xmlns:a16="http://schemas.microsoft.com/office/drawing/2014/main" id="{435BCF19-5CB2-4D6E-B82B-1179D9871976}"/>
                    </a:ext>
                  </a:extLst>
                </p:cNvPr>
                <p:cNvSpPr/>
                <p:nvPr/>
              </p:nvSpPr>
              <p:spPr>
                <a:xfrm>
                  <a:off x="4978740"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8" name="Oval 2527">
                  <a:extLst>
                    <a:ext uri="{FF2B5EF4-FFF2-40B4-BE49-F238E27FC236}">
                      <a16:creationId xmlns:a16="http://schemas.microsoft.com/office/drawing/2014/main" id="{D9E5137C-5CB4-4DD7-B8A5-B947C12FFE1A}"/>
                    </a:ext>
                  </a:extLst>
                </p:cNvPr>
                <p:cNvSpPr/>
                <p:nvPr/>
              </p:nvSpPr>
              <p:spPr>
                <a:xfrm>
                  <a:off x="5031095"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29" name="Oval 2528">
                  <a:extLst>
                    <a:ext uri="{FF2B5EF4-FFF2-40B4-BE49-F238E27FC236}">
                      <a16:creationId xmlns:a16="http://schemas.microsoft.com/office/drawing/2014/main" id="{472D9C37-D9C6-4888-B442-10A965148813}"/>
                    </a:ext>
                  </a:extLst>
                </p:cNvPr>
                <p:cNvSpPr/>
                <p:nvPr/>
              </p:nvSpPr>
              <p:spPr>
                <a:xfrm>
                  <a:off x="5113609"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0" name="Oval 2529">
                  <a:extLst>
                    <a:ext uri="{FF2B5EF4-FFF2-40B4-BE49-F238E27FC236}">
                      <a16:creationId xmlns:a16="http://schemas.microsoft.com/office/drawing/2014/main" id="{DB2BF4C8-0B1D-412C-8110-903B260BE00A}"/>
                    </a:ext>
                  </a:extLst>
                </p:cNvPr>
                <p:cNvSpPr/>
                <p:nvPr/>
              </p:nvSpPr>
              <p:spPr>
                <a:xfrm>
                  <a:off x="5197500"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1" name="Oval 2530">
                  <a:extLst>
                    <a:ext uri="{FF2B5EF4-FFF2-40B4-BE49-F238E27FC236}">
                      <a16:creationId xmlns:a16="http://schemas.microsoft.com/office/drawing/2014/main" id="{8D4EE445-1DE0-49F7-98D1-527FDD5FC7AE}"/>
                    </a:ext>
                  </a:extLst>
                </p:cNvPr>
                <p:cNvSpPr/>
                <p:nvPr/>
              </p:nvSpPr>
              <p:spPr>
                <a:xfrm>
                  <a:off x="6473319" y="134943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2" name="Oval 2531">
                  <a:extLst>
                    <a:ext uri="{FF2B5EF4-FFF2-40B4-BE49-F238E27FC236}">
                      <a16:creationId xmlns:a16="http://schemas.microsoft.com/office/drawing/2014/main" id="{8AFFB725-1F5A-4DF6-8E3D-CC0D235CA96A}"/>
                    </a:ext>
                  </a:extLst>
                </p:cNvPr>
                <p:cNvSpPr/>
                <p:nvPr/>
              </p:nvSpPr>
              <p:spPr>
                <a:xfrm>
                  <a:off x="5008949" y="18333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3" name="Oval 2532">
                  <a:extLst>
                    <a:ext uri="{FF2B5EF4-FFF2-40B4-BE49-F238E27FC236}">
                      <a16:creationId xmlns:a16="http://schemas.microsoft.com/office/drawing/2014/main" id="{7D8DD0E2-8E63-4B2F-A422-7338443E9E18}"/>
                    </a:ext>
                  </a:extLst>
                </p:cNvPr>
                <p:cNvSpPr/>
                <p:nvPr/>
              </p:nvSpPr>
              <p:spPr>
                <a:xfrm>
                  <a:off x="5083604" y="18333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4" name="Oval 2533">
                  <a:extLst>
                    <a:ext uri="{FF2B5EF4-FFF2-40B4-BE49-F238E27FC236}">
                      <a16:creationId xmlns:a16="http://schemas.microsoft.com/office/drawing/2014/main" id="{EFC632DE-8DE5-4996-A2FF-75FA1CC442A4}"/>
                    </a:ext>
                  </a:extLst>
                </p:cNvPr>
                <p:cNvSpPr/>
                <p:nvPr/>
              </p:nvSpPr>
              <p:spPr>
                <a:xfrm>
                  <a:off x="5137949" y="18333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5" name="Oval 2534">
                  <a:extLst>
                    <a:ext uri="{FF2B5EF4-FFF2-40B4-BE49-F238E27FC236}">
                      <a16:creationId xmlns:a16="http://schemas.microsoft.com/office/drawing/2014/main" id="{D206E105-604A-4888-B162-B44A695E988A}"/>
                    </a:ext>
                  </a:extLst>
                </p:cNvPr>
                <p:cNvSpPr/>
                <p:nvPr/>
              </p:nvSpPr>
              <p:spPr>
                <a:xfrm>
                  <a:off x="5317060" y="18333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6" name="Oval 2535">
                  <a:extLst>
                    <a:ext uri="{FF2B5EF4-FFF2-40B4-BE49-F238E27FC236}">
                      <a16:creationId xmlns:a16="http://schemas.microsoft.com/office/drawing/2014/main" id="{849A5E2C-1F99-4A7F-9EE0-96B16639190C}"/>
                    </a:ext>
                  </a:extLst>
                </p:cNvPr>
                <p:cNvSpPr/>
                <p:nvPr/>
              </p:nvSpPr>
              <p:spPr>
                <a:xfrm>
                  <a:off x="6612016" y="18333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7" name="Oval 2536">
                  <a:extLst>
                    <a:ext uri="{FF2B5EF4-FFF2-40B4-BE49-F238E27FC236}">
                      <a16:creationId xmlns:a16="http://schemas.microsoft.com/office/drawing/2014/main" id="{46B5B204-1A44-4971-9F14-4E0C3657BD3C}"/>
                    </a:ext>
                  </a:extLst>
                </p:cNvPr>
                <p:cNvSpPr/>
                <p:nvPr/>
              </p:nvSpPr>
              <p:spPr>
                <a:xfrm>
                  <a:off x="4946191"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8" name="Oval 2537">
                  <a:extLst>
                    <a:ext uri="{FF2B5EF4-FFF2-40B4-BE49-F238E27FC236}">
                      <a16:creationId xmlns:a16="http://schemas.microsoft.com/office/drawing/2014/main" id="{C387F398-F15D-4B19-8DEC-0452F52C3184}"/>
                    </a:ext>
                  </a:extLst>
                </p:cNvPr>
                <p:cNvSpPr/>
                <p:nvPr/>
              </p:nvSpPr>
              <p:spPr>
                <a:xfrm>
                  <a:off x="4998029"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39" name="Oval 2538">
                  <a:extLst>
                    <a:ext uri="{FF2B5EF4-FFF2-40B4-BE49-F238E27FC236}">
                      <a16:creationId xmlns:a16="http://schemas.microsoft.com/office/drawing/2014/main" id="{4F59A9BB-4A3E-41C0-83C8-6954D69ABB28}"/>
                    </a:ext>
                  </a:extLst>
                </p:cNvPr>
                <p:cNvSpPr/>
                <p:nvPr/>
              </p:nvSpPr>
              <p:spPr>
                <a:xfrm>
                  <a:off x="5050538"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0" name="Oval 2539">
                  <a:extLst>
                    <a:ext uri="{FF2B5EF4-FFF2-40B4-BE49-F238E27FC236}">
                      <a16:creationId xmlns:a16="http://schemas.microsoft.com/office/drawing/2014/main" id="{C98E23CB-C347-4881-A622-F0756CCB0420}"/>
                    </a:ext>
                  </a:extLst>
                </p:cNvPr>
                <p:cNvSpPr/>
                <p:nvPr/>
              </p:nvSpPr>
              <p:spPr>
                <a:xfrm>
                  <a:off x="5122947"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1" name="Oval 2540">
                  <a:extLst>
                    <a:ext uri="{FF2B5EF4-FFF2-40B4-BE49-F238E27FC236}">
                      <a16:creationId xmlns:a16="http://schemas.microsoft.com/office/drawing/2014/main" id="{A78F9ACB-879B-4298-A62D-088955715C65}"/>
                    </a:ext>
                  </a:extLst>
                </p:cNvPr>
                <p:cNvSpPr/>
                <p:nvPr/>
              </p:nvSpPr>
              <p:spPr>
                <a:xfrm>
                  <a:off x="5199031"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2" name="Oval 2541">
                  <a:extLst>
                    <a:ext uri="{FF2B5EF4-FFF2-40B4-BE49-F238E27FC236}">
                      <a16:creationId xmlns:a16="http://schemas.microsoft.com/office/drawing/2014/main" id="{E001B783-173D-47B8-80A5-1B049274D373}"/>
                    </a:ext>
                  </a:extLst>
                </p:cNvPr>
                <p:cNvSpPr/>
                <p:nvPr/>
              </p:nvSpPr>
              <p:spPr>
                <a:xfrm>
                  <a:off x="5902921"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3" name="Oval 2542">
                  <a:extLst>
                    <a:ext uri="{FF2B5EF4-FFF2-40B4-BE49-F238E27FC236}">
                      <a16:creationId xmlns:a16="http://schemas.microsoft.com/office/drawing/2014/main" id="{F6A249FF-718E-4125-95FB-966F241F98B1}"/>
                    </a:ext>
                  </a:extLst>
                </p:cNvPr>
                <p:cNvSpPr/>
                <p:nvPr/>
              </p:nvSpPr>
              <p:spPr>
                <a:xfrm>
                  <a:off x="6464747" y="202694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4" name="Oval 2543">
                  <a:extLst>
                    <a:ext uri="{FF2B5EF4-FFF2-40B4-BE49-F238E27FC236}">
                      <a16:creationId xmlns:a16="http://schemas.microsoft.com/office/drawing/2014/main" id="{B7697C4F-2F85-4530-8241-C40FE53A9A2D}"/>
                    </a:ext>
                  </a:extLst>
                </p:cNvPr>
                <p:cNvSpPr/>
                <p:nvPr/>
              </p:nvSpPr>
              <p:spPr>
                <a:xfrm>
                  <a:off x="4983699"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5" name="Oval 2544">
                  <a:extLst>
                    <a:ext uri="{FF2B5EF4-FFF2-40B4-BE49-F238E27FC236}">
                      <a16:creationId xmlns:a16="http://schemas.microsoft.com/office/drawing/2014/main" id="{8162A537-2E97-470D-A513-3B6A1CEE98FF}"/>
                    </a:ext>
                  </a:extLst>
                </p:cNvPr>
                <p:cNvSpPr/>
                <p:nvPr/>
              </p:nvSpPr>
              <p:spPr>
                <a:xfrm>
                  <a:off x="5039668"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6" name="Oval 2545">
                  <a:extLst>
                    <a:ext uri="{FF2B5EF4-FFF2-40B4-BE49-F238E27FC236}">
                      <a16:creationId xmlns:a16="http://schemas.microsoft.com/office/drawing/2014/main" id="{E66A80D2-D8B4-4212-A3FD-502455240DCB}"/>
                    </a:ext>
                  </a:extLst>
                </p:cNvPr>
                <p:cNvSpPr/>
                <p:nvPr/>
              </p:nvSpPr>
              <p:spPr>
                <a:xfrm>
                  <a:off x="5095392"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7" name="Oval 2546">
                  <a:extLst>
                    <a:ext uri="{FF2B5EF4-FFF2-40B4-BE49-F238E27FC236}">
                      <a16:creationId xmlns:a16="http://schemas.microsoft.com/office/drawing/2014/main" id="{1F475DB2-DFC5-428B-B323-53AE0162605A}"/>
                    </a:ext>
                  </a:extLst>
                </p:cNvPr>
                <p:cNvSpPr/>
                <p:nvPr/>
              </p:nvSpPr>
              <p:spPr>
                <a:xfrm>
                  <a:off x="5167801"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8" name="Oval 2547">
                  <a:extLst>
                    <a:ext uri="{FF2B5EF4-FFF2-40B4-BE49-F238E27FC236}">
                      <a16:creationId xmlns:a16="http://schemas.microsoft.com/office/drawing/2014/main" id="{C8C1C906-E8A3-4D29-B1EF-A45ECBAB7784}"/>
                    </a:ext>
                  </a:extLst>
                </p:cNvPr>
                <p:cNvSpPr/>
                <p:nvPr/>
              </p:nvSpPr>
              <p:spPr>
                <a:xfrm>
                  <a:off x="5879499"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49" name="Oval 2548">
                  <a:extLst>
                    <a:ext uri="{FF2B5EF4-FFF2-40B4-BE49-F238E27FC236}">
                      <a16:creationId xmlns:a16="http://schemas.microsoft.com/office/drawing/2014/main" id="{A946208F-2273-4188-A49B-4BADFB74FB2F}"/>
                    </a:ext>
                  </a:extLst>
                </p:cNvPr>
                <p:cNvSpPr/>
                <p:nvPr/>
              </p:nvSpPr>
              <p:spPr>
                <a:xfrm>
                  <a:off x="6627324" y="19301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0" name="Oval 2549">
                  <a:extLst>
                    <a:ext uri="{FF2B5EF4-FFF2-40B4-BE49-F238E27FC236}">
                      <a16:creationId xmlns:a16="http://schemas.microsoft.com/office/drawing/2014/main" id="{E946C779-560B-475A-BE06-25158E1F0FB5}"/>
                    </a:ext>
                  </a:extLst>
                </p:cNvPr>
                <p:cNvSpPr/>
                <p:nvPr/>
              </p:nvSpPr>
              <p:spPr>
                <a:xfrm>
                  <a:off x="4931566"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1" name="Oval 2550">
                  <a:extLst>
                    <a:ext uri="{FF2B5EF4-FFF2-40B4-BE49-F238E27FC236}">
                      <a16:creationId xmlns:a16="http://schemas.microsoft.com/office/drawing/2014/main" id="{68D045F8-0A61-4CD1-8008-891CD82A4451}"/>
                    </a:ext>
                  </a:extLst>
                </p:cNvPr>
                <p:cNvSpPr/>
                <p:nvPr/>
              </p:nvSpPr>
              <p:spPr>
                <a:xfrm>
                  <a:off x="4976291"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2" name="Oval 2551">
                  <a:extLst>
                    <a:ext uri="{FF2B5EF4-FFF2-40B4-BE49-F238E27FC236}">
                      <a16:creationId xmlns:a16="http://schemas.microsoft.com/office/drawing/2014/main" id="{1EF3614E-E4F4-4626-8A3D-69927D43F020}"/>
                    </a:ext>
                  </a:extLst>
                </p:cNvPr>
                <p:cNvSpPr/>
                <p:nvPr/>
              </p:nvSpPr>
              <p:spPr>
                <a:xfrm>
                  <a:off x="5014256"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3" name="Oval 2552">
                  <a:extLst>
                    <a:ext uri="{FF2B5EF4-FFF2-40B4-BE49-F238E27FC236}">
                      <a16:creationId xmlns:a16="http://schemas.microsoft.com/office/drawing/2014/main" id="{030AA5D8-0B6B-4D8D-BE93-7B73056E2AD9}"/>
                    </a:ext>
                  </a:extLst>
                </p:cNvPr>
                <p:cNvSpPr/>
                <p:nvPr/>
              </p:nvSpPr>
              <p:spPr>
                <a:xfrm>
                  <a:off x="5049772"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4" name="Oval 2553">
                  <a:extLst>
                    <a:ext uri="{FF2B5EF4-FFF2-40B4-BE49-F238E27FC236}">
                      <a16:creationId xmlns:a16="http://schemas.microsoft.com/office/drawing/2014/main" id="{81617DB9-6C06-4EEB-8F9F-889E1D989CBF}"/>
                    </a:ext>
                  </a:extLst>
                </p:cNvPr>
                <p:cNvSpPr/>
                <p:nvPr/>
              </p:nvSpPr>
              <p:spPr>
                <a:xfrm>
                  <a:off x="5086207"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5" name="Oval 2554">
                  <a:extLst>
                    <a:ext uri="{FF2B5EF4-FFF2-40B4-BE49-F238E27FC236}">
                      <a16:creationId xmlns:a16="http://schemas.microsoft.com/office/drawing/2014/main" id="{4B03B527-C64F-456D-82CF-79C0123D835E}"/>
                    </a:ext>
                  </a:extLst>
                </p:cNvPr>
                <p:cNvSpPr/>
                <p:nvPr/>
              </p:nvSpPr>
              <p:spPr>
                <a:xfrm>
                  <a:off x="5133204"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6" name="Oval 2555">
                  <a:extLst>
                    <a:ext uri="{FF2B5EF4-FFF2-40B4-BE49-F238E27FC236}">
                      <a16:creationId xmlns:a16="http://schemas.microsoft.com/office/drawing/2014/main" id="{850F10FE-47DB-43A1-8E4E-410878A16233}"/>
                    </a:ext>
                  </a:extLst>
                </p:cNvPr>
                <p:cNvSpPr/>
                <p:nvPr/>
              </p:nvSpPr>
              <p:spPr>
                <a:xfrm>
                  <a:off x="5220769"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7" name="Oval 2556">
                  <a:extLst>
                    <a:ext uri="{FF2B5EF4-FFF2-40B4-BE49-F238E27FC236}">
                      <a16:creationId xmlns:a16="http://schemas.microsoft.com/office/drawing/2014/main" id="{37ED7D5A-492D-4C5A-8DD7-F74E49104238}"/>
                    </a:ext>
                  </a:extLst>
                </p:cNvPr>
                <p:cNvSpPr/>
                <p:nvPr/>
              </p:nvSpPr>
              <p:spPr>
                <a:xfrm>
                  <a:off x="5339717"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8" name="Oval 2557">
                  <a:extLst>
                    <a:ext uri="{FF2B5EF4-FFF2-40B4-BE49-F238E27FC236}">
                      <a16:creationId xmlns:a16="http://schemas.microsoft.com/office/drawing/2014/main" id="{849D0416-47DD-44B0-88CB-700EBD7DD5EC}"/>
                    </a:ext>
                  </a:extLst>
                </p:cNvPr>
                <p:cNvSpPr/>
                <p:nvPr/>
              </p:nvSpPr>
              <p:spPr>
                <a:xfrm>
                  <a:off x="7062257" y="222052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59" name="Oval 2558">
                  <a:extLst>
                    <a:ext uri="{FF2B5EF4-FFF2-40B4-BE49-F238E27FC236}">
                      <a16:creationId xmlns:a16="http://schemas.microsoft.com/office/drawing/2014/main" id="{C4DF2340-998F-4639-B2F7-833D0BF1E15E}"/>
                    </a:ext>
                  </a:extLst>
                </p:cNvPr>
                <p:cNvSpPr/>
                <p:nvPr/>
              </p:nvSpPr>
              <p:spPr>
                <a:xfrm>
                  <a:off x="4958437"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0" name="Oval 2559">
                  <a:extLst>
                    <a:ext uri="{FF2B5EF4-FFF2-40B4-BE49-F238E27FC236}">
                      <a16:creationId xmlns:a16="http://schemas.microsoft.com/office/drawing/2014/main" id="{39F09A1C-7044-4879-9496-42ECCE4F2F2D}"/>
                    </a:ext>
                  </a:extLst>
                </p:cNvPr>
                <p:cNvSpPr/>
                <p:nvPr/>
              </p:nvSpPr>
              <p:spPr>
                <a:xfrm>
                  <a:off x="5010276"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1" name="Oval 2560">
                  <a:extLst>
                    <a:ext uri="{FF2B5EF4-FFF2-40B4-BE49-F238E27FC236}">
                      <a16:creationId xmlns:a16="http://schemas.microsoft.com/office/drawing/2014/main" id="{DA7112F6-B635-4877-B1DE-C22A217D8240}"/>
                    </a:ext>
                  </a:extLst>
                </p:cNvPr>
                <p:cNvSpPr/>
                <p:nvPr/>
              </p:nvSpPr>
              <p:spPr>
                <a:xfrm>
                  <a:off x="5062937"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2" name="Oval 2561">
                  <a:extLst>
                    <a:ext uri="{FF2B5EF4-FFF2-40B4-BE49-F238E27FC236}">
                      <a16:creationId xmlns:a16="http://schemas.microsoft.com/office/drawing/2014/main" id="{7575C14A-A752-4AD4-92AF-8D83715B825C}"/>
                    </a:ext>
                  </a:extLst>
                </p:cNvPr>
                <p:cNvSpPr/>
                <p:nvPr/>
              </p:nvSpPr>
              <p:spPr>
                <a:xfrm>
                  <a:off x="5113150"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3" name="Oval 2562">
                  <a:extLst>
                    <a:ext uri="{FF2B5EF4-FFF2-40B4-BE49-F238E27FC236}">
                      <a16:creationId xmlns:a16="http://schemas.microsoft.com/office/drawing/2014/main" id="{8FD81BB8-3AF9-4037-93ED-3B66AFB6476F}"/>
                    </a:ext>
                  </a:extLst>
                </p:cNvPr>
                <p:cNvSpPr/>
                <p:nvPr/>
              </p:nvSpPr>
              <p:spPr>
                <a:xfrm>
                  <a:off x="5163056"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4" name="Oval 2563">
                  <a:extLst>
                    <a:ext uri="{FF2B5EF4-FFF2-40B4-BE49-F238E27FC236}">
                      <a16:creationId xmlns:a16="http://schemas.microsoft.com/office/drawing/2014/main" id="{5185DF74-2A9A-45B8-9286-3833DC1B087E}"/>
                    </a:ext>
                  </a:extLst>
                </p:cNvPr>
                <p:cNvSpPr/>
                <p:nvPr/>
              </p:nvSpPr>
              <p:spPr>
                <a:xfrm>
                  <a:off x="5915933"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5" name="Oval 2564">
                  <a:extLst>
                    <a:ext uri="{FF2B5EF4-FFF2-40B4-BE49-F238E27FC236}">
                      <a16:creationId xmlns:a16="http://schemas.microsoft.com/office/drawing/2014/main" id="{AE5AEE60-E4D6-4970-B317-10B2A8C4710E}"/>
                    </a:ext>
                  </a:extLst>
                </p:cNvPr>
                <p:cNvSpPr/>
                <p:nvPr/>
              </p:nvSpPr>
              <p:spPr>
                <a:xfrm>
                  <a:off x="6086777"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6" name="Oval 2565">
                  <a:extLst>
                    <a:ext uri="{FF2B5EF4-FFF2-40B4-BE49-F238E27FC236}">
                      <a16:creationId xmlns:a16="http://schemas.microsoft.com/office/drawing/2014/main" id="{49AA05C9-6641-4D8B-8250-B511FFCCB425}"/>
                    </a:ext>
                  </a:extLst>
                </p:cNvPr>
                <p:cNvSpPr/>
                <p:nvPr/>
              </p:nvSpPr>
              <p:spPr>
                <a:xfrm>
                  <a:off x="6244636" y="241409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7" name="Oval 2566">
                  <a:extLst>
                    <a:ext uri="{FF2B5EF4-FFF2-40B4-BE49-F238E27FC236}">
                      <a16:creationId xmlns:a16="http://schemas.microsoft.com/office/drawing/2014/main" id="{0B8803B6-02E5-4254-AECB-14BB97B1C749}"/>
                    </a:ext>
                  </a:extLst>
                </p:cNvPr>
                <p:cNvSpPr/>
                <p:nvPr/>
              </p:nvSpPr>
              <p:spPr>
                <a:xfrm>
                  <a:off x="4941807"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8" name="Oval 2567">
                  <a:extLst>
                    <a:ext uri="{FF2B5EF4-FFF2-40B4-BE49-F238E27FC236}">
                      <a16:creationId xmlns:a16="http://schemas.microsoft.com/office/drawing/2014/main" id="{0E585B7D-176A-4580-BFAB-0D94FE58D1BF}"/>
                    </a:ext>
                  </a:extLst>
                </p:cNvPr>
                <p:cNvSpPr/>
                <p:nvPr/>
              </p:nvSpPr>
              <p:spPr>
                <a:xfrm>
                  <a:off x="5052374"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69" name="Oval 2568">
                  <a:extLst>
                    <a:ext uri="{FF2B5EF4-FFF2-40B4-BE49-F238E27FC236}">
                      <a16:creationId xmlns:a16="http://schemas.microsoft.com/office/drawing/2014/main" id="{1417E4D9-1492-4735-9943-475DAF65EB3F}"/>
                    </a:ext>
                  </a:extLst>
                </p:cNvPr>
                <p:cNvSpPr/>
                <p:nvPr/>
              </p:nvSpPr>
              <p:spPr>
                <a:xfrm>
                  <a:off x="5120651"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0" name="Oval 2569">
                  <a:extLst>
                    <a:ext uri="{FF2B5EF4-FFF2-40B4-BE49-F238E27FC236}">
                      <a16:creationId xmlns:a16="http://schemas.microsoft.com/office/drawing/2014/main" id="{85B7BEFF-8EC2-45E5-A735-6D6D11DF4D05}"/>
                    </a:ext>
                  </a:extLst>
                </p:cNvPr>
                <p:cNvSpPr/>
                <p:nvPr/>
              </p:nvSpPr>
              <p:spPr>
                <a:xfrm>
                  <a:off x="5189999"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1" name="Oval 2570">
                  <a:extLst>
                    <a:ext uri="{FF2B5EF4-FFF2-40B4-BE49-F238E27FC236}">
                      <a16:creationId xmlns:a16="http://schemas.microsoft.com/office/drawing/2014/main" id="{1138B7C2-B2A2-4A81-B316-7828E7D09669}"/>
                    </a:ext>
                  </a:extLst>
                </p:cNvPr>
                <p:cNvSpPr/>
                <p:nvPr/>
              </p:nvSpPr>
              <p:spPr>
                <a:xfrm>
                  <a:off x="6981413"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2" name="Oval 2571">
                  <a:extLst>
                    <a:ext uri="{FF2B5EF4-FFF2-40B4-BE49-F238E27FC236}">
                      <a16:creationId xmlns:a16="http://schemas.microsoft.com/office/drawing/2014/main" id="{70FB203B-2E05-4862-9389-8F559F392E34}"/>
                    </a:ext>
                  </a:extLst>
                </p:cNvPr>
                <p:cNvSpPr/>
                <p:nvPr/>
              </p:nvSpPr>
              <p:spPr>
                <a:xfrm>
                  <a:off x="6594124"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3" name="Oval 2572">
                  <a:extLst>
                    <a:ext uri="{FF2B5EF4-FFF2-40B4-BE49-F238E27FC236}">
                      <a16:creationId xmlns:a16="http://schemas.microsoft.com/office/drawing/2014/main" id="{929577E3-1BD0-4AD6-9BFB-EA0001ACDDC3}"/>
                    </a:ext>
                  </a:extLst>
                </p:cNvPr>
                <p:cNvSpPr/>
                <p:nvPr/>
              </p:nvSpPr>
              <p:spPr>
                <a:xfrm>
                  <a:off x="7192404"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4" name="Oval 2573">
                  <a:extLst>
                    <a:ext uri="{FF2B5EF4-FFF2-40B4-BE49-F238E27FC236}">
                      <a16:creationId xmlns:a16="http://schemas.microsoft.com/office/drawing/2014/main" id="{8E194FA6-D78C-4FA4-A1C5-3CA2A8AF4BFB}"/>
                    </a:ext>
                  </a:extLst>
                </p:cNvPr>
                <p:cNvSpPr/>
                <p:nvPr/>
              </p:nvSpPr>
              <p:spPr>
                <a:xfrm>
                  <a:off x="7220725" y="270445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5" name="Oval 2574">
                  <a:extLst>
                    <a:ext uri="{FF2B5EF4-FFF2-40B4-BE49-F238E27FC236}">
                      <a16:creationId xmlns:a16="http://schemas.microsoft.com/office/drawing/2014/main" id="{C2772188-64CA-4B6E-A2B5-D40765608FDE}"/>
                    </a:ext>
                  </a:extLst>
                </p:cNvPr>
                <p:cNvSpPr/>
                <p:nvPr/>
              </p:nvSpPr>
              <p:spPr>
                <a:xfrm>
                  <a:off x="4942472"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6" name="Oval 2575">
                  <a:extLst>
                    <a:ext uri="{FF2B5EF4-FFF2-40B4-BE49-F238E27FC236}">
                      <a16:creationId xmlns:a16="http://schemas.microsoft.com/office/drawing/2014/main" id="{429B131D-0C3B-413D-8F0E-7D2054E581EB}"/>
                    </a:ext>
                  </a:extLst>
                </p:cNvPr>
                <p:cNvSpPr/>
                <p:nvPr/>
              </p:nvSpPr>
              <p:spPr>
                <a:xfrm>
                  <a:off x="4990068"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7" name="Oval 2576">
                  <a:extLst>
                    <a:ext uri="{FF2B5EF4-FFF2-40B4-BE49-F238E27FC236}">
                      <a16:creationId xmlns:a16="http://schemas.microsoft.com/office/drawing/2014/main" id="{57A04BE8-6103-4E86-93F4-90A77266896D}"/>
                    </a:ext>
                  </a:extLst>
                </p:cNvPr>
                <p:cNvSpPr/>
                <p:nvPr/>
              </p:nvSpPr>
              <p:spPr>
                <a:xfrm>
                  <a:off x="5046404"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8" name="Oval 2577">
                  <a:extLst>
                    <a:ext uri="{FF2B5EF4-FFF2-40B4-BE49-F238E27FC236}">
                      <a16:creationId xmlns:a16="http://schemas.microsoft.com/office/drawing/2014/main" id="{0B9A5F6A-88AF-449E-849D-D7F97D564875}"/>
                    </a:ext>
                  </a:extLst>
                </p:cNvPr>
                <p:cNvSpPr/>
                <p:nvPr/>
              </p:nvSpPr>
              <p:spPr>
                <a:xfrm>
                  <a:off x="5082073"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79" name="Oval 2578">
                  <a:extLst>
                    <a:ext uri="{FF2B5EF4-FFF2-40B4-BE49-F238E27FC236}">
                      <a16:creationId xmlns:a16="http://schemas.microsoft.com/office/drawing/2014/main" id="{847EBB76-D455-4E67-B6EE-962D5C2A0311}"/>
                    </a:ext>
                  </a:extLst>
                </p:cNvPr>
                <p:cNvSpPr/>
                <p:nvPr/>
              </p:nvSpPr>
              <p:spPr>
                <a:xfrm>
                  <a:off x="5146829"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0" name="Oval 2579">
                  <a:extLst>
                    <a:ext uri="{FF2B5EF4-FFF2-40B4-BE49-F238E27FC236}">
                      <a16:creationId xmlns:a16="http://schemas.microsoft.com/office/drawing/2014/main" id="{B9686599-49C7-4AA8-BD30-CD0FA089B5D6}"/>
                    </a:ext>
                  </a:extLst>
                </p:cNvPr>
                <p:cNvSpPr/>
                <p:nvPr/>
              </p:nvSpPr>
              <p:spPr>
                <a:xfrm>
                  <a:off x="5205308"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1" name="Oval 2580">
                  <a:extLst>
                    <a:ext uri="{FF2B5EF4-FFF2-40B4-BE49-F238E27FC236}">
                      <a16:creationId xmlns:a16="http://schemas.microsoft.com/office/drawing/2014/main" id="{566D944E-ABEA-4298-A8F3-AC23560B691E}"/>
                    </a:ext>
                  </a:extLst>
                </p:cNvPr>
                <p:cNvSpPr/>
                <p:nvPr/>
              </p:nvSpPr>
              <p:spPr>
                <a:xfrm>
                  <a:off x="6429863"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2" name="Oval 2581">
                  <a:extLst>
                    <a:ext uri="{FF2B5EF4-FFF2-40B4-BE49-F238E27FC236}">
                      <a16:creationId xmlns:a16="http://schemas.microsoft.com/office/drawing/2014/main" id="{5D92452F-832D-4994-899C-DC7530135671}"/>
                    </a:ext>
                  </a:extLst>
                </p:cNvPr>
                <p:cNvSpPr/>
                <p:nvPr/>
              </p:nvSpPr>
              <p:spPr>
                <a:xfrm>
                  <a:off x="6640146"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3" name="Oval 2582">
                  <a:extLst>
                    <a:ext uri="{FF2B5EF4-FFF2-40B4-BE49-F238E27FC236}">
                      <a16:creationId xmlns:a16="http://schemas.microsoft.com/office/drawing/2014/main" id="{44115DED-BF74-40DF-812A-244D13594560}"/>
                    </a:ext>
                  </a:extLst>
                </p:cNvPr>
                <p:cNvSpPr/>
                <p:nvPr/>
              </p:nvSpPr>
              <p:spPr>
                <a:xfrm>
                  <a:off x="6854677"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4" name="Oval 2583">
                  <a:extLst>
                    <a:ext uri="{FF2B5EF4-FFF2-40B4-BE49-F238E27FC236}">
                      <a16:creationId xmlns:a16="http://schemas.microsoft.com/office/drawing/2014/main" id="{1A6E87FE-765E-419C-B025-FB8141DB1FBD}"/>
                    </a:ext>
                  </a:extLst>
                </p:cNvPr>
                <p:cNvSpPr/>
                <p:nvPr/>
              </p:nvSpPr>
              <p:spPr>
                <a:xfrm>
                  <a:off x="6749182" y="289802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5" name="Oval 2584">
                  <a:extLst>
                    <a:ext uri="{FF2B5EF4-FFF2-40B4-BE49-F238E27FC236}">
                      <a16:creationId xmlns:a16="http://schemas.microsoft.com/office/drawing/2014/main" id="{3750437D-C035-46C1-BE68-656F1C24985A}"/>
                    </a:ext>
                  </a:extLst>
                </p:cNvPr>
                <p:cNvSpPr/>
                <p:nvPr/>
              </p:nvSpPr>
              <p:spPr>
                <a:xfrm>
                  <a:off x="4971459"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6" name="Oval 2585">
                  <a:extLst>
                    <a:ext uri="{FF2B5EF4-FFF2-40B4-BE49-F238E27FC236}">
                      <a16:creationId xmlns:a16="http://schemas.microsoft.com/office/drawing/2014/main" id="{4633357E-4616-4605-A066-9110DC167A90}"/>
                    </a:ext>
                  </a:extLst>
                </p:cNvPr>
                <p:cNvSpPr/>
                <p:nvPr/>
              </p:nvSpPr>
              <p:spPr>
                <a:xfrm>
                  <a:off x="5093555"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7" name="Oval 2586">
                  <a:extLst>
                    <a:ext uri="{FF2B5EF4-FFF2-40B4-BE49-F238E27FC236}">
                      <a16:creationId xmlns:a16="http://schemas.microsoft.com/office/drawing/2014/main" id="{2C75F56C-36E7-48E6-AF1D-23CE1104433D}"/>
                    </a:ext>
                  </a:extLst>
                </p:cNvPr>
                <p:cNvSpPr/>
                <p:nvPr/>
              </p:nvSpPr>
              <p:spPr>
                <a:xfrm>
                  <a:off x="5183110"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8" name="Oval 2587">
                  <a:extLst>
                    <a:ext uri="{FF2B5EF4-FFF2-40B4-BE49-F238E27FC236}">
                      <a16:creationId xmlns:a16="http://schemas.microsoft.com/office/drawing/2014/main" id="{5EA155E3-5A62-4867-B9FB-8DE041E8ECC4}"/>
                    </a:ext>
                  </a:extLst>
                </p:cNvPr>
                <p:cNvSpPr/>
                <p:nvPr/>
              </p:nvSpPr>
              <p:spPr>
                <a:xfrm>
                  <a:off x="6143879"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89" name="Oval 2588">
                  <a:extLst>
                    <a:ext uri="{FF2B5EF4-FFF2-40B4-BE49-F238E27FC236}">
                      <a16:creationId xmlns:a16="http://schemas.microsoft.com/office/drawing/2014/main" id="{3B607DD2-9612-4601-8A2F-30E2E29A331B}"/>
                    </a:ext>
                  </a:extLst>
                </p:cNvPr>
                <p:cNvSpPr/>
                <p:nvPr/>
              </p:nvSpPr>
              <p:spPr>
                <a:xfrm>
                  <a:off x="6444731"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0" name="Oval 2589">
                  <a:extLst>
                    <a:ext uri="{FF2B5EF4-FFF2-40B4-BE49-F238E27FC236}">
                      <a16:creationId xmlns:a16="http://schemas.microsoft.com/office/drawing/2014/main" id="{7FA41707-85A4-48B0-8DC4-607242B425AB}"/>
                    </a:ext>
                  </a:extLst>
                </p:cNvPr>
                <p:cNvSpPr/>
                <p:nvPr/>
              </p:nvSpPr>
              <p:spPr>
                <a:xfrm>
                  <a:off x="6582796"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1" name="Oval 2590">
                  <a:extLst>
                    <a:ext uri="{FF2B5EF4-FFF2-40B4-BE49-F238E27FC236}">
                      <a16:creationId xmlns:a16="http://schemas.microsoft.com/office/drawing/2014/main" id="{7C1E574A-E98B-4918-8E6B-2828FAA2D87F}"/>
                    </a:ext>
                  </a:extLst>
                </p:cNvPr>
                <p:cNvSpPr/>
                <p:nvPr/>
              </p:nvSpPr>
              <p:spPr>
                <a:xfrm>
                  <a:off x="6689707" y="299481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2" name="Oval 2591">
                  <a:extLst>
                    <a:ext uri="{FF2B5EF4-FFF2-40B4-BE49-F238E27FC236}">
                      <a16:creationId xmlns:a16="http://schemas.microsoft.com/office/drawing/2014/main" id="{F4A03FED-09E5-44C5-9CBA-CDA0F9A1073A}"/>
                    </a:ext>
                  </a:extLst>
                </p:cNvPr>
                <p:cNvSpPr/>
                <p:nvPr/>
              </p:nvSpPr>
              <p:spPr>
                <a:xfrm>
                  <a:off x="5026207"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3" name="Oval 2592">
                  <a:extLst>
                    <a:ext uri="{FF2B5EF4-FFF2-40B4-BE49-F238E27FC236}">
                      <a16:creationId xmlns:a16="http://schemas.microsoft.com/office/drawing/2014/main" id="{47254428-6A1C-4DA2-A4D9-04A541239005}"/>
                    </a:ext>
                  </a:extLst>
                </p:cNvPr>
                <p:cNvSpPr/>
                <p:nvPr/>
              </p:nvSpPr>
              <p:spPr>
                <a:xfrm>
                  <a:off x="5099832"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4" name="Oval 2593">
                  <a:extLst>
                    <a:ext uri="{FF2B5EF4-FFF2-40B4-BE49-F238E27FC236}">
                      <a16:creationId xmlns:a16="http://schemas.microsoft.com/office/drawing/2014/main" id="{3CD497AC-1724-4F2C-994C-48ED392AB027}"/>
                    </a:ext>
                  </a:extLst>
                </p:cNvPr>
                <p:cNvSpPr/>
                <p:nvPr/>
              </p:nvSpPr>
              <p:spPr>
                <a:xfrm>
                  <a:off x="5204389"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5" name="Oval 2594">
                  <a:extLst>
                    <a:ext uri="{FF2B5EF4-FFF2-40B4-BE49-F238E27FC236}">
                      <a16:creationId xmlns:a16="http://schemas.microsoft.com/office/drawing/2014/main" id="{18624445-D0F9-419C-BAD2-2792FF4E3AC2}"/>
                    </a:ext>
                  </a:extLst>
                </p:cNvPr>
                <p:cNvSpPr/>
                <p:nvPr/>
              </p:nvSpPr>
              <p:spPr>
                <a:xfrm>
                  <a:off x="5738507"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6" name="Oval 2595">
                  <a:extLst>
                    <a:ext uri="{FF2B5EF4-FFF2-40B4-BE49-F238E27FC236}">
                      <a16:creationId xmlns:a16="http://schemas.microsoft.com/office/drawing/2014/main" id="{E201EE67-0357-4262-A7F6-E5AE012836A4}"/>
                    </a:ext>
                  </a:extLst>
                </p:cNvPr>
                <p:cNvSpPr/>
                <p:nvPr/>
              </p:nvSpPr>
              <p:spPr>
                <a:xfrm>
                  <a:off x="5953899"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7" name="Oval 2596">
                  <a:extLst>
                    <a:ext uri="{FF2B5EF4-FFF2-40B4-BE49-F238E27FC236}">
                      <a16:creationId xmlns:a16="http://schemas.microsoft.com/office/drawing/2014/main" id="{F427E66F-0B63-4A4E-BA07-85AACC17DE39}"/>
                    </a:ext>
                  </a:extLst>
                </p:cNvPr>
                <p:cNvSpPr/>
                <p:nvPr/>
              </p:nvSpPr>
              <p:spPr>
                <a:xfrm>
                  <a:off x="6885122"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8" name="Oval 2597">
                  <a:extLst>
                    <a:ext uri="{FF2B5EF4-FFF2-40B4-BE49-F238E27FC236}">
                      <a16:creationId xmlns:a16="http://schemas.microsoft.com/office/drawing/2014/main" id="{A47A50BB-955F-4DAC-9001-78B191D8F1D9}"/>
                    </a:ext>
                  </a:extLst>
                </p:cNvPr>
                <p:cNvSpPr/>
                <p:nvPr/>
              </p:nvSpPr>
              <p:spPr>
                <a:xfrm>
                  <a:off x="7117354" y="30916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99" name="Oval 2598">
                  <a:extLst>
                    <a:ext uri="{FF2B5EF4-FFF2-40B4-BE49-F238E27FC236}">
                      <a16:creationId xmlns:a16="http://schemas.microsoft.com/office/drawing/2014/main" id="{E68934FA-047B-45C3-BD44-299A94B6295A}"/>
                    </a:ext>
                  </a:extLst>
                </p:cNvPr>
                <p:cNvSpPr/>
                <p:nvPr/>
              </p:nvSpPr>
              <p:spPr>
                <a:xfrm>
                  <a:off x="4994315"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0" name="Oval 2599">
                  <a:extLst>
                    <a:ext uri="{FF2B5EF4-FFF2-40B4-BE49-F238E27FC236}">
                      <a16:creationId xmlns:a16="http://schemas.microsoft.com/office/drawing/2014/main" id="{CFA51A82-D370-4355-A4AB-5E2D0EE83727}"/>
                    </a:ext>
                  </a:extLst>
                </p:cNvPr>
                <p:cNvSpPr/>
                <p:nvPr/>
              </p:nvSpPr>
              <p:spPr>
                <a:xfrm>
                  <a:off x="5131060"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1" name="Oval 2600">
                  <a:extLst>
                    <a:ext uri="{FF2B5EF4-FFF2-40B4-BE49-F238E27FC236}">
                      <a16:creationId xmlns:a16="http://schemas.microsoft.com/office/drawing/2014/main" id="{1A813623-DE7A-4264-B438-383BD941043B}"/>
                    </a:ext>
                  </a:extLst>
                </p:cNvPr>
                <p:cNvSpPr/>
                <p:nvPr/>
              </p:nvSpPr>
              <p:spPr>
                <a:xfrm>
                  <a:off x="5372477"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2" name="Oval 2601">
                  <a:extLst>
                    <a:ext uri="{FF2B5EF4-FFF2-40B4-BE49-F238E27FC236}">
                      <a16:creationId xmlns:a16="http://schemas.microsoft.com/office/drawing/2014/main" id="{A12B6819-5F98-4C6D-89CA-FA49805DF120}"/>
                    </a:ext>
                  </a:extLst>
                </p:cNvPr>
                <p:cNvSpPr/>
                <p:nvPr/>
              </p:nvSpPr>
              <p:spPr>
                <a:xfrm>
                  <a:off x="6090451"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3" name="Oval 2602">
                  <a:extLst>
                    <a:ext uri="{FF2B5EF4-FFF2-40B4-BE49-F238E27FC236}">
                      <a16:creationId xmlns:a16="http://schemas.microsoft.com/office/drawing/2014/main" id="{F7BCA6D7-0E9A-45A3-94E9-18CA7C2C3D4F}"/>
                    </a:ext>
                  </a:extLst>
                </p:cNvPr>
                <p:cNvSpPr/>
                <p:nvPr/>
              </p:nvSpPr>
              <p:spPr>
                <a:xfrm>
                  <a:off x="6319369"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4" name="Oval 2603">
                  <a:extLst>
                    <a:ext uri="{FF2B5EF4-FFF2-40B4-BE49-F238E27FC236}">
                      <a16:creationId xmlns:a16="http://schemas.microsoft.com/office/drawing/2014/main" id="{0EA0C2E8-3612-4BD0-AE73-D3BD3FCD3CC8}"/>
                    </a:ext>
                  </a:extLst>
                </p:cNvPr>
                <p:cNvSpPr/>
                <p:nvPr/>
              </p:nvSpPr>
              <p:spPr>
                <a:xfrm>
                  <a:off x="6427988" y="31883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5" name="Oval 2604">
                  <a:extLst>
                    <a:ext uri="{FF2B5EF4-FFF2-40B4-BE49-F238E27FC236}">
                      <a16:creationId xmlns:a16="http://schemas.microsoft.com/office/drawing/2014/main" id="{0959991B-6C55-4E66-BA4A-B119E7BE89EE}"/>
                    </a:ext>
                  </a:extLst>
                </p:cNvPr>
                <p:cNvSpPr/>
                <p:nvPr/>
              </p:nvSpPr>
              <p:spPr>
                <a:xfrm>
                  <a:off x="4954513"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6" name="Oval 2605">
                  <a:extLst>
                    <a:ext uri="{FF2B5EF4-FFF2-40B4-BE49-F238E27FC236}">
                      <a16:creationId xmlns:a16="http://schemas.microsoft.com/office/drawing/2014/main" id="{0396AAF6-9B3E-4BCB-9799-5897BEC630DA}"/>
                    </a:ext>
                  </a:extLst>
                </p:cNvPr>
                <p:cNvSpPr/>
                <p:nvPr/>
              </p:nvSpPr>
              <p:spPr>
                <a:xfrm>
                  <a:off x="5099832"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7" name="Oval 2606">
                  <a:extLst>
                    <a:ext uri="{FF2B5EF4-FFF2-40B4-BE49-F238E27FC236}">
                      <a16:creationId xmlns:a16="http://schemas.microsoft.com/office/drawing/2014/main" id="{5C88FF17-2757-4D29-B345-12B8E95E2BFE}"/>
                    </a:ext>
                  </a:extLst>
                </p:cNvPr>
                <p:cNvSpPr/>
                <p:nvPr/>
              </p:nvSpPr>
              <p:spPr>
                <a:xfrm>
                  <a:off x="5179130"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8" name="Oval 2607">
                  <a:extLst>
                    <a:ext uri="{FF2B5EF4-FFF2-40B4-BE49-F238E27FC236}">
                      <a16:creationId xmlns:a16="http://schemas.microsoft.com/office/drawing/2014/main" id="{20DED78F-9826-40C5-9BAE-F05698CD1380}"/>
                    </a:ext>
                  </a:extLst>
                </p:cNvPr>
                <p:cNvSpPr/>
                <p:nvPr/>
              </p:nvSpPr>
              <p:spPr>
                <a:xfrm>
                  <a:off x="5476423"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09" name="Oval 2608">
                  <a:extLst>
                    <a:ext uri="{FF2B5EF4-FFF2-40B4-BE49-F238E27FC236}">
                      <a16:creationId xmlns:a16="http://schemas.microsoft.com/office/drawing/2014/main" id="{49C4C226-9938-4896-9902-1661AAAB2194}"/>
                    </a:ext>
                  </a:extLst>
                </p:cNvPr>
                <p:cNvSpPr/>
                <p:nvPr/>
              </p:nvSpPr>
              <p:spPr>
                <a:xfrm>
                  <a:off x="5954359"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0" name="Oval 2609">
                  <a:extLst>
                    <a:ext uri="{FF2B5EF4-FFF2-40B4-BE49-F238E27FC236}">
                      <a16:creationId xmlns:a16="http://schemas.microsoft.com/office/drawing/2014/main" id="{601F3523-4E7F-4CC6-B647-0D834C598E7A}"/>
                    </a:ext>
                  </a:extLst>
                </p:cNvPr>
                <p:cNvSpPr/>
                <p:nvPr/>
              </p:nvSpPr>
              <p:spPr>
                <a:xfrm>
                  <a:off x="6166847"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1" name="Oval 2610">
                  <a:extLst>
                    <a:ext uri="{FF2B5EF4-FFF2-40B4-BE49-F238E27FC236}">
                      <a16:creationId xmlns:a16="http://schemas.microsoft.com/office/drawing/2014/main" id="{1749C510-41EC-48AF-B329-08514A98497C}"/>
                    </a:ext>
                  </a:extLst>
                </p:cNvPr>
                <p:cNvSpPr/>
                <p:nvPr/>
              </p:nvSpPr>
              <p:spPr>
                <a:xfrm>
                  <a:off x="6274223" y="3285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2" name="Oval 2611">
                  <a:extLst>
                    <a:ext uri="{FF2B5EF4-FFF2-40B4-BE49-F238E27FC236}">
                      <a16:creationId xmlns:a16="http://schemas.microsoft.com/office/drawing/2014/main" id="{5FE4A875-3065-4A08-ADD8-C4E0710EDC84}"/>
                    </a:ext>
                  </a:extLst>
                </p:cNvPr>
                <p:cNvSpPr/>
                <p:nvPr/>
              </p:nvSpPr>
              <p:spPr>
                <a:xfrm>
                  <a:off x="5011972"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3" name="Oval 2612">
                  <a:extLst>
                    <a:ext uri="{FF2B5EF4-FFF2-40B4-BE49-F238E27FC236}">
                      <a16:creationId xmlns:a16="http://schemas.microsoft.com/office/drawing/2014/main" id="{71CED3D9-F92A-48B2-B9A6-0F02A8E15059}"/>
                    </a:ext>
                  </a:extLst>
                </p:cNvPr>
                <p:cNvSpPr/>
                <p:nvPr/>
              </p:nvSpPr>
              <p:spPr>
                <a:xfrm>
                  <a:off x="5120344"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4" name="Oval 2613">
                  <a:extLst>
                    <a:ext uri="{FF2B5EF4-FFF2-40B4-BE49-F238E27FC236}">
                      <a16:creationId xmlns:a16="http://schemas.microsoft.com/office/drawing/2014/main" id="{876C5C8F-47FF-48AA-915C-6AAFDA07BEB2}"/>
                    </a:ext>
                  </a:extLst>
                </p:cNvPr>
                <p:cNvSpPr/>
                <p:nvPr/>
              </p:nvSpPr>
              <p:spPr>
                <a:xfrm>
                  <a:off x="5218184"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5" name="Oval 2614">
                  <a:extLst>
                    <a:ext uri="{FF2B5EF4-FFF2-40B4-BE49-F238E27FC236}">
                      <a16:creationId xmlns:a16="http://schemas.microsoft.com/office/drawing/2014/main" id="{76980883-B29E-4B73-BC8E-B71BF4E243DA}"/>
                    </a:ext>
                  </a:extLst>
                </p:cNvPr>
                <p:cNvSpPr/>
                <p:nvPr/>
              </p:nvSpPr>
              <p:spPr>
                <a:xfrm>
                  <a:off x="6796160"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6" name="Oval 2615">
                  <a:extLst>
                    <a:ext uri="{FF2B5EF4-FFF2-40B4-BE49-F238E27FC236}">
                      <a16:creationId xmlns:a16="http://schemas.microsoft.com/office/drawing/2014/main" id="{1A1197A5-E0DF-4EEC-A444-EBF023F03143}"/>
                    </a:ext>
                  </a:extLst>
                </p:cNvPr>
                <p:cNvSpPr/>
                <p:nvPr/>
              </p:nvSpPr>
              <p:spPr>
                <a:xfrm>
                  <a:off x="6749889"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7" name="Oval 2616">
                  <a:extLst>
                    <a:ext uri="{FF2B5EF4-FFF2-40B4-BE49-F238E27FC236}">
                      <a16:creationId xmlns:a16="http://schemas.microsoft.com/office/drawing/2014/main" id="{FA30D06A-BEE8-4F3F-8772-3EA30AB426CC}"/>
                    </a:ext>
                  </a:extLst>
                </p:cNvPr>
                <p:cNvSpPr/>
                <p:nvPr/>
              </p:nvSpPr>
              <p:spPr>
                <a:xfrm>
                  <a:off x="6359768" y="357594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8" name="Oval 2617">
                  <a:extLst>
                    <a:ext uri="{FF2B5EF4-FFF2-40B4-BE49-F238E27FC236}">
                      <a16:creationId xmlns:a16="http://schemas.microsoft.com/office/drawing/2014/main" id="{60203653-264D-4B36-93E6-2D4ED39CFE18}"/>
                    </a:ext>
                  </a:extLst>
                </p:cNvPr>
                <p:cNvSpPr/>
                <p:nvPr/>
              </p:nvSpPr>
              <p:spPr>
                <a:xfrm>
                  <a:off x="4942350"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19" name="Oval 2618">
                  <a:extLst>
                    <a:ext uri="{FF2B5EF4-FFF2-40B4-BE49-F238E27FC236}">
                      <a16:creationId xmlns:a16="http://schemas.microsoft.com/office/drawing/2014/main" id="{7AD62324-3DC9-4F87-A8E6-037803967FFF}"/>
                    </a:ext>
                  </a:extLst>
                </p:cNvPr>
                <p:cNvSpPr/>
                <p:nvPr/>
              </p:nvSpPr>
              <p:spPr>
                <a:xfrm>
                  <a:off x="5077480"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0" name="Oval 2619">
                  <a:extLst>
                    <a:ext uri="{FF2B5EF4-FFF2-40B4-BE49-F238E27FC236}">
                      <a16:creationId xmlns:a16="http://schemas.microsoft.com/office/drawing/2014/main" id="{434AFF05-6F09-4D76-A5F4-87721A404EA9}"/>
                    </a:ext>
                  </a:extLst>
                </p:cNvPr>
                <p:cNvSpPr/>
                <p:nvPr/>
              </p:nvSpPr>
              <p:spPr>
                <a:xfrm flipH="1">
                  <a:off x="5155301"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1" name="Oval 2620">
                  <a:extLst>
                    <a:ext uri="{FF2B5EF4-FFF2-40B4-BE49-F238E27FC236}">
                      <a16:creationId xmlns:a16="http://schemas.microsoft.com/office/drawing/2014/main" id="{FE268715-085E-469D-83B2-7B4931064A91}"/>
                    </a:ext>
                  </a:extLst>
                </p:cNvPr>
                <p:cNvSpPr/>
                <p:nvPr/>
              </p:nvSpPr>
              <p:spPr>
                <a:xfrm flipH="1">
                  <a:off x="5247560"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2" name="Oval 2621">
                  <a:extLst>
                    <a:ext uri="{FF2B5EF4-FFF2-40B4-BE49-F238E27FC236}">
                      <a16:creationId xmlns:a16="http://schemas.microsoft.com/office/drawing/2014/main" id="{982CFD98-0275-4F91-B208-E6B364C50CFD}"/>
                    </a:ext>
                  </a:extLst>
                </p:cNvPr>
                <p:cNvSpPr/>
                <p:nvPr/>
              </p:nvSpPr>
              <p:spPr>
                <a:xfrm flipH="1">
                  <a:off x="5584708"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3" name="Oval 2622">
                  <a:extLst>
                    <a:ext uri="{FF2B5EF4-FFF2-40B4-BE49-F238E27FC236}">
                      <a16:creationId xmlns:a16="http://schemas.microsoft.com/office/drawing/2014/main" id="{0A51E476-2955-4FD2-970A-C0093715C724}"/>
                    </a:ext>
                  </a:extLst>
                </p:cNvPr>
                <p:cNvSpPr/>
                <p:nvPr/>
              </p:nvSpPr>
              <p:spPr>
                <a:xfrm flipH="1">
                  <a:off x="6115711"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4" name="Oval 2623">
                  <a:extLst>
                    <a:ext uri="{FF2B5EF4-FFF2-40B4-BE49-F238E27FC236}">
                      <a16:creationId xmlns:a16="http://schemas.microsoft.com/office/drawing/2014/main" id="{DF2FFED1-3CD0-445A-ACB6-7167EF392886}"/>
                    </a:ext>
                  </a:extLst>
                </p:cNvPr>
                <p:cNvSpPr/>
                <p:nvPr/>
              </p:nvSpPr>
              <p:spPr>
                <a:xfrm flipH="1">
                  <a:off x="6591292"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5" name="Oval 2624">
                  <a:extLst>
                    <a:ext uri="{FF2B5EF4-FFF2-40B4-BE49-F238E27FC236}">
                      <a16:creationId xmlns:a16="http://schemas.microsoft.com/office/drawing/2014/main" id="{FC74714D-5B31-4C1C-9DAA-AB3523830BD7}"/>
                    </a:ext>
                  </a:extLst>
                </p:cNvPr>
                <p:cNvSpPr/>
                <p:nvPr/>
              </p:nvSpPr>
              <p:spPr>
                <a:xfrm flipH="1">
                  <a:off x="6696788" y="367272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6" name="Oval 2625">
                  <a:extLst>
                    <a:ext uri="{FF2B5EF4-FFF2-40B4-BE49-F238E27FC236}">
                      <a16:creationId xmlns:a16="http://schemas.microsoft.com/office/drawing/2014/main" id="{B8F3B118-3139-41D1-8657-4F87003C9E7B}"/>
                    </a:ext>
                  </a:extLst>
                </p:cNvPr>
                <p:cNvSpPr/>
                <p:nvPr/>
              </p:nvSpPr>
              <p:spPr>
                <a:xfrm>
                  <a:off x="4984624"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7" name="Oval 2626">
                  <a:extLst>
                    <a:ext uri="{FF2B5EF4-FFF2-40B4-BE49-F238E27FC236}">
                      <a16:creationId xmlns:a16="http://schemas.microsoft.com/office/drawing/2014/main" id="{33C4A365-955F-4AE2-868A-96A5B7079DB8}"/>
                    </a:ext>
                  </a:extLst>
                </p:cNvPr>
                <p:cNvSpPr/>
                <p:nvPr/>
              </p:nvSpPr>
              <p:spPr>
                <a:xfrm>
                  <a:off x="5018695"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8" name="Oval 2627">
                  <a:extLst>
                    <a:ext uri="{FF2B5EF4-FFF2-40B4-BE49-F238E27FC236}">
                      <a16:creationId xmlns:a16="http://schemas.microsoft.com/office/drawing/2014/main" id="{8CE70A2C-E04C-4ED3-9BD2-FB165A06A124}"/>
                    </a:ext>
                  </a:extLst>
                </p:cNvPr>
                <p:cNvSpPr/>
                <p:nvPr/>
              </p:nvSpPr>
              <p:spPr>
                <a:xfrm>
                  <a:off x="5055130"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29" name="Oval 2628">
                  <a:extLst>
                    <a:ext uri="{FF2B5EF4-FFF2-40B4-BE49-F238E27FC236}">
                      <a16:creationId xmlns:a16="http://schemas.microsoft.com/office/drawing/2014/main" id="{430E5DA7-BF8E-4BF3-9DCE-532C51100BD2}"/>
                    </a:ext>
                  </a:extLst>
                </p:cNvPr>
                <p:cNvSpPr/>
                <p:nvPr/>
              </p:nvSpPr>
              <p:spPr>
                <a:xfrm>
                  <a:off x="5132898"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0" name="Oval 2629">
                  <a:extLst>
                    <a:ext uri="{FF2B5EF4-FFF2-40B4-BE49-F238E27FC236}">
                      <a16:creationId xmlns:a16="http://schemas.microsoft.com/office/drawing/2014/main" id="{B0131E1B-53D3-4076-B636-140DAB479917}"/>
                    </a:ext>
                  </a:extLst>
                </p:cNvPr>
                <p:cNvSpPr/>
                <p:nvPr/>
              </p:nvSpPr>
              <p:spPr>
                <a:xfrm>
                  <a:off x="7458801"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1" name="Oval 2630">
                  <a:extLst>
                    <a:ext uri="{FF2B5EF4-FFF2-40B4-BE49-F238E27FC236}">
                      <a16:creationId xmlns:a16="http://schemas.microsoft.com/office/drawing/2014/main" id="{9110EA87-9F8E-4B8E-89E1-C939730B4817}"/>
                    </a:ext>
                  </a:extLst>
                </p:cNvPr>
                <p:cNvSpPr/>
                <p:nvPr/>
              </p:nvSpPr>
              <p:spPr>
                <a:xfrm>
                  <a:off x="6965219"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2" name="Oval 2631">
                  <a:extLst>
                    <a:ext uri="{FF2B5EF4-FFF2-40B4-BE49-F238E27FC236}">
                      <a16:creationId xmlns:a16="http://schemas.microsoft.com/office/drawing/2014/main" id="{D97E4E98-EEE4-49BB-883B-421A6D2B341A}"/>
                    </a:ext>
                  </a:extLst>
                </p:cNvPr>
                <p:cNvSpPr/>
                <p:nvPr/>
              </p:nvSpPr>
              <p:spPr>
                <a:xfrm>
                  <a:off x="7403994"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3" name="Oval 2632">
                  <a:extLst>
                    <a:ext uri="{FF2B5EF4-FFF2-40B4-BE49-F238E27FC236}">
                      <a16:creationId xmlns:a16="http://schemas.microsoft.com/office/drawing/2014/main" id="{FA72BBD5-6B9E-4424-8A5C-A4B8EDF5F6F0}"/>
                    </a:ext>
                  </a:extLst>
                </p:cNvPr>
                <p:cNvSpPr/>
                <p:nvPr/>
              </p:nvSpPr>
              <p:spPr>
                <a:xfrm>
                  <a:off x="7666541"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4" name="Oval 2633">
                  <a:extLst>
                    <a:ext uri="{FF2B5EF4-FFF2-40B4-BE49-F238E27FC236}">
                      <a16:creationId xmlns:a16="http://schemas.microsoft.com/office/drawing/2014/main" id="{56C1319E-EE77-424C-AAB1-5D0B3307ED80}"/>
                    </a:ext>
                  </a:extLst>
                </p:cNvPr>
                <p:cNvSpPr/>
                <p:nvPr/>
              </p:nvSpPr>
              <p:spPr>
                <a:xfrm>
                  <a:off x="7535387" y="376951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5" name="Oval 2634">
                  <a:extLst>
                    <a:ext uri="{FF2B5EF4-FFF2-40B4-BE49-F238E27FC236}">
                      <a16:creationId xmlns:a16="http://schemas.microsoft.com/office/drawing/2014/main" id="{2E12D79B-8AC5-41BE-8C25-290B70E93498}"/>
                    </a:ext>
                  </a:extLst>
                </p:cNvPr>
                <p:cNvSpPr/>
                <p:nvPr/>
              </p:nvSpPr>
              <p:spPr>
                <a:xfrm>
                  <a:off x="4990065"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6" name="Oval 2635">
                  <a:extLst>
                    <a:ext uri="{FF2B5EF4-FFF2-40B4-BE49-F238E27FC236}">
                      <a16:creationId xmlns:a16="http://schemas.microsoft.com/office/drawing/2014/main" id="{4525D245-8BD6-4386-8A14-55E1E8CB9021}"/>
                    </a:ext>
                  </a:extLst>
                </p:cNvPr>
                <p:cNvSpPr/>
                <p:nvPr/>
              </p:nvSpPr>
              <p:spPr>
                <a:xfrm>
                  <a:off x="5064927"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7" name="Oval 2636">
                  <a:extLst>
                    <a:ext uri="{FF2B5EF4-FFF2-40B4-BE49-F238E27FC236}">
                      <a16:creationId xmlns:a16="http://schemas.microsoft.com/office/drawing/2014/main" id="{F1892E99-9818-4B17-94F6-89B603859A8C}"/>
                    </a:ext>
                  </a:extLst>
                </p:cNvPr>
                <p:cNvSpPr/>
                <p:nvPr/>
              </p:nvSpPr>
              <p:spPr>
                <a:xfrm>
                  <a:off x="5120497"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8" name="Oval 2637">
                  <a:extLst>
                    <a:ext uri="{FF2B5EF4-FFF2-40B4-BE49-F238E27FC236}">
                      <a16:creationId xmlns:a16="http://schemas.microsoft.com/office/drawing/2014/main" id="{7B809EDC-D70E-4007-8C98-C9E61F168464}"/>
                    </a:ext>
                  </a:extLst>
                </p:cNvPr>
                <p:cNvSpPr/>
                <p:nvPr/>
              </p:nvSpPr>
              <p:spPr>
                <a:xfrm>
                  <a:off x="5199796"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39" name="Oval 2638">
                  <a:extLst>
                    <a:ext uri="{FF2B5EF4-FFF2-40B4-BE49-F238E27FC236}">
                      <a16:creationId xmlns:a16="http://schemas.microsoft.com/office/drawing/2014/main" id="{08C6311B-AD72-4BCF-A502-B2E4E248F43F}"/>
                    </a:ext>
                  </a:extLst>
                </p:cNvPr>
                <p:cNvSpPr/>
                <p:nvPr/>
              </p:nvSpPr>
              <p:spPr>
                <a:xfrm>
                  <a:off x="6773513"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0" name="Oval 2639">
                  <a:extLst>
                    <a:ext uri="{FF2B5EF4-FFF2-40B4-BE49-F238E27FC236}">
                      <a16:creationId xmlns:a16="http://schemas.microsoft.com/office/drawing/2014/main" id="{C8EE3CBF-E94A-48E4-BA3A-6493652BEEBD}"/>
                    </a:ext>
                  </a:extLst>
                </p:cNvPr>
                <p:cNvSpPr/>
                <p:nvPr/>
              </p:nvSpPr>
              <p:spPr>
                <a:xfrm>
                  <a:off x="6663261"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1" name="Oval 2640">
                  <a:extLst>
                    <a:ext uri="{FF2B5EF4-FFF2-40B4-BE49-F238E27FC236}">
                      <a16:creationId xmlns:a16="http://schemas.microsoft.com/office/drawing/2014/main" id="{6FD071C0-13B9-4D0B-805B-4CBE2735540B}"/>
                    </a:ext>
                  </a:extLst>
                </p:cNvPr>
                <p:cNvSpPr/>
                <p:nvPr/>
              </p:nvSpPr>
              <p:spPr>
                <a:xfrm>
                  <a:off x="6618426"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2" name="Oval 2641">
                  <a:extLst>
                    <a:ext uri="{FF2B5EF4-FFF2-40B4-BE49-F238E27FC236}">
                      <a16:creationId xmlns:a16="http://schemas.microsoft.com/office/drawing/2014/main" id="{E364D677-6208-479F-8EDE-C65B95AA1BA1}"/>
                    </a:ext>
                  </a:extLst>
                </p:cNvPr>
                <p:cNvSpPr/>
                <p:nvPr/>
              </p:nvSpPr>
              <p:spPr>
                <a:xfrm>
                  <a:off x="6510009"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3" name="Oval 2642">
                  <a:extLst>
                    <a:ext uri="{FF2B5EF4-FFF2-40B4-BE49-F238E27FC236}">
                      <a16:creationId xmlns:a16="http://schemas.microsoft.com/office/drawing/2014/main" id="{ABFB35EF-446B-404C-96D3-541BC63433B3}"/>
                    </a:ext>
                  </a:extLst>
                </p:cNvPr>
                <p:cNvSpPr/>
                <p:nvPr/>
              </p:nvSpPr>
              <p:spPr>
                <a:xfrm>
                  <a:off x="6450096" y="38663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4" name="Oval 2643">
                  <a:extLst>
                    <a:ext uri="{FF2B5EF4-FFF2-40B4-BE49-F238E27FC236}">
                      <a16:creationId xmlns:a16="http://schemas.microsoft.com/office/drawing/2014/main" id="{21E1B095-5943-4CC7-BA49-1A2550655203}"/>
                    </a:ext>
                  </a:extLst>
                </p:cNvPr>
                <p:cNvSpPr/>
                <p:nvPr/>
              </p:nvSpPr>
              <p:spPr>
                <a:xfrm>
                  <a:off x="5023296"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5" name="Oval 2644">
                  <a:extLst>
                    <a:ext uri="{FF2B5EF4-FFF2-40B4-BE49-F238E27FC236}">
                      <a16:creationId xmlns:a16="http://schemas.microsoft.com/office/drawing/2014/main" id="{CF9CA123-F592-4D00-AA19-73E55AFF76DA}"/>
                    </a:ext>
                  </a:extLst>
                </p:cNvPr>
                <p:cNvSpPr/>
                <p:nvPr/>
              </p:nvSpPr>
              <p:spPr>
                <a:xfrm>
                  <a:off x="5137797"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6" name="Oval 2645">
                  <a:extLst>
                    <a:ext uri="{FF2B5EF4-FFF2-40B4-BE49-F238E27FC236}">
                      <a16:creationId xmlns:a16="http://schemas.microsoft.com/office/drawing/2014/main" id="{2502BB5F-6328-413D-9B44-5750B1AF1D5F}"/>
                    </a:ext>
                  </a:extLst>
                </p:cNvPr>
                <p:cNvSpPr/>
                <p:nvPr/>
              </p:nvSpPr>
              <p:spPr>
                <a:xfrm>
                  <a:off x="5817346"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7" name="Oval 2646">
                  <a:extLst>
                    <a:ext uri="{FF2B5EF4-FFF2-40B4-BE49-F238E27FC236}">
                      <a16:creationId xmlns:a16="http://schemas.microsoft.com/office/drawing/2014/main" id="{38D13599-3773-4DF2-BA51-E373553A0DC9}"/>
                    </a:ext>
                  </a:extLst>
                </p:cNvPr>
                <p:cNvSpPr/>
                <p:nvPr/>
              </p:nvSpPr>
              <p:spPr>
                <a:xfrm>
                  <a:off x="6360476"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8" name="Oval 2647">
                  <a:extLst>
                    <a:ext uri="{FF2B5EF4-FFF2-40B4-BE49-F238E27FC236}">
                      <a16:creationId xmlns:a16="http://schemas.microsoft.com/office/drawing/2014/main" id="{319EBA63-DE4E-46D4-A89A-7628EE8ED057}"/>
                    </a:ext>
                  </a:extLst>
                </p:cNvPr>
                <p:cNvSpPr/>
                <p:nvPr/>
              </p:nvSpPr>
              <p:spPr>
                <a:xfrm>
                  <a:off x="6196215"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49" name="Oval 2648">
                  <a:extLst>
                    <a:ext uri="{FF2B5EF4-FFF2-40B4-BE49-F238E27FC236}">
                      <a16:creationId xmlns:a16="http://schemas.microsoft.com/office/drawing/2014/main" id="{F997CCF5-D226-4781-8527-12633946EDAB}"/>
                    </a:ext>
                  </a:extLst>
                </p:cNvPr>
                <p:cNvSpPr/>
                <p:nvPr/>
              </p:nvSpPr>
              <p:spPr>
                <a:xfrm>
                  <a:off x="6628817"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0" name="Oval 2649">
                  <a:extLst>
                    <a:ext uri="{FF2B5EF4-FFF2-40B4-BE49-F238E27FC236}">
                      <a16:creationId xmlns:a16="http://schemas.microsoft.com/office/drawing/2014/main" id="{C583C6FA-FE58-4E70-9A48-61EC7E9152EF}"/>
                    </a:ext>
                  </a:extLst>
                </p:cNvPr>
                <p:cNvSpPr/>
                <p:nvPr/>
              </p:nvSpPr>
              <p:spPr>
                <a:xfrm>
                  <a:off x="6511993"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1" name="Oval 2650">
                  <a:extLst>
                    <a:ext uri="{FF2B5EF4-FFF2-40B4-BE49-F238E27FC236}">
                      <a16:creationId xmlns:a16="http://schemas.microsoft.com/office/drawing/2014/main" id="{D2D63115-D73C-4587-85B7-DE5872FEC6BE}"/>
                    </a:ext>
                  </a:extLst>
                </p:cNvPr>
                <p:cNvSpPr/>
                <p:nvPr/>
              </p:nvSpPr>
              <p:spPr>
                <a:xfrm>
                  <a:off x="6463140" y="3963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2" name="Oval 2651">
                  <a:extLst>
                    <a:ext uri="{FF2B5EF4-FFF2-40B4-BE49-F238E27FC236}">
                      <a16:creationId xmlns:a16="http://schemas.microsoft.com/office/drawing/2014/main" id="{45DF2A7D-3BA0-4BD8-A4DF-E9544BD94A1D}"/>
                    </a:ext>
                  </a:extLst>
                </p:cNvPr>
                <p:cNvSpPr/>
                <p:nvPr/>
              </p:nvSpPr>
              <p:spPr>
                <a:xfrm>
                  <a:off x="5032226"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3" name="Oval 2652">
                  <a:extLst>
                    <a:ext uri="{FF2B5EF4-FFF2-40B4-BE49-F238E27FC236}">
                      <a16:creationId xmlns:a16="http://schemas.microsoft.com/office/drawing/2014/main" id="{9120CC37-F3EA-404C-80FC-FE644285CA58}"/>
                    </a:ext>
                  </a:extLst>
                </p:cNvPr>
                <p:cNvSpPr/>
                <p:nvPr/>
              </p:nvSpPr>
              <p:spPr>
                <a:xfrm>
                  <a:off x="5141164"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4" name="Oval 2653">
                  <a:extLst>
                    <a:ext uri="{FF2B5EF4-FFF2-40B4-BE49-F238E27FC236}">
                      <a16:creationId xmlns:a16="http://schemas.microsoft.com/office/drawing/2014/main" id="{A0FB7B67-C9D9-426F-859A-E964F2FE7CC6}"/>
                    </a:ext>
                  </a:extLst>
                </p:cNvPr>
                <p:cNvSpPr/>
                <p:nvPr/>
              </p:nvSpPr>
              <p:spPr>
                <a:xfrm>
                  <a:off x="5195509"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5" name="Oval 2654">
                  <a:extLst>
                    <a:ext uri="{FF2B5EF4-FFF2-40B4-BE49-F238E27FC236}">
                      <a16:creationId xmlns:a16="http://schemas.microsoft.com/office/drawing/2014/main" id="{8F722424-E752-44A3-8423-BCCDBD9E34B0}"/>
                    </a:ext>
                  </a:extLst>
                </p:cNvPr>
                <p:cNvSpPr/>
                <p:nvPr/>
              </p:nvSpPr>
              <p:spPr>
                <a:xfrm>
                  <a:off x="5859444"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6" name="Oval 2655">
                  <a:extLst>
                    <a:ext uri="{FF2B5EF4-FFF2-40B4-BE49-F238E27FC236}">
                      <a16:creationId xmlns:a16="http://schemas.microsoft.com/office/drawing/2014/main" id="{B648C746-077A-42AF-B60A-000247B80F32}"/>
                    </a:ext>
                  </a:extLst>
                </p:cNvPr>
                <p:cNvSpPr/>
                <p:nvPr/>
              </p:nvSpPr>
              <p:spPr>
                <a:xfrm>
                  <a:off x="7192824"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7" name="Oval 2656">
                  <a:extLst>
                    <a:ext uri="{FF2B5EF4-FFF2-40B4-BE49-F238E27FC236}">
                      <a16:creationId xmlns:a16="http://schemas.microsoft.com/office/drawing/2014/main" id="{DD0A2EA8-9501-4C29-9571-0C93768402F7}"/>
                    </a:ext>
                  </a:extLst>
                </p:cNvPr>
                <p:cNvSpPr/>
                <p:nvPr/>
              </p:nvSpPr>
              <p:spPr>
                <a:xfrm>
                  <a:off x="7570052" y="23173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8" name="Oval 2657">
                  <a:extLst>
                    <a:ext uri="{FF2B5EF4-FFF2-40B4-BE49-F238E27FC236}">
                      <a16:creationId xmlns:a16="http://schemas.microsoft.com/office/drawing/2014/main" id="{5BE4CCC7-AC89-4DC7-ACE2-D78B58022842}"/>
                    </a:ext>
                  </a:extLst>
                </p:cNvPr>
                <p:cNvSpPr/>
                <p:nvPr/>
              </p:nvSpPr>
              <p:spPr>
                <a:xfrm>
                  <a:off x="4926470"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59" name="Oval 2658">
                  <a:extLst>
                    <a:ext uri="{FF2B5EF4-FFF2-40B4-BE49-F238E27FC236}">
                      <a16:creationId xmlns:a16="http://schemas.microsoft.com/office/drawing/2014/main" id="{504B8CCB-3B2C-4364-9B88-F264A02948AD}"/>
                    </a:ext>
                  </a:extLst>
                </p:cNvPr>
                <p:cNvSpPr/>
                <p:nvPr/>
              </p:nvSpPr>
              <p:spPr>
                <a:xfrm>
                  <a:off x="4944449"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0" name="Oval 2659">
                  <a:extLst>
                    <a:ext uri="{FF2B5EF4-FFF2-40B4-BE49-F238E27FC236}">
                      <a16:creationId xmlns:a16="http://schemas.microsoft.com/office/drawing/2014/main" id="{AFE3AEA7-08CD-4D73-8A6E-D57E39597FD6}"/>
                    </a:ext>
                  </a:extLst>
                </p:cNvPr>
                <p:cNvSpPr/>
                <p:nvPr/>
              </p:nvSpPr>
              <p:spPr>
                <a:xfrm>
                  <a:off x="4961441"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1" name="Oval 2660">
                  <a:extLst>
                    <a:ext uri="{FF2B5EF4-FFF2-40B4-BE49-F238E27FC236}">
                      <a16:creationId xmlns:a16="http://schemas.microsoft.com/office/drawing/2014/main" id="{46411457-2226-4CEB-BF3B-FBF016A76983}"/>
                    </a:ext>
                  </a:extLst>
                </p:cNvPr>
                <p:cNvSpPr/>
                <p:nvPr/>
              </p:nvSpPr>
              <p:spPr>
                <a:xfrm>
                  <a:off x="4995579"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2" name="Oval 2661">
                  <a:extLst>
                    <a:ext uri="{FF2B5EF4-FFF2-40B4-BE49-F238E27FC236}">
                      <a16:creationId xmlns:a16="http://schemas.microsoft.com/office/drawing/2014/main" id="{1D818CB8-7736-4E53-9514-CEF35C864EB5}"/>
                    </a:ext>
                  </a:extLst>
                </p:cNvPr>
                <p:cNvSpPr/>
                <p:nvPr/>
              </p:nvSpPr>
              <p:spPr>
                <a:xfrm>
                  <a:off x="5083451"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3" name="Oval 2662">
                  <a:extLst>
                    <a:ext uri="{FF2B5EF4-FFF2-40B4-BE49-F238E27FC236}">
                      <a16:creationId xmlns:a16="http://schemas.microsoft.com/office/drawing/2014/main" id="{41F4D258-1235-4749-A913-26F89422453F}"/>
                    </a:ext>
                  </a:extLst>
                </p:cNvPr>
                <p:cNvSpPr/>
                <p:nvPr/>
              </p:nvSpPr>
              <p:spPr>
                <a:xfrm>
                  <a:off x="5124632"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4" name="Oval 2663">
                  <a:extLst>
                    <a:ext uri="{FF2B5EF4-FFF2-40B4-BE49-F238E27FC236}">
                      <a16:creationId xmlns:a16="http://schemas.microsoft.com/office/drawing/2014/main" id="{B8E6C85D-9952-4E89-B431-E6D50CBED3F9}"/>
                    </a:ext>
                  </a:extLst>
                </p:cNvPr>
                <p:cNvSpPr/>
                <p:nvPr/>
              </p:nvSpPr>
              <p:spPr>
                <a:xfrm>
                  <a:off x="5171781"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5" name="Oval 2664">
                  <a:extLst>
                    <a:ext uri="{FF2B5EF4-FFF2-40B4-BE49-F238E27FC236}">
                      <a16:creationId xmlns:a16="http://schemas.microsoft.com/office/drawing/2014/main" id="{15A92FDD-7954-4717-AE49-6A0234B70043}"/>
                    </a:ext>
                  </a:extLst>
                </p:cNvPr>
                <p:cNvSpPr/>
                <p:nvPr/>
              </p:nvSpPr>
              <p:spPr>
                <a:xfrm>
                  <a:off x="5195663"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6" name="Oval 2665">
                  <a:extLst>
                    <a:ext uri="{FF2B5EF4-FFF2-40B4-BE49-F238E27FC236}">
                      <a16:creationId xmlns:a16="http://schemas.microsoft.com/office/drawing/2014/main" id="{56D3D564-9B8E-465F-BD5E-F50BF23B08B1}"/>
                    </a:ext>
                  </a:extLst>
                </p:cNvPr>
                <p:cNvSpPr/>
                <p:nvPr/>
              </p:nvSpPr>
              <p:spPr>
                <a:xfrm>
                  <a:off x="5458818"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7" name="Oval 2666">
                  <a:extLst>
                    <a:ext uri="{FF2B5EF4-FFF2-40B4-BE49-F238E27FC236}">
                      <a16:creationId xmlns:a16="http://schemas.microsoft.com/office/drawing/2014/main" id="{CBB9CE58-9157-4B4C-A2C8-B390A7BFAB38}"/>
                    </a:ext>
                  </a:extLst>
                </p:cNvPr>
                <p:cNvSpPr/>
                <p:nvPr/>
              </p:nvSpPr>
              <p:spPr>
                <a:xfrm>
                  <a:off x="7802054" y="21237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8" name="Oval 2667">
                  <a:extLst>
                    <a:ext uri="{FF2B5EF4-FFF2-40B4-BE49-F238E27FC236}">
                      <a16:creationId xmlns:a16="http://schemas.microsoft.com/office/drawing/2014/main" id="{695D0319-B11C-4134-BA8D-71DC19C4FDF6}"/>
                    </a:ext>
                  </a:extLst>
                </p:cNvPr>
                <p:cNvSpPr/>
                <p:nvPr/>
              </p:nvSpPr>
              <p:spPr>
                <a:xfrm>
                  <a:off x="5025359"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69" name="Oval 2668">
                  <a:extLst>
                    <a:ext uri="{FF2B5EF4-FFF2-40B4-BE49-F238E27FC236}">
                      <a16:creationId xmlns:a16="http://schemas.microsoft.com/office/drawing/2014/main" id="{E7269401-ADAB-4105-AD7E-81BFE35C3347}"/>
                    </a:ext>
                  </a:extLst>
                </p:cNvPr>
                <p:cNvSpPr/>
                <p:nvPr/>
              </p:nvSpPr>
              <p:spPr>
                <a:xfrm>
                  <a:off x="5167955"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0" name="Oval 2669">
                  <a:extLst>
                    <a:ext uri="{FF2B5EF4-FFF2-40B4-BE49-F238E27FC236}">
                      <a16:creationId xmlns:a16="http://schemas.microsoft.com/office/drawing/2014/main" id="{5DA8BE52-AC0E-48B1-BBB5-018EF919F562}"/>
                    </a:ext>
                  </a:extLst>
                </p:cNvPr>
                <p:cNvSpPr/>
                <p:nvPr/>
              </p:nvSpPr>
              <p:spPr>
                <a:xfrm>
                  <a:off x="5359925"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1" name="Oval 2670">
                  <a:extLst>
                    <a:ext uri="{FF2B5EF4-FFF2-40B4-BE49-F238E27FC236}">
                      <a16:creationId xmlns:a16="http://schemas.microsoft.com/office/drawing/2014/main" id="{7A09454E-E84D-4A8F-9620-6226BF167737}"/>
                    </a:ext>
                  </a:extLst>
                </p:cNvPr>
                <p:cNvSpPr/>
                <p:nvPr/>
              </p:nvSpPr>
              <p:spPr>
                <a:xfrm>
                  <a:off x="5046557"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2" name="Oval 2671">
                  <a:extLst>
                    <a:ext uri="{FF2B5EF4-FFF2-40B4-BE49-F238E27FC236}">
                      <a16:creationId xmlns:a16="http://schemas.microsoft.com/office/drawing/2014/main" id="{F698FAF1-E28F-46C9-A8F7-F5DAB8F9392E}"/>
                    </a:ext>
                  </a:extLst>
                </p:cNvPr>
                <p:cNvSpPr/>
                <p:nvPr/>
              </p:nvSpPr>
              <p:spPr>
                <a:xfrm>
                  <a:off x="5079624"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3" name="Oval 2672">
                  <a:extLst>
                    <a:ext uri="{FF2B5EF4-FFF2-40B4-BE49-F238E27FC236}">
                      <a16:creationId xmlns:a16="http://schemas.microsoft.com/office/drawing/2014/main" id="{F1243757-4E66-4B4C-A624-341120CA76D3}"/>
                    </a:ext>
                  </a:extLst>
                </p:cNvPr>
                <p:cNvSpPr/>
                <p:nvPr/>
              </p:nvSpPr>
              <p:spPr>
                <a:xfrm>
                  <a:off x="6752148" y="17365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4" name="Oval 2673">
                  <a:extLst>
                    <a:ext uri="{FF2B5EF4-FFF2-40B4-BE49-F238E27FC236}">
                      <a16:creationId xmlns:a16="http://schemas.microsoft.com/office/drawing/2014/main" id="{8DB46F2D-83E1-40AA-8589-343AE50AE4AF}"/>
                    </a:ext>
                  </a:extLst>
                </p:cNvPr>
                <p:cNvSpPr/>
                <p:nvPr/>
              </p:nvSpPr>
              <p:spPr>
                <a:xfrm>
                  <a:off x="5063259" y="163979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5" name="Oval 2674">
                  <a:extLst>
                    <a:ext uri="{FF2B5EF4-FFF2-40B4-BE49-F238E27FC236}">
                      <a16:creationId xmlns:a16="http://schemas.microsoft.com/office/drawing/2014/main" id="{39B5FEA4-1091-4696-B890-636ABCE1ADF9}"/>
                    </a:ext>
                  </a:extLst>
                </p:cNvPr>
                <p:cNvSpPr/>
                <p:nvPr/>
              </p:nvSpPr>
              <p:spPr>
                <a:xfrm>
                  <a:off x="5169332" y="163979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6" name="Oval 2675">
                  <a:extLst>
                    <a:ext uri="{FF2B5EF4-FFF2-40B4-BE49-F238E27FC236}">
                      <a16:creationId xmlns:a16="http://schemas.microsoft.com/office/drawing/2014/main" id="{9C9B6062-9515-42B8-8540-EC0DD2C7FFCE}"/>
                    </a:ext>
                  </a:extLst>
                </p:cNvPr>
                <p:cNvSpPr/>
                <p:nvPr/>
              </p:nvSpPr>
              <p:spPr>
                <a:xfrm>
                  <a:off x="5107792" y="163979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7" name="Oval 2676">
                  <a:extLst>
                    <a:ext uri="{FF2B5EF4-FFF2-40B4-BE49-F238E27FC236}">
                      <a16:creationId xmlns:a16="http://schemas.microsoft.com/office/drawing/2014/main" id="{9E6B5AD4-72DC-4DF1-852D-DAE19960E9C6}"/>
                    </a:ext>
                  </a:extLst>
                </p:cNvPr>
                <p:cNvSpPr/>
                <p:nvPr/>
              </p:nvSpPr>
              <p:spPr>
                <a:xfrm>
                  <a:off x="6756261" y="163979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78" name="Oval 2677">
                  <a:extLst>
                    <a:ext uri="{FF2B5EF4-FFF2-40B4-BE49-F238E27FC236}">
                      <a16:creationId xmlns:a16="http://schemas.microsoft.com/office/drawing/2014/main" id="{650837BF-8E9D-417C-8A0F-D2383ABEB672}"/>
                    </a:ext>
                  </a:extLst>
                </p:cNvPr>
                <p:cNvSpPr/>
                <p:nvPr/>
              </p:nvSpPr>
              <p:spPr>
                <a:xfrm>
                  <a:off x="7178951" y="163979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63E9FE5E-8B9C-4C6E-A544-12225663F7B6}"/>
                </a:ext>
              </a:extLst>
            </p:cNvPr>
            <p:cNvGrpSpPr/>
            <p:nvPr/>
          </p:nvGrpSpPr>
          <p:grpSpPr>
            <a:xfrm>
              <a:off x="4548672" y="946924"/>
              <a:ext cx="3085790" cy="3200419"/>
              <a:chOff x="13342217" y="875363"/>
              <a:chExt cx="3085790" cy="3200419"/>
            </a:xfrm>
          </p:grpSpPr>
          <p:grpSp>
            <p:nvGrpSpPr>
              <p:cNvPr id="4162" name="Group 4161">
                <a:extLst>
                  <a:ext uri="{FF2B5EF4-FFF2-40B4-BE49-F238E27FC236}">
                    <a16:creationId xmlns:a16="http://schemas.microsoft.com/office/drawing/2014/main" id="{71952B67-ACD3-4777-9310-4C0DE3D28607}"/>
                  </a:ext>
                </a:extLst>
              </p:cNvPr>
              <p:cNvGrpSpPr/>
              <p:nvPr/>
            </p:nvGrpSpPr>
            <p:grpSpPr>
              <a:xfrm>
                <a:off x="13342217" y="3871609"/>
                <a:ext cx="3085790" cy="76944"/>
                <a:chOff x="519263" y="4264714"/>
                <a:chExt cx="4098834" cy="102204"/>
              </a:xfrm>
            </p:grpSpPr>
            <p:sp>
              <p:nvSpPr>
                <p:cNvPr id="4163" name="TextBox 4162">
                  <a:extLst>
                    <a:ext uri="{FF2B5EF4-FFF2-40B4-BE49-F238E27FC236}">
                      <a16:creationId xmlns:a16="http://schemas.microsoft.com/office/drawing/2014/main" id="{755584B1-7A4E-436D-952B-CA2B8C53540B}"/>
                    </a:ext>
                  </a:extLst>
                </p:cNvPr>
                <p:cNvSpPr txBox="1"/>
                <p:nvPr/>
              </p:nvSpPr>
              <p:spPr>
                <a:xfrm>
                  <a:off x="519263" y="4264714"/>
                  <a:ext cx="142661" cy="102204"/>
                </a:xfrm>
                <a:prstGeom prst="rect">
                  <a:avLst/>
                </a:prstGeom>
                <a:noFill/>
                <a:ln>
                  <a:noFill/>
                </a:ln>
              </p:spPr>
              <p:txBody>
                <a:bodyPr wrap="none" lIns="0" tIns="0" rIns="0" bIns="0" rtlCol="0" anchor="t" anchorCtr="1">
                  <a:spAutoFit/>
                </a:bodyPr>
                <a:lstStyle/>
                <a:p>
                  <a:pPr algn="ctr"/>
                  <a:r>
                    <a:rPr lang="en-US" sz="500" dirty="0"/>
                    <a:t>−16</a:t>
                  </a:r>
                </a:p>
              </p:txBody>
            </p:sp>
            <p:sp>
              <p:nvSpPr>
                <p:cNvPr id="4164" name="TextBox 4163">
                  <a:extLst>
                    <a:ext uri="{FF2B5EF4-FFF2-40B4-BE49-F238E27FC236}">
                      <a16:creationId xmlns:a16="http://schemas.microsoft.com/office/drawing/2014/main" id="{EE3CE154-0B44-4A35-991E-BD1C52DC8645}"/>
                    </a:ext>
                  </a:extLst>
                </p:cNvPr>
                <p:cNvSpPr txBox="1"/>
                <p:nvPr/>
              </p:nvSpPr>
              <p:spPr>
                <a:xfrm>
                  <a:off x="704483" y="4264714"/>
                  <a:ext cx="95816" cy="102204"/>
                </a:xfrm>
                <a:prstGeom prst="rect">
                  <a:avLst/>
                </a:prstGeom>
                <a:noFill/>
                <a:ln>
                  <a:noFill/>
                </a:ln>
              </p:spPr>
              <p:txBody>
                <a:bodyPr wrap="none" lIns="0" tIns="0" rIns="0" bIns="0" rtlCol="0" anchor="t" anchorCtr="1">
                  <a:spAutoFit/>
                </a:bodyPr>
                <a:lstStyle/>
                <a:p>
                  <a:pPr algn="ctr"/>
                  <a:r>
                    <a:rPr lang="en-US" sz="500" dirty="0"/>
                    <a:t>−8</a:t>
                  </a:r>
                </a:p>
              </p:txBody>
            </p:sp>
            <p:sp>
              <p:nvSpPr>
                <p:cNvPr id="4165" name="TextBox 4164">
                  <a:extLst>
                    <a:ext uri="{FF2B5EF4-FFF2-40B4-BE49-F238E27FC236}">
                      <a16:creationId xmlns:a16="http://schemas.microsoft.com/office/drawing/2014/main" id="{E83CCD04-A5E4-4CA5-9839-61AB5B6A3F10}"/>
                    </a:ext>
                  </a:extLst>
                </p:cNvPr>
                <p:cNvSpPr txBox="1"/>
                <p:nvPr/>
              </p:nvSpPr>
              <p:spPr>
                <a:xfrm>
                  <a:off x="1336204" y="4264714"/>
                  <a:ext cx="93687" cy="102204"/>
                </a:xfrm>
                <a:prstGeom prst="rect">
                  <a:avLst/>
                </a:prstGeom>
                <a:noFill/>
                <a:ln>
                  <a:noFill/>
                </a:ln>
              </p:spPr>
              <p:txBody>
                <a:bodyPr wrap="none" lIns="0" tIns="0" rIns="0" bIns="0" rtlCol="0" anchor="t" anchorCtr="1">
                  <a:spAutoFit/>
                </a:bodyPr>
                <a:lstStyle/>
                <a:p>
                  <a:pPr algn="ctr"/>
                  <a:r>
                    <a:rPr lang="en-US" sz="500" dirty="0"/>
                    <a:t>24</a:t>
                  </a:r>
                </a:p>
              </p:txBody>
            </p:sp>
            <p:sp>
              <p:nvSpPr>
                <p:cNvPr id="4166" name="TextBox 4165">
                  <a:extLst>
                    <a:ext uri="{FF2B5EF4-FFF2-40B4-BE49-F238E27FC236}">
                      <a16:creationId xmlns:a16="http://schemas.microsoft.com/office/drawing/2014/main" id="{0FBA648D-5A39-4367-AADD-A040E8808741}"/>
                    </a:ext>
                  </a:extLst>
                </p:cNvPr>
                <p:cNvSpPr txBox="1"/>
                <p:nvPr/>
              </p:nvSpPr>
              <p:spPr>
                <a:xfrm>
                  <a:off x="889753" y="4264714"/>
                  <a:ext cx="46844" cy="102204"/>
                </a:xfrm>
                <a:prstGeom prst="rect">
                  <a:avLst/>
                </a:prstGeom>
                <a:noFill/>
                <a:ln>
                  <a:noFill/>
                </a:ln>
              </p:spPr>
              <p:txBody>
                <a:bodyPr wrap="none" lIns="0" tIns="0" rIns="0" bIns="0" rtlCol="0" anchor="t" anchorCtr="1">
                  <a:spAutoFit/>
                </a:bodyPr>
                <a:lstStyle/>
                <a:p>
                  <a:pPr algn="ctr"/>
                  <a:r>
                    <a:rPr lang="en-US" sz="500" dirty="0"/>
                    <a:t>0</a:t>
                  </a:r>
                </a:p>
              </p:txBody>
            </p:sp>
            <p:sp>
              <p:nvSpPr>
                <p:cNvPr id="4167" name="TextBox 4166">
                  <a:extLst>
                    <a:ext uri="{FF2B5EF4-FFF2-40B4-BE49-F238E27FC236}">
                      <a16:creationId xmlns:a16="http://schemas.microsoft.com/office/drawing/2014/main" id="{CAF35271-348F-438C-BB83-167506CA4774}"/>
                    </a:ext>
                  </a:extLst>
                </p:cNvPr>
                <p:cNvSpPr txBox="1"/>
                <p:nvPr/>
              </p:nvSpPr>
              <p:spPr>
                <a:xfrm>
                  <a:off x="1046081" y="4264714"/>
                  <a:ext cx="46844" cy="102204"/>
                </a:xfrm>
                <a:prstGeom prst="rect">
                  <a:avLst/>
                </a:prstGeom>
                <a:noFill/>
                <a:ln>
                  <a:noFill/>
                </a:ln>
              </p:spPr>
              <p:txBody>
                <a:bodyPr wrap="none" lIns="0" tIns="0" rIns="0" bIns="0" rtlCol="0" anchor="t" anchorCtr="1">
                  <a:spAutoFit/>
                </a:bodyPr>
                <a:lstStyle/>
                <a:p>
                  <a:pPr algn="ctr"/>
                  <a:r>
                    <a:rPr lang="en-US" sz="500" dirty="0"/>
                    <a:t>8</a:t>
                  </a:r>
                </a:p>
              </p:txBody>
            </p:sp>
            <p:sp>
              <p:nvSpPr>
                <p:cNvPr id="4168" name="TextBox 4167">
                  <a:extLst>
                    <a:ext uri="{FF2B5EF4-FFF2-40B4-BE49-F238E27FC236}">
                      <a16:creationId xmlns:a16="http://schemas.microsoft.com/office/drawing/2014/main" id="{6A364F27-B01B-46D0-9C2F-B51D3DFBDC95}"/>
                    </a:ext>
                  </a:extLst>
                </p:cNvPr>
                <p:cNvSpPr txBox="1"/>
                <p:nvPr/>
              </p:nvSpPr>
              <p:spPr>
                <a:xfrm>
                  <a:off x="1177966" y="4264714"/>
                  <a:ext cx="93687" cy="102204"/>
                </a:xfrm>
                <a:prstGeom prst="rect">
                  <a:avLst/>
                </a:prstGeom>
                <a:noFill/>
                <a:ln>
                  <a:noFill/>
                </a:ln>
              </p:spPr>
              <p:txBody>
                <a:bodyPr wrap="none" lIns="0" tIns="0" rIns="0" bIns="0" rtlCol="0" anchor="t" anchorCtr="1">
                  <a:spAutoFit/>
                </a:bodyPr>
                <a:lstStyle/>
                <a:p>
                  <a:pPr algn="ctr"/>
                  <a:r>
                    <a:rPr lang="en-US" sz="500" dirty="0"/>
                    <a:t>16</a:t>
                  </a:r>
                </a:p>
              </p:txBody>
            </p:sp>
            <p:sp>
              <p:nvSpPr>
                <p:cNvPr id="4169" name="TextBox 4168">
                  <a:extLst>
                    <a:ext uri="{FF2B5EF4-FFF2-40B4-BE49-F238E27FC236}">
                      <a16:creationId xmlns:a16="http://schemas.microsoft.com/office/drawing/2014/main" id="{7C77800B-1D1A-4DA0-9134-AB9E1EAF8C6D}"/>
                    </a:ext>
                  </a:extLst>
                </p:cNvPr>
                <p:cNvSpPr txBox="1"/>
                <p:nvPr/>
              </p:nvSpPr>
              <p:spPr>
                <a:xfrm>
                  <a:off x="1494443" y="4264714"/>
                  <a:ext cx="93687" cy="102204"/>
                </a:xfrm>
                <a:prstGeom prst="rect">
                  <a:avLst/>
                </a:prstGeom>
                <a:noFill/>
                <a:ln>
                  <a:noFill/>
                </a:ln>
              </p:spPr>
              <p:txBody>
                <a:bodyPr wrap="none" lIns="0" tIns="0" rIns="0" bIns="0" rtlCol="0" anchor="t" anchorCtr="1">
                  <a:spAutoFit/>
                </a:bodyPr>
                <a:lstStyle/>
                <a:p>
                  <a:pPr algn="ctr"/>
                  <a:r>
                    <a:rPr lang="en-US" sz="500" dirty="0"/>
                    <a:t>32</a:t>
                  </a:r>
                </a:p>
              </p:txBody>
            </p:sp>
            <p:sp>
              <p:nvSpPr>
                <p:cNvPr id="4170" name="TextBox 4169">
                  <a:extLst>
                    <a:ext uri="{FF2B5EF4-FFF2-40B4-BE49-F238E27FC236}">
                      <a16:creationId xmlns:a16="http://schemas.microsoft.com/office/drawing/2014/main" id="{7928BCFE-9B2C-415F-AE8A-E39969583A69}"/>
                    </a:ext>
                  </a:extLst>
                </p:cNvPr>
                <p:cNvSpPr txBox="1"/>
                <p:nvPr/>
              </p:nvSpPr>
              <p:spPr>
                <a:xfrm>
                  <a:off x="1652682" y="4264714"/>
                  <a:ext cx="93687" cy="102204"/>
                </a:xfrm>
                <a:prstGeom prst="rect">
                  <a:avLst/>
                </a:prstGeom>
                <a:noFill/>
                <a:ln>
                  <a:noFill/>
                </a:ln>
              </p:spPr>
              <p:txBody>
                <a:bodyPr wrap="none" lIns="0" tIns="0" rIns="0" bIns="0" rtlCol="0" anchor="t" anchorCtr="1">
                  <a:spAutoFit/>
                </a:bodyPr>
                <a:lstStyle/>
                <a:p>
                  <a:pPr algn="ctr"/>
                  <a:r>
                    <a:rPr lang="en-US" sz="500" dirty="0"/>
                    <a:t>40</a:t>
                  </a:r>
                </a:p>
              </p:txBody>
            </p:sp>
            <p:sp>
              <p:nvSpPr>
                <p:cNvPr id="4171" name="TextBox 4170">
                  <a:extLst>
                    <a:ext uri="{FF2B5EF4-FFF2-40B4-BE49-F238E27FC236}">
                      <a16:creationId xmlns:a16="http://schemas.microsoft.com/office/drawing/2014/main" id="{467592C3-0D06-4E66-806D-12FBE5EC0858}"/>
                    </a:ext>
                  </a:extLst>
                </p:cNvPr>
                <p:cNvSpPr txBox="1"/>
                <p:nvPr/>
              </p:nvSpPr>
              <p:spPr>
                <a:xfrm>
                  <a:off x="2285637" y="4264714"/>
                  <a:ext cx="93687" cy="102204"/>
                </a:xfrm>
                <a:prstGeom prst="rect">
                  <a:avLst/>
                </a:prstGeom>
                <a:noFill/>
                <a:ln>
                  <a:noFill/>
                </a:ln>
              </p:spPr>
              <p:txBody>
                <a:bodyPr wrap="none" lIns="0" tIns="0" rIns="0" bIns="0" rtlCol="0" anchor="t" anchorCtr="1">
                  <a:spAutoFit/>
                </a:bodyPr>
                <a:lstStyle/>
                <a:p>
                  <a:pPr algn="ctr"/>
                  <a:r>
                    <a:rPr lang="en-US" sz="500" dirty="0"/>
                    <a:t>72</a:t>
                  </a:r>
                </a:p>
              </p:txBody>
            </p:sp>
            <p:sp>
              <p:nvSpPr>
                <p:cNvPr id="4172" name="TextBox 4171">
                  <a:extLst>
                    <a:ext uri="{FF2B5EF4-FFF2-40B4-BE49-F238E27FC236}">
                      <a16:creationId xmlns:a16="http://schemas.microsoft.com/office/drawing/2014/main" id="{6E3FEF53-BAB3-48AF-B881-B5D0EFAC170D}"/>
                    </a:ext>
                  </a:extLst>
                </p:cNvPr>
                <p:cNvSpPr txBox="1"/>
                <p:nvPr/>
              </p:nvSpPr>
              <p:spPr>
                <a:xfrm>
                  <a:off x="1810920" y="4264714"/>
                  <a:ext cx="93687" cy="102204"/>
                </a:xfrm>
                <a:prstGeom prst="rect">
                  <a:avLst/>
                </a:prstGeom>
                <a:noFill/>
                <a:ln>
                  <a:noFill/>
                </a:ln>
              </p:spPr>
              <p:txBody>
                <a:bodyPr wrap="none" lIns="0" tIns="0" rIns="0" bIns="0" rtlCol="0" anchor="t" anchorCtr="1">
                  <a:spAutoFit/>
                </a:bodyPr>
                <a:lstStyle/>
                <a:p>
                  <a:pPr algn="ctr"/>
                  <a:r>
                    <a:rPr lang="en-US" sz="500" dirty="0"/>
                    <a:t>48</a:t>
                  </a:r>
                </a:p>
              </p:txBody>
            </p:sp>
            <p:sp>
              <p:nvSpPr>
                <p:cNvPr id="4173" name="TextBox 4172">
                  <a:extLst>
                    <a:ext uri="{FF2B5EF4-FFF2-40B4-BE49-F238E27FC236}">
                      <a16:creationId xmlns:a16="http://schemas.microsoft.com/office/drawing/2014/main" id="{AF099855-D670-49E3-9819-7FE26A8DFBB0}"/>
                    </a:ext>
                  </a:extLst>
                </p:cNvPr>
                <p:cNvSpPr txBox="1"/>
                <p:nvPr/>
              </p:nvSpPr>
              <p:spPr>
                <a:xfrm>
                  <a:off x="1969160" y="4264714"/>
                  <a:ext cx="93687" cy="102204"/>
                </a:xfrm>
                <a:prstGeom prst="rect">
                  <a:avLst/>
                </a:prstGeom>
                <a:noFill/>
                <a:ln>
                  <a:noFill/>
                </a:ln>
              </p:spPr>
              <p:txBody>
                <a:bodyPr wrap="none" lIns="0" tIns="0" rIns="0" bIns="0" rtlCol="0" anchor="t" anchorCtr="1">
                  <a:spAutoFit/>
                </a:bodyPr>
                <a:lstStyle/>
                <a:p>
                  <a:pPr algn="ctr"/>
                  <a:r>
                    <a:rPr lang="en-US" sz="500" dirty="0"/>
                    <a:t>56</a:t>
                  </a:r>
                </a:p>
              </p:txBody>
            </p:sp>
            <p:sp>
              <p:nvSpPr>
                <p:cNvPr id="4174" name="TextBox 4173">
                  <a:extLst>
                    <a:ext uri="{FF2B5EF4-FFF2-40B4-BE49-F238E27FC236}">
                      <a16:creationId xmlns:a16="http://schemas.microsoft.com/office/drawing/2014/main" id="{9A4D0031-E8EA-4A0D-8BA0-C66C49AE6645}"/>
                    </a:ext>
                  </a:extLst>
                </p:cNvPr>
                <p:cNvSpPr txBox="1"/>
                <p:nvPr/>
              </p:nvSpPr>
              <p:spPr>
                <a:xfrm>
                  <a:off x="2127399" y="4264714"/>
                  <a:ext cx="93687" cy="102204"/>
                </a:xfrm>
                <a:prstGeom prst="rect">
                  <a:avLst/>
                </a:prstGeom>
                <a:noFill/>
                <a:ln>
                  <a:noFill/>
                </a:ln>
              </p:spPr>
              <p:txBody>
                <a:bodyPr wrap="none" lIns="0" tIns="0" rIns="0" bIns="0" rtlCol="0" anchor="t" anchorCtr="1">
                  <a:spAutoFit/>
                </a:bodyPr>
                <a:lstStyle/>
                <a:p>
                  <a:pPr algn="ctr"/>
                  <a:r>
                    <a:rPr lang="en-US" sz="500" dirty="0"/>
                    <a:t>64</a:t>
                  </a:r>
                </a:p>
              </p:txBody>
            </p:sp>
            <p:sp>
              <p:nvSpPr>
                <p:cNvPr id="4175" name="TextBox 4174">
                  <a:extLst>
                    <a:ext uri="{FF2B5EF4-FFF2-40B4-BE49-F238E27FC236}">
                      <a16:creationId xmlns:a16="http://schemas.microsoft.com/office/drawing/2014/main" id="{DA69EC24-92EB-4FFE-B81A-B001C53C9843}"/>
                    </a:ext>
                  </a:extLst>
                </p:cNvPr>
                <p:cNvSpPr txBox="1"/>
                <p:nvPr/>
              </p:nvSpPr>
              <p:spPr>
                <a:xfrm>
                  <a:off x="2443877" y="4264714"/>
                  <a:ext cx="93687" cy="102204"/>
                </a:xfrm>
                <a:prstGeom prst="rect">
                  <a:avLst/>
                </a:prstGeom>
                <a:noFill/>
                <a:ln>
                  <a:noFill/>
                </a:ln>
              </p:spPr>
              <p:txBody>
                <a:bodyPr wrap="none" lIns="0" tIns="0" rIns="0" bIns="0" rtlCol="0" anchor="t" anchorCtr="1">
                  <a:spAutoFit/>
                </a:bodyPr>
                <a:lstStyle/>
                <a:p>
                  <a:pPr algn="ctr"/>
                  <a:r>
                    <a:rPr lang="en-US" sz="500" dirty="0"/>
                    <a:t>80</a:t>
                  </a:r>
                </a:p>
              </p:txBody>
            </p:sp>
            <p:sp>
              <p:nvSpPr>
                <p:cNvPr id="4176" name="TextBox 4175">
                  <a:extLst>
                    <a:ext uri="{FF2B5EF4-FFF2-40B4-BE49-F238E27FC236}">
                      <a16:creationId xmlns:a16="http://schemas.microsoft.com/office/drawing/2014/main" id="{F48571E1-F147-4C3D-BF8D-307E9E2F8D96}"/>
                    </a:ext>
                  </a:extLst>
                </p:cNvPr>
                <p:cNvSpPr txBox="1"/>
                <p:nvPr/>
              </p:nvSpPr>
              <p:spPr>
                <a:xfrm>
                  <a:off x="2602116" y="4264714"/>
                  <a:ext cx="93687" cy="102204"/>
                </a:xfrm>
                <a:prstGeom prst="rect">
                  <a:avLst/>
                </a:prstGeom>
                <a:noFill/>
                <a:ln>
                  <a:noFill/>
                </a:ln>
              </p:spPr>
              <p:txBody>
                <a:bodyPr wrap="none" lIns="0" tIns="0" rIns="0" bIns="0" rtlCol="0" anchor="t" anchorCtr="1">
                  <a:spAutoFit/>
                </a:bodyPr>
                <a:lstStyle/>
                <a:p>
                  <a:pPr algn="ctr"/>
                  <a:r>
                    <a:rPr lang="en-US" sz="500" dirty="0"/>
                    <a:t>88</a:t>
                  </a:r>
                </a:p>
              </p:txBody>
            </p:sp>
            <p:sp>
              <p:nvSpPr>
                <p:cNvPr id="4177" name="TextBox 4176">
                  <a:extLst>
                    <a:ext uri="{FF2B5EF4-FFF2-40B4-BE49-F238E27FC236}">
                      <a16:creationId xmlns:a16="http://schemas.microsoft.com/office/drawing/2014/main" id="{144945E2-B411-4024-A40C-315BC99664EF}"/>
                    </a:ext>
                  </a:extLst>
                </p:cNvPr>
                <p:cNvSpPr txBox="1"/>
                <p:nvPr/>
              </p:nvSpPr>
              <p:spPr>
                <a:xfrm>
                  <a:off x="3211649" y="4264714"/>
                  <a:ext cx="140531" cy="102204"/>
                </a:xfrm>
                <a:prstGeom prst="rect">
                  <a:avLst/>
                </a:prstGeom>
                <a:noFill/>
                <a:ln>
                  <a:noFill/>
                </a:ln>
              </p:spPr>
              <p:txBody>
                <a:bodyPr wrap="none" lIns="0" tIns="0" rIns="0" bIns="0" rtlCol="0" anchor="t" anchorCtr="1">
                  <a:spAutoFit/>
                </a:bodyPr>
                <a:lstStyle/>
                <a:p>
                  <a:pPr algn="ctr"/>
                  <a:r>
                    <a:rPr lang="en-US" sz="500" dirty="0"/>
                    <a:t>120</a:t>
                  </a:r>
                </a:p>
              </p:txBody>
            </p:sp>
            <p:sp>
              <p:nvSpPr>
                <p:cNvPr id="4178" name="TextBox 4177">
                  <a:extLst>
                    <a:ext uri="{FF2B5EF4-FFF2-40B4-BE49-F238E27FC236}">
                      <a16:creationId xmlns:a16="http://schemas.microsoft.com/office/drawing/2014/main" id="{D830A74A-934B-4E80-935B-44DB9C7A6C6C}"/>
                    </a:ext>
                  </a:extLst>
                </p:cNvPr>
                <p:cNvSpPr txBox="1"/>
                <p:nvPr/>
              </p:nvSpPr>
              <p:spPr>
                <a:xfrm>
                  <a:off x="2760354" y="4264714"/>
                  <a:ext cx="93687" cy="102204"/>
                </a:xfrm>
                <a:prstGeom prst="rect">
                  <a:avLst/>
                </a:prstGeom>
                <a:noFill/>
                <a:ln>
                  <a:noFill/>
                </a:ln>
              </p:spPr>
              <p:txBody>
                <a:bodyPr wrap="none" lIns="0" tIns="0" rIns="0" bIns="0" rtlCol="0" anchor="t" anchorCtr="1">
                  <a:spAutoFit/>
                </a:bodyPr>
                <a:lstStyle/>
                <a:p>
                  <a:pPr algn="ctr"/>
                  <a:r>
                    <a:rPr lang="en-US" sz="500" dirty="0"/>
                    <a:t>96</a:t>
                  </a:r>
                </a:p>
              </p:txBody>
            </p:sp>
            <p:sp>
              <p:nvSpPr>
                <p:cNvPr id="4179" name="TextBox 4178">
                  <a:extLst>
                    <a:ext uri="{FF2B5EF4-FFF2-40B4-BE49-F238E27FC236}">
                      <a16:creationId xmlns:a16="http://schemas.microsoft.com/office/drawing/2014/main" id="{954972D5-71AB-43C6-9EE0-C3F18CC0CE2C}"/>
                    </a:ext>
                  </a:extLst>
                </p:cNvPr>
                <p:cNvSpPr txBox="1"/>
                <p:nvPr/>
              </p:nvSpPr>
              <p:spPr>
                <a:xfrm>
                  <a:off x="2895172" y="4264714"/>
                  <a:ext cx="140531" cy="102204"/>
                </a:xfrm>
                <a:prstGeom prst="rect">
                  <a:avLst/>
                </a:prstGeom>
                <a:noFill/>
                <a:ln>
                  <a:noFill/>
                </a:ln>
              </p:spPr>
              <p:txBody>
                <a:bodyPr wrap="none" lIns="0" tIns="0" rIns="0" bIns="0" rtlCol="0" anchor="t" anchorCtr="1">
                  <a:spAutoFit/>
                </a:bodyPr>
                <a:lstStyle/>
                <a:p>
                  <a:pPr algn="ctr"/>
                  <a:r>
                    <a:rPr lang="en-US" sz="500" dirty="0"/>
                    <a:t>104</a:t>
                  </a:r>
                </a:p>
              </p:txBody>
            </p:sp>
            <p:sp>
              <p:nvSpPr>
                <p:cNvPr id="4180" name="TextBox 4179">
                  <a:extLst>
                    <a:ext uri="{FF2B5EF4-FFF2-40B4-BE49-F238E27FC236}">
                      <a16:creationId xmlns:a16="http://schemas.microsoft.com/office/drawing/2014/main" id="{76844EF5-DE4A-481D-8FA4-3A3E643CC2A4}"/>
                    </a:ext>
                  </a:extLst>
                </p:cNvPr>
                <p:cNvSpPr txBox="1"/>
                <p:nvPr/>
              </p:nvSpPr>
              <p:spPr>
                <a:xfrm>
                  <a:off x="3053410" y="4264714"/>
                  <a:ext cx="140531" cy="102204"/>
                </a:xfrm>
                <a:prstGeom prst="rect">
                  <a:avLst/>
                </a:prstGeom>
                <a:noFill/>
                <a:ln>
                  <a:noFill/>
                </a:ln>
              </p:spPr>
              <p:txBody>
                <a:bodyPr wrap="none" lIns="0" tIns="0" rIns="0" bIns="0" rtlCol="0" anchor="t" anchorCtr="1">
                  <a:spAutoFit/>
                </a:bodyPr>
                <a:lstStyle/>
                <a:p>
                  <a:pPr algn="ctr"/>
                  <a:r>
                    <a:rPr lang="en-US" sz="500" dirty="0"/>
                    <a:t>112</a:t>
                  </a:r>
                </a:p>
              </p:txBody>
            </p:sp>
            <p:sp>
              <p:nvSpPr>
                <p:cNvPr id="4181" name="TextBox 4180">
                  <a:extLst>
                    <a:ext uri="{FF2B5EF4-FFF2-40B4-BE49-F238E27FC236}">
                      <a16:creationId xmlns:a16="http://schemas.microsoft.com/office/drawing/2014/main" id="{DCB168F9-A96B-4961-B4A3-95D271BF4202}"/>
                    </a:ext>
                  </a:extLst>
                </p:cNvPr>
                <p:cNvSpPr txBox="1"/>
                <p:nvPr/>
              </p:nvSpPr>
              <p:spPr>
                <a:xfrm>
                  <a:off x="3369889" y="4264714"/>
                  <a:ext cx="140531" cy="102204"/>
                </a:xfrm>
                <a:prstGeom prst="rect">
                  <a:avLst/>
                </a:prstGeom>
                <a:noFill/>
                <a:ln>
                  <a:noFill/>
                </a:ln>
              </p:spPr>
              <p:txBody>
                <a:bodyPr wrap="none" lIns="0" tIns="0" rIns="0" bIns="0" rtlCol="0" anchor="t" anchorCtr="1">
                  <a:spAutoFit/>
                </a:bodyPr>
                <a:lstStyle/>
                <a:p>
                  <a:pPr algn="ctr"/>
                  <a:r>
                    <a:rPr lang="en-US" sz="500" dirty="0"/>
                    <a:t>128</a:t>
                  </a:r>
                </a:p>
              </p:txBody>
            </p:sp>
            <p:sp>
              <p:nvSpPr>
                <p:cNvPr id="4182" name="TextBox 4181">
                  <a:extLst>
                    <a:ext uri="{FF2B5EF4-FFF2-40B4-BE49-F238E27FC236}">
                      <a16:creationId xmlns:a16="http://schemas.microsoft.com/office/drawing/2014/main" id="{0ABE98AB-49DA-4ED4-85E9-EA470BAD37D8}"/>
                    </a:ext>
                  </a:extLst>
                </p:cNvPr>
                <p:cNvSpPr txBox="1"/>
                <p:nvPr/>
              </p:nvSpPr>
              <p:spPr>
                <a:xfrm>
                  <a:off x="3528128" y="4264714"/>
                  <a:ext cx="140531" cy="102204"/>
                </a:xfrm>
                <a:prstGeom prst="rect">
                  <a:avLst/>
                </a:prstGeom>
                <a:noFill/>
                <a:ln>
                  <a:noFill/>
                </a:ln>
              </p:spPr>
              <p:txBody>
                <a:bodyPr wrap="none" lIns="0" tIns="0" rIns="0" bIns="0" rtlCol="0" anchor="t" anchorCtr="1">
                  <a:spAutoFit/>
                </a:bodyPr>
                <a:lstStyle/>
                <a:p>
                  <a:pPr algn="ctr"/>
                  <a:r>
                    <a:rPr lang="en-US" sz="500" dirty="0"/>
                    <a:t>136</a:t>
                  </a:r>
                </a:p>
              </p:txBody>
            </p:sp>
            <p:sp>
              <p:nvSpPr>
                <p:cNvPr id="4183" name="TextBox 4182">
                  <a:extLst>
                    <a:ext uri="{FF2B5EF4-FFF2-40B4-BE49-F238E27FC236}">
                      <a16:creationId xmlns:a16="http://schemas.microsoft.com/office/drawing/2014/main" id="{9D1E8370-7386-46A0-918F-7627853C26E6}"/>
                    </a:ext>
                  </a:extLst>
                </p:cNvPr>
                <p:cNvSpPr txBox="1"/>
                <p:nvPr/>
              </p:nvSpPr>
              <p:spPr>
                <a:xfrm>
                  <a:off x="4161084" y="4264714"/>
                  <a:ext cx="140531" cy="102204"/>
                </a:xfrm>
                <a:prstGeom prst="rect">
                  <a:avLst/>
                </a:prstGeom>
                <a:noFill/>
                <a:ln>
                  <a:noFill/>
                </a:ln>
              </p:spPr>
              <p:txBody>
                <a:bodyPr wrap="none" lIns="0" tIns="0" rIns="0" bIns="0" rtlCol="0" anchor="t" anchorCtr="1">
                  <a:spAutoFit/>
                </a:bodyPr>
                <a:lstStyle/>
                <a:p>
                  <a:pPr algn="ctr"/>
                  <a:r>
                    <a:rPr lang="en-US" sz="500" dirty="0"/>
                    <a:t>168</a:t>
                  </a:r>
                </a:p>
              </p:txBody>
            </p:sp>
            <p:sp>
              <p:nvSpPr>
                <p:cNvPr id="4184" name="TextBox 4183">
                  <a:extLst>
                    <a:ext uri="{FF2B5EF4-FFF2-40B4-BE49-F238E27FC236}">
                      <a16:creationId xmlns:a16="http://schemas.microsoft.com/office/drawing/2014/main" id="{757103CB-D37E-47B5-A2C5-1A77F47C7F71}"/>
                    </a:ext>
                  </a:extLst>
                </p:cNvPr>
                <p:cNvSpPr txBox="1"/>
                <p:nvPr/>
              </p:nvSpPr>
              <p:spPr>
                <a:xfrm>
                  <a:off x="3686367" y="4264714"/>
                  <a:ext cx="140531" cy="102204"/>
                </a:xfrm>
                <a:prstGeom prst="rect">
                  <a:avLst/>
                </a:prstGeom>
                <a:noFill/>
                <a:ln>
                  <a:noFill/>
                </a:ln>
              </p:spPr>
              <p:txBody>
                <a:bodyPr wrap="none" lIns="0" tIns="0" rIns="0" bIns="0" rtlCol="0" anchor="t" anchorCtr="1">
                  <a:spAutoFit/>
                </a:bodyPr>
                <a:lstStyle/>
                <a:p>
                  <a:pPr algn="ctr"/>
                  <a:r>
                    <a:rPr lang="en-US" sz="500" dirty="0"/>
                    <a:t>144</a:t>
                  </a:r>
                </a:p>
              </p:txBody>
            </p:sp>
            <p:sp>
              <p:nvSpPr>
                <p:cNvPr id="4185" name="TextBox 4184">
                  <a:extLst>
                    <a:ext uri="{FF2B5EF4-FFF2-40B4-BE49-F238E27FC236}">
                      <a16:creationId xmlns:a16="http://schemas.microsoft.com/office/drawing/2014/main" id="{C8DA9D5A-7C1F-443A-9D36-BECED278EDF5}"/>
                    </a:ext>
                  </a:extLst>
                </p:cNvPr>
                <p:cNvSpPr txBox="1"/>
                <p:nvPr/>
              </p:nvSpPr>
              <p:spPr>
                <a:xfrm>
                  <a:off x="3844606" y="4264714"/>
                  <a:ext cx="140531" cy="102204"/>
                </a:xfrm>
                <a:prstGeom prst="rect">
                  <a:avLst/>
                </a:prstGeom>
                <a:noFill/>
                <a:ln>
                  <a:noFill/>
                </a:ln>
              </p:spPr>
              <p:txBody>
                <a:bodyPr wrap="none" lIns="0" tIns="0" rIns="0" bIns="0" rtlCol="0" anchor="t" anchorCtr="1">
                  <a:spAutoFit/>
                </a:bodyPr>
                <a:lstStyle/>
                <a:p>
                  <a:pPr algn="ctr"/>
                  <a:r>
                    <a:rPr lang="en-US" sz="500" dirty="0"/>
                    <a:t>156</a:t>
                  </a:r>
                </a:p>
              </p:txBody>
            </p:sp>
            <p:sp>
              <p:nvSpPr>
                <p:cNvPr id="4186" name="TextBox 4185">
                  <a:extLst>
                    <a:ext uri="{FF2B5EF4-FFF2-40B4-BE49-F238E27FC236}">
                      <a16:creationId xmlns:a16="http://schemas.microsoft.com/office/drawing/2014/main" id="{45EC5790-CEBD-4A4B-8AB9-EA08814E2120}"/>
                    </a:ext>
                  </a:extLst>
                </p:cNvPr>
                <p:cNvSpPr txBox="1"/>
                <p:nvPr/>
              </p:nvSpPr>
              <p:spPr>
                <a:xfrm>
                  <a:off x="4002845" y="4264714"/>
                  <a:ext cx="140531" cy="102204"/>
                </a:xfrm>
                <a:prstGeom prst="rect">
                  <a:avLst/>
                </a:prstGeom>
                <a:noFill/>
                <a:ln>
                  <a:noFill/>
                </a:ln>
              </p:spPr>
              <p:txBody>
                <a:bodyPr wrap="none" lIns="0" tIns="0" rIns="0" bIns="0" rtlCol="0" anchor="t" anchorCtr="1">
                  <a:spAutoFit/>
                </a:bodyPr>
                <a:lstStyle/>
                <a:p>
                  <a:pPr algn="ctr"/>
                  <a:r>
                    <a:rPr lang="en-US" sz="500" dirty="0"/>
                    <a:t>160</a:t>
                  </a:r>
                </a:p>
              </p:txBody>
            </p:sp>
            <p:sp>
              <p:nvSpPr>
                <p:cNvPr id="4187" name="TextBox 4186">
                  <a:extLst>
                    <a:ext uri="{FF2B5EF4-FFF2-40B4-BE49-F238E27FC236}">
                      <a16:creationId xmlns:a16="http://schemas.microsoft.com/office/drawing/2014/main" id="{8A66D0D1-F93F-46B5-BD11-2F29C1352710}"/>
                    </a:ext>
                  </a:extLst>
                </p:cNvPr>
                <p:cNvSpPr txBox="1"/>
                <p:nvPr/>
              </p:nvSpPr>
              <p:spPr>
                <a:xfrm>
                  <a:off x="4477566" y="4264714"/>
                  <a:ext cx="140531" cy="102204"/>
                </a:xfrm>
                <a:prstGeom prst="rect">
                  <a:avLst/>
                </a:prstGeom>
                <a:noFill/>
                <a:ln>
                  <a:noFill/>
                </a:ln>
              </p:spPr>
              <p:txBody>
                <a:bodyPr wrap="none" lIns="0" tIns="0" rIns="0" bIns="0" rtlCol="0" anchor="t" anchorCtr="1">
                  <a:spAutoFit/>
                </a:bodyPr>
                <a:lstStyle/>
                <a:p>
                  <a:pPr algn="ctr"/>
                  <a:r>
                    <a:rPr lang="en-US" sz="500" dirty="0"/>
                    <a:t>184</a:t>
                  </a:r>
                </a:p>
              </p:txBody>
            </p:sp>
            <p:sp>
              <p:nvSpPr>
                <p:cNvPr id="4188" name="TextBox 4187">
                  <a:extLst>
                    <a:ext uri="{FF2B5EF4-FFF2-40B4-BE49-F238E27FC236}">
                      <a16:creationId xmlns:a16="http://schemas.microsoft.com/office/drawing/2014/main" id="{85A6F4DC-A7DC-4DF0-9867-90C9289318E4}"/>
                    </a:ext>
                  </a:extLst>
                </p:cNvPr>
                <p:cNvSpPr txBox="1"/>
                <p:nvPr/>
              </p:nvSpPr>
              <p:spPr>
                <a:xfrm>
                  <a:off x="4319324" y="4264714"/>
                  <a:ext cx="140531" cy="102204"/>
                </a:xfrm>
                <a:prstGeom prst="rect">
                  <a:avLst/>
                </a:prstGeom>
                <a:noFill/>
                <a:ln>
                  <a:noFill/>
                </a:ln>
              </p:spPr>
              <p:txBody>
                <a:bodyPr wrap="none" lIns="0" tIns="0" rIns="0" bIns="0" rtlCol="0" anchor="t" anchorCtr="1">
                  <a:spAutoFit/>
                </a:bodyPr>
                <a:lstStyle/>
                <a:p>
                  <a:pPr algn="ctr"/>
                  <a:r>
                    <a:rPr lang="en-US" sz="500" dirty="0"/>
                    <a:t>176</a:t>
                  </a:r>
                </a:p>
              </p:txBody>
            </p:sp>
          </p:grpSp>
          <p:sp>
            <p:nvSpPr>
              <p:cNvPr id="4160" name="TextBox 4159">
                <a:extLst>
                  <a:ext uri="{FF2B5EF4-FFF2-40B4-BE49-F238E27FC236}">
                    <a16:creationId xmlns:a16="http://schemas.microsoft.com/office/drawing/2014/main" id="{7F3780E8-5B60-4260-BE8A-C1F7043BAF07}"/>
                  </a:ext>
                </a:extLst>
              </p:cNvPr>
              <p:cNvSpPr txBox="1"/>
              <p:nvPr/>
            </p:nvSpPr>
            <p:spPr>
              <a:xfrm>
                <a:off x="14545512" y="3968659"/>
                <a:ext cx="563512" cy="107123"/>
              </a:xfrm>
              <a:prstGeom prst="rect">
                <a:avLst/>
              </a:prstGeom>
              <a:noFill/>
              <a:ln>
                <a:noFill/>
              </a:ln>
            </p:spPr>
            <p:txBody>
              <a:bodyPr wrap="none" lIns="0" tIns="0" rIns="0" bIns="0" rtlCol="0">
                <a:spAutoFit/>
              </a:bodyPr>
              <a:lstStyle/>
              <a:p>
                <a:pPr algn="ctr"/>
                <a:r>
                  <a:rPr lang="en-US" sz="800" b="1" dirty="0"/>
                  <a:t>Time (weeks)</a:t>
                </a:r>
              </a:p>
            </p:txBody>
          </p:sp>
          <p:grpSp>
            <p:nvGrpSpPr>
              <p:cNvPr id="2682" name="Group 2681">
                <a:extLst>
                  <a:ext uri="{FF2B5EF4-FFF2-40B4-BE49-F238E27FC236}">
                    <a16:creationId xmlns:a16="http://schemas.microsoft.com/office/drawing/2014/main" id="{4CAC6E8B-FA5A-4A20-826B-E091EE35D4AC}"/>
                  </a:ext>
                </a:extLst>
              </p:cNvPr>
              <p:cNvGrpSpPr/>
              <p:nvPr/>
            </p:nvGrpSpPr>
            <p:grpSpPr>
              <a:xfrm>
                <a:off x="13376353" y="875363"/>
                <a:ext cx="3001950" cy="2992559"/>
                <a:chOff x="564609" y="295116"/>
                <a:chExt cx="3987468" cy="3974999"/>
              </a:xfrm>
            </p:grpSpPr>
            <p:grpSp>
              <p:nvGrpSpPr>
                <p:cNvPr id="4091" name="Group 4090">
                  <a:extLst>
                    <a:ext uri="{FF2B5EF4-FFF2-40B4-BE49-F238E27FC236}">
                      <a16:creationId xmlns:a16="http://schemas.microsoft.com/office/drawing/2014/main" id="{99439839-98B0-4566-9A38-032D674AFB1C}"/>
                    </a:ext>
                  </a:extLst>
                </p:cNvPr>
                <p:cNvGrpSpPr/>
                <p:nvPr/>
              </p:nvGrpSpPr>
              <p:grpSpPr>
                <a:xfrm>
                  <a:off x="564609" y="295116"/>
                  <a:ext cx="3987468" cy="3908512"/>
                  <a:chOff x="564609" y="295116"/>
                  <a:chExt cx="3987468" cy="3908512"/>
                </a:xfrm>
              </p:grpSpPr>
              <p:cxnSp>
                <p:nvCxnSpPr>
                  <p:cNvPr id="4156" name="Straight Connector 4155">
                    <a:extLst>
                      <a:ext uri="{FF2B5EF4-FFF2-40B4-BE49-F238E27FC236}">
                        <a16:creationId xmlns:a16="http://schemas.microsoft.com/office/drawing/2014/main" id="{D682B436-F594-487E-9A1E-309534C124CD}"/>
                      </a:ext>
                    </a:extLst>
                  </p:cNvPr>
                  <p:cNvCxnSpPr/>
                  <p:nvPr/>
                </p:nvCxnSpPr>
                <p:spPr>
                  <a:xfrm>
                    <a:off x="564610" y="305667"/>
                    <a:ext cx="0" cy="388533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7" name="Straight Connector 4156">
                    <a:extLst>
                      <a:ext uri="{FF2B5EF4-FFF2-40B4-BE49-F238E27FC236}">
                        <a16:creationId xmlns:a16="http://schemas.microsoft.com/office/drawing/2014/main" id="{31B907DA-C0E6-4306-AC2D-E1BFAAB4C2DF}"/>
                      </a:ext>
                    </a:extLst>
                  </p:cNvPr>
                  <p:cNvCxnSpPr/>
                  <p:nvPr/>
                </p:nvCxnSpPr>
                <p:spPr>
                  <a:xfrm flipH="1">
                    <a:off x="564609" y="4203069"/>
                    <a:ext cx="3987468" cy="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8" name="Straight Connector 4157">
                    <a:extLst>
                      <a:ext uri="{FF2B5EF4-FFF2-40B4-BE49-F238E27FC236}">
                        <a16:creationId xmlns:a16="http://schemas.microsoft.com/office/drawing/2014/main" id="{34415BEB-3BCD-4659-B27D-84A1B60AC28D}"/>
                      </a:ext>
                    </a:extLst>
                  </p:cNvPr>
                  <p:cNvCxnSpPr/>
                  <p:nvPr/>
                </p:nvCxnSpPr>
                <p:spPr>
                  <a:xfrm>
                    <a:off x="908985" y="295116"/>
                    <a:ext cx="0" cy="3908512"/>
                  </a:xfrm>
                  <a:prstGeom prst="line">
                    <a:avLst/>
                  </a:prstGeom>
                  <a:ln w="9525" cmpd="sng">
                    <a:solidFill>
                      <a:srgbClr val="7F7F7F"/>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092" name="Group 4091">
                  <a:extLst>
                    <a:ext uri="{FF2B5EF4-FFF2-40B4-BE49-F238E27FC236}">
                      <a16:creationId xmlns:a16="http://schemas.microsoft.com/office/drawing/2014/main" id="{0FCB7AF3-C1F1-45D9-B32B-E582DB672DC6}"/>
                    </a:ext>
                  </a:extLst>
                </p:cNvPr>
                <p:cNvGrpSpPr/>
                <p:nvPr/>
              </p:nvGrpSpPr>
              <p:grpSpPr>
                <a:xfrm>
                  <a:off x="593036" y="4203069"/>
                  <a:ext cx="3959041" cy="67046"/>
                  <a:chOff x="564787" y="4413575"/>
                  <a:chExt cx="4038999" cy="68400"/>
                </a:xfrm>
              </p:grpSpPr>
              <p:cxnSp>
                <p:nvCxnSpPr>
                  <p:cNvPr id="4130" name="Straight Connector 4129">
                    <a:extLst>
                      <a:ext uri="{FF2B5EF4-FFF2-40B4-BE49-F238E27FC236}">
                        <a16:creationId xmlns:a16="http://schemas.microsoft.com/office/drawing/2014/main" id="{20A7BC9E-4D2C-4C64-ABA4-5B419C4CC056}"/>
                      </a:ext>
                    </a:extLst>
                  </p:cNvPr>
                  <p:cNvCxnSpPr/>
                  <p:nvPr/>
                </p:nvCxnSpPr>
                <p:spPr>
                  <a:xfrm>
                    <a:off x="5647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1" name="Straight Connector 4130">
                    <a:extLst>
                      <a:ext uri="{FF2B5EF4-FFF2-40B4-BE49-F238E27FC236}">
                        <a16:creationId xmlns:a16="http://schemas.microsoft.com/office/drawing/2014/main" id="{B0A4C5ED-A396-4E28-8EAC-4FB2D5AE514F}"/>
                      </a:ext>
                    </a:extLst>
                  </p:cNvPr>
                  <p:cNvCxnSpPr/>
                  <p:nvPr/>
                </p:nvCxnSpPr>
                <p:spPr>
                  <a:xfrm>
                    <a:off x="4603786"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2" name="Straight Connector 4131">
                    <a:extLst>
                      <a:ext uri="{FF2B5EF4-FFF2-40B4-BE49-F238E27FC236}">
                        <a16:creationId xmlns:a16="http://schemas.microsoft.com/office/drawing/2014/main" id="{913C4F8E-1CFC-4301-84BD-F1E9F08CDCE3}"/>
                      </a:ext>
                    </a:extLst>
                  </p:cNvPr>
                  <p:cNvCxnSpPr/>
                  <p:nvPr/>
                </p:nvCxnSpPr>
                <p:spPr>
                  <a:xfrm>
                    <a:off x="7263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3" name="Straight Connector 4132">
                    <a:extLst>
                      <a:ext uri="{FF2B5EF4-FFF2-40B4-BE49-F238E27FC236}">
                        <a16:creationId xmlns:a16="http://schemas.microsoft.com/office/drawing/2014/main" id="{E9C2F4CD-EABC-4308-B8F2-E1D1674062D1}"/>
                      </a:ext>
                    </a:extLst>
                  </p:cNvPr>
                  <p:cNvCxnSpPr/>
                  <p:nvPr/>
                </p:nvCxnSpPr>
                <p:spPr>
                  <a:xfrm>
                    <a:off x="8879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4" name="Straight Connector 4133">
                    <a:extLst>
                      <a:ext uri="{FF2B5EF4-FFF2-40B4-BE49-F238E27FC236}">
                        <a16:creationId xmlns:a16="http://schemas.microsoft.com/office/drawing/2014/main" id="{0536B226-1688-4914-BE50-82281F7DC39B}"/>
                      </a:ext>
                    </a:extLst>
                  </p:cNvPr>
                  <p:cNvCxnSpPr/>
                  <p:nvPr/>
                </p:nvCxnSpPr>
                <p:spPr>
                  <a:xfrm>
                    <a:off x="10494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5" name="Straight Connector 4134">
                    <a:extLst>
                      <a:ext uri="{FF2B5EF4-FFF2-40B4-BE49-F238E27FC236}">
                        <a16:creationId xmlns:a16="http://schemas.microsoft.com/office/drawing/2014/main" id="{DE88D158-B2B2-483C-8A05-487AC8DDFFBC}"/>
                      </a:ext>
                    </a:extLst>
                  </p:cNvPr>
                  <p:cNvCxnSpPr/>
                  <p:nvPr/>
                </p:nvCxnSpPr>
                <p:spPr>
                  <a:xfrm>
                    <a:off x="12110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6" name="Straight Connector 4135">
                    <a:extLst>
                      <a:ext uri="{FF2B5EF4-FFF2-40B4-BE49-F238E27FC236}">
                        <a16:creationId xmlns:a16="http://schemas.microsoft.com/office/drawing/2014/main" id="{FB672DF4-2376-489E-8D1D-175A21894AC7}"/>
                      </a:ext>
                    </a:extLst>
                  </p:cNvPr>
                  <p:cNvCxnSpPr/>
                  <p:nvPr/>
                </p:nvCxnSpPr>
                <p:spPr>
                  <a:xfrm>
                    <a:off x="13725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7" name="Straight Connector 4136">
                    <a:extLst>
                      <a:ext uri="{FF2B5EF4-FFF2-40B4-BE49-F238E27FC236}">
                        <a16:creationId xmlns:a16="http://schemas.microsoft.com/office/drawing/2014/main" id="{E18B9E8C-05F7-4AFF-94E7-D51BCAAE98B0}"/>
                      </a:ext>
                    </a:extLst>
                  </p:cNvPr>
                  <p:cNvCxnSpPr/>
                  <p:nvPr/>
                </p:nvCxnSpPr>
                <p:spPr>
                  <a:xfrm>
                    <a:off x="15341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8" name="Straight Connector 4137">
                    <a:extLst>
                      <a:ext uri="{FF2B5EF4-FFF2-40B4-BE49-F238E27FC236}">
                        <a16:creationId xmlns:a16="http://schemas.microsoft.com/office/drawing/2014/main" id="{27F494FE-E292-4EB1-A4E5-2264F486FDC1}"/>
                      </a:ext>
                    </a:extLst>
                  </p:cNvPr>
                  <p:cNvCxnSpPr/>
                  <p:nvPr/>
                </p:nvCxnSpPr>
                <p:spPr>
                  <a:xfrm>
                    <a:off x="16957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39" name="Straight Connector 4138">
                    <a:extLst>
                      <a:ext uri="{FF2B5EF4-FFF2-40B4-BE49-F238E27FC236}">
                        <a16:creationId xmlns:a16="http://schemas.microsoft.com/office/drawing/2014/main" id="{19A50AFE-EE03-4D1A-942B-278D982D923A}"/>
                      </a:ext>
                    </a:extLst>
                  </p:cNvPr>
                  <p:cNvCxnSpPr/>
                  <p:nvPr/>
                </p:nvCxnSpPr>
                <p:spPr>
                  <a:xfrm>
                    <a:off x="18572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0" name="Straight Connector 4139">
                    <a:extLst>
                      <a:ext uri="{FF2B5EF4-FFF2-40B4-BE49-F238E27FC236}">
                        <a16:creationId xmlns:a16="http://schemas.microsoft.com/office/drawing/2014/main" id="{81F7D973-FEE5-414F-9C01-0CF691814ED6}"/>
                      </a:ext>
                    </a:extLst>
                  </p:cNvPr>
                  <p:cNvCxnSpPr/>
                  <p:nvPr/>
                </p:nvCxnSpPr>
                <p:spPr>
                  <a:xfrm>
                    <a:off x="20188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1" name="Straight Connector 4140">
                    <a:extLst>
                      <a:ext uri="{FF2B5EF4-FFF2-40B4-BE49-F238E27FC236}">
                        <a16:creationId xmlns:a16="http://schemas.microsoft.com/office/drawing/2014/main" id="{B4FC3005-0D1D-401C-B89B-F99B3F6AB46D}"/>
                      </a:ext>
                    </a:extLst>
                  </p:cNvPr>
                  <p:cNvCxnSpPr/>
                  <p:nvPr/>
                </p:nvCxnSpPr>
                <p:spPr>
                  <a:xfrm>
                    <a:off x="21803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2" name="Straight Connector 4141">
                    <a:extLst>
                      <a:ext uri="{FF2B5EF4-FFF2-40B4-BE49-F238E27FC236}">
                        <a16:creationId xmlns:a16="http://schemas.microsoft.com/office/drawing/2014/main" id="{53DF30BC-E2CC-4DB7-8116-4806A038B972}"/>
                      </a:ext>
                    </a:extLst>
                  </p:cNvPr>
                  <p:cNvCxnSpPr/>
                  <p:nvPr/>
                </p:nvCxnSpPr>
                <p:spPr>
                  <a:xfrm>
                    <a:off x="23419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3" name="Straight Connector 4142">
                    <a:extLst>
                      <a:ext uri="{FF2B5EF4-FFF2-40B4-BE49-F238E27FC236}">
                        <a16:creationId xmlns:a16="http://schemas.microsoft.com/office/drawing/2014/main" id="{E297C35F-D3E9-4E8C-8885-7C02473F3D59}"/>
                      </a:ext>
                    </a:extLst>
                  </p:cNvPr>
                  <p:cNvCxnSpPr/>
                  <p:nvPr/>
                </p:nvCxnSpPr>
                <p:spPr>
                  <a:xfrm>
                    <a:off x="25035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4" name="Straight Connector 4143">
                    <a:extLst>
                      <a:ext uri="{FF2B5EF4-FFF2-40B4-BE49-F238E27FC236}">
                        <a16:creationId xmlns:a16="http://schemas.microsoft.com/office/drawing/2014/main" id="{A8E7FECF-FADC-4502-B301-9AE591888B26}"/>
                      </a:ext>
                    </a:extLst>
                  </p:cNvPr>
                  <p:cNvCxnSpPr/>
                  <p:nvPr/>
                </p:nvCxnSpPr>
                <p:spPr>
                  <a:xfrm>
                    <a:off x="26650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5" name="Straight Connector 4144">
                    <a:extLst>
                      <a:ext uri="{FF2B5EF4-FFF2-40B4-BE49-F238E27FC236}">
                        <a16:creationId xmlns:a16="http://schemas.microsoft.com/office/drawing/2014/main" id="{4B196272-9E09-4A12-84DC-40075B0CD515}"/>
                      </a:ext>
                    </a:extLst>
                  </p:cNvPr>
                  <p:cNvCxnSpPr/>
                  <p:nvPr/>
                </p:nvCxnSpPr>
                <p:spPr>
                  <a:xfrm>
                    <a:off x="28266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6" name="Straight Connector 4145">
                    <a:extLst>
                      <a:ext uri="{FF2B5EF4-FFF2-40B4-BE49-F238E27FC236}">
                        <a16:creationId xmlns:a16="http://schemas.microsoft.com/office/drawing/2014/main" id="{763BA8AA-BD5B-4143-AE56-2F9F7D2ED4EC}"/>
                      </a:ext>
                    </a:extLst>
                  </p:cNvPr>
                  <p:cNvCxnSpPr/>
                  <p:nvPr/>
                </p:nvCxnSpPr>
                <p:spPr>
                  <a:xfrm>
                    <a:off x="29881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7" name="Straight Connector 4146">
                    <a:extLst>
                      <a:ext uri="{FF2B5EF4-FFF2-40B4-BE49-F238E27FC236}">
                        <a16:creationId xmlns:a16="http://schemas.microsoft.com/office/drawing/2014/main" id="{C0931792-0EB0-4EE7-B2B6-DACA09428521}"/>
                      </a:ext>
                    </a:extLst>
                  </p:cNvPr>
                  <p:cNvCxnSpPr/>
                  <p:nvPr/>
                </p:nvCxnSpPr>
                <p:spPr>
                  <a:xfrm>
                    <a:off x="31497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8" name="Straight Connector 4147">
                    <a:extLst>
                      <a:ext uri="{FF2B5EF4-FFF2-40B4-BE49-F238E27FC236}">
                        <a16:creationId xmlns:a16="http://schemas.microsoft.com/office/drawing/2014/main" id="{C17013AC-C4B1-4B3E-A9D5-EE67AC4FB89F}"/>
                      </a:ext>
                    </a:extLst>
                  </p:cNvPr>
                  <p:cNvCxnSpPr/>
                  <p:nvPr/>
                </p:nvCxnSpPr>
                <p:spPr>
                  <a:xfrm>
                    <a:off x="33113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49" name="Straight Connector 4148">
                    <a:extLst>
                      <a:ext uri="{FF2B5EF4-FFF2-40B4-BE49-F238E27FC236}">
                        <a16:creationId xmlns:a16="http://schemas.microsoft.com/office/drawing/2014/main" id="{CFDC73CC-13BF-4AEA-9D48-7E3B3BD5AA3D}"/>
                      </a:ext>
                    </a:extLst>
                  </p:cNvPr>
                  <p:cNvCxnSpPr/>
                  <p:nvPr/>
                </p:nvCxnSpPr>
                <p:spPr>
                  <a:xfrm>
                    <a:off x="34728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0" name="Straight Connector 4149">
                    <a:extLst>
                      <a:ext uri="{FF2B5EF4-FFF2-40B4-BE49-F238E27FC236}">
                        <a16:creationId xmlns:a16="http://schemas.microsoft.com/office/drawing/2014/main" id="{698F6B3E-38C5-419B-A4AE-779BB09A56C9}"/>
                      </a:ext>
                    </a:extLst>
                  </p:cNvPr>
                  <p:cNvCxnSpPr/>
                  <p:nvPr/>
                </p:nvCxnSpPr>
                <p:spPr>
                  <a:xfrm>
                    <a:off x="36344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1" name="Straight Connector 4150">
                    <a:extLst>
                      <a:ext uri="{FF2B5EF4-FFF2-40B4-BE49-F238E27FC236}">
                        <a16:creationId xmlns:a16="http://schemas.microsoft.com/office/drawing/2014/main" id="{19694B35-FEC4-413D-BDAE-A6E7CF2BC1DB}"/>
                      </a:ext>
                    </a:extLst>
                  </p:cNvPr>
                  <p:cNvCxnSpPr/>
                  <p:nvPr/>
                </p:nvCxnSpPr>
                <p:spPr>
                  <a:xfrm>
                    <a:off x="379598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2" name="Straight Connector 4151">
                    <a:extLst>
                      <a:ext uri="{FF2B5EF4-FFF2-40B4-BE49-F238E27FC236}">
                        <a16:creationId xmlns:a16="http://schemas.microsoft.com/office/drawing/2014/main" id="{3B73B0C1-C783-441D-A7AD-819A0E12C8F8}"/>
                      </a:ext>
                    </a:extLst>
                  </p:cNvPr>
                  <p:cNvCxnSpPr/>
                  <p:nvPr/>
                </p:nvCxnSpPr>
                <p:spPr>
                  <a:xfrm>
                    <a:off x="395754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3" name="Straight Connector 4152">
                    <a:extLst>
                      <a:ext uri="{FF2B5EF4-FFF2-40B4-BE49-F238E27FC236}">
                        <a16:creationId xmlns:a16="http://schemas.microsoft.com/office/drawing/2014/main" id="{A24B35EA-59EE-476A-99BC-6C69A423FD19}"/>
                      </a:ext>
                    </a:extLst>
                  </p:cNvPr>
                  <p:cNvCxnSpPr/>
                  <p:nvPr/>
                </p:nvCxnSpPr>
                <p:spPr>
                  <a:xfrm>
                    <a:off x="411910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4" name="Straight Connector 4153">
                    <a:extLst>
                      <a:ext uri="{FF2B5EF4-FFF2-40B4-BE49-F238E27FC236}">
                        <a16:creationId xmlns:a16="http://schemas.microsoft.com/office/drawing/2014/main" id="{72CEE73C-3C96-456C-9018-9AA9AF980A64}"/>
                      </a:ext>
                    </a:extLst>
                  </p:cNvPr>
                  <p:cNvCxnSpPr/>
                  <p:nvPr/>
                </p:nvCxnSpPr>
                <p:spPr>
                  <a:xfrm>
                    <a:off x="428066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4155" name="Straight Connector 4154">
                    <a:extLst>
                      <a:ext uri="{FF2B5EF4-FFF2-40B4-BE49-F238E27FC236}">
                        <a16:creationId xmlns:a16="http://schemas.microsoft.com/office/drawing/2014/main" id="{0B3EBAC3-1643-4C34-A09B-C6957BAC6578}"/>
                      </a:ext>
                    </a:extLst>
                  </p:cNvPr>
                  <p:cNvCxnSpPr/>
                  <p:nvPr/>
                </p:nvCxnSpPr>
                <p:spPr>
                  <a:xfrm>
                    <a:off x="4442227" y="4413575"/>
                    <a:ext cx="0" cy="6840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grpSp>
            <p:nvGrpSpPr>
              <p:cNvPr id="2683" name="Group 2682">
                <a:extLst>
                  <a:ext uri="{FF2B5EF4-FFF2-40B4-BE49-F238E27FC236}">
                    <a16:creationId xmlns:a16="http://schemas.microsoft.com/office/drawing/2014/main" id="{C8DE15F4-E53B-432D-8594-CE82DBEA58B9}"/>
                  </a:ext>
                </a:extLst>
              </p:cNvPr>
              <p:cNvGrpSpPr/>
              <p:nvPr/>
            </p:nvGrpSpPr>
            <p:grpSpPr>
              <a:xfrm>
                <a:off x="13381333" y="896304"/>
                <a:ext cx="2552016" cy="2826723"/>
                <a:chOff x="909874" y="897279"/>
                <a:chExt cx="3060237" cy="3389651"/>
              </a:xfrm>
            </p:grpSpPr>
            <p:grpSp>
              <p:nvGrpSpPr>
                <p:cNvPr id="3982" name="Group 3981">
                  <a:extLst>
                    <a:ext uri="{FF2B5EF4-FFF2-40B4-BE49-F238E27FC236}">
                      <a16:creationId xmlns:a16="http://schemas.microsoft.com/office/drawing/2014/main" id="{A4305D03-8DE6-4A06-B82F-55A9323D7DDC}"/>
                    </a:ext>
                  </a:extLst>
                </p:cNvPr>
                <p:cNvGrpSpPr/>
                <p:nvPr/>
              </p:nvGrpSpPr>
              <p:grpSpPr>
                <a:xfrm>
                  <a:off x="909874" y="897279"/>
                  <a:ext cx="3060237" cy="3389161"/>
                  <a:chOff x="-24409073" y="673949"/>
                  <a:chExt cx="24146002" cy="26799238"/>
                </a:xfrm>
              </p:grpSpPr>
              <p:cxnSp>
                <p:nvCxnSpPr>
                  <p:cNvPr id="4055" name="Straight Connector 4054">
                    <a:extLst>
                      <a:ext uri="{FF2B5EF4-FFF2-40B4-BE49-F238E27FC236}">
                        <a16:creationId xmlns:a16="http://schemas.microsoft.com/office/drawing/2014/main" id="{AC8C6B67-B625-4A27-BAF0-071EED82F4EC}"/>
                      </a:ext>
                    </a:extLst>
                  </p:cNvPr>
                  <p:cNvCxnSpPr/>
                  <p:nvPr/>
                </p:nvCxnSpPr>
                <p:spPr>
                  <a:xfrm>
                    <a:off x="-24332104" y="27473187"/>
                    <a:ext cx="21042700"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56" name="Straight Connector 4055">
                    <a:extLst>
                      <a:ext uri="{FF2B5EF4-FFF2-40B4-BE49-F238E27FC236}">
                        <a16:creationId xmlns:a16="http://schemas.microsoft.com/office/drawing/2014/main" id="{513F6285-C095-4A8C-9CDD-CA7E5C3B89CE}"/>
                      </a:ext>
                    </a:extLst>
                  </p:cNvPr>
                  <p:cNvCxnSpPr/>
                  <p:nvPr/>
                </p:nvCxnSpPr>
                <p:spPr>
                  <a:xfrm flipV="1">
                    <a:off x="-24332104" y="26696489"/>
                    <a:ext cx="1714380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57" name="Straight Connector 4056">
                    <a:extLst>
                      <a:ext uri="{FF2B5EF4-FFF2-40B4-BE49-F238E27FC236}">
                        <a16:creationId xmlns:a16="http://schemas.microsoft.com/office/drawing/2014/main" id="{EC43627E-98C4-426D-B5D7-1FD8DDE644E8}"/>
                      </a:ext>
                    </a:extLst>
                  </p:cNvPr>
                  <p:cNvCxnSpPr/>
                  <p:nvPr/>
                </p:nvCxnSpPr>
                <p:spPr>
                  <a:xfrm>
                    <a:off x="-24332104" y="25933779"/>
                    <a:ext cx="1865339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58" name="Straight Connector 4057">
                    <a:extLst>
                      <a:ext uri="{FF2B5EF4-FFF2-40B4-BE49-F238E27FC236}">
                        <a16:creationId xmlns:a16="http://schemas.microsoft.com/office/drawing/2014/main" id="{32F1773A-679D-425C-8253-9D972D458DFE}"/>
                      </a:ext>
                    </a:extLst>
                  </p:cNvPr>
                  <p:cNvCxnSpPr/>
                  <p:nvPr/>
                </p:nvCxnSpPr>
                <p:spPr>
                  <a:xfrm>
                    <a:off x="-24332104" y="25168341"/>
                    <a:ext cx="2154717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59" name="Straight Connector 4058">
                    <a:extLst>
                      <a:ext uri="{FF2B5EF4-FFF2-40B4-BE49-F238E27FC236}">
                        <a16:creationId xmlns:a16="http://schemas.microsoft.com/office/drawing/2014/main" id="{29CF58A8-E6E7-4466-A9C6-0821936E1084}"/>
                      </a:ext>
                    </a:extLst>
                  </p:cNvPr>
                  <p:cNvCxnSpPr/>
                  <p:nvPr/>
                </p:nvCxnSpPr>
                <p:spPr>
                  <a:xfrm>
                    <a:off x="-24332104" y="24402911"/>
                    <a:ext cx="2406903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0" name="Straight Connector 4059">
                    <a:extLst>
                      <a:ext uri="{FF2B5EF4-FFF2-40B4-BE49-F238E27FC236}">
                        <a16:creationId xmlns:a16="http://schemas.microsoft.com/office/drawing/2014/main" id="{E73411F3-7749-45AF-A79B-7CBD39CB0A75}"/>
                      </a:ext>
                    </a:extLst>
                  </p:cNvPr>
                  <p:cNvCxnSpPr/>
                  <p:nvPr/>
                </p:nvCxnSpPr>
                <p:spPr>
                  <a:xfrm>
                    <a:off x="-24332104" y="23637472"/>
                    <a:ext cx="2245431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1" name="Straight Connector 4060">
                    <a:extLst>
                      <a:ext uri="{FF2B5EF4-FFF2-40B4-BE49-F238E27FC236}">
                        <a16:creationId xmlns:a16="http://schemas.microsoft.com/office/drawing/2014/main" id="{71BE03F0-27AA-4B83-B120-955F75556F36}"/>
                      </a:ext>
                    </a:extLst>
                  </p:cNvPr>
                  <p:cNvCxnSpPr/>
                  <p:nvPr/>
                </p:nvCxnSpPr>
                <p:spPr>
                  <a:xfrm>
                    <a:off x="-24332104" y="22106604"/>
                    <a:ext cx="1916197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2" name="Straight Connector 4061">
                    <a:extLst>
                      <a:ext uri="{FF2B5EF4-FFF2-40B4-BE49-F238E27FC236}">
                        <a16:creationId xmlns:a16="http://schemas.microsoft.com/office/drawing/2014/main" id="{CD4BB2F8-4352-47E8-9A26-44AC1CFAFE8A}"/>
                      </a:ext>
                    </a:extLst>
                  </p:cNvPr>
                  <p:cNvCxnSpPr/>
                  <p:nvPr/>
                </p:nvCxnSpPr>
                <p:spPr>
                  <a:xfrm>
                    <a:off x="-24332104" y="21341166"/>
                    <a:ext cx="1519200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3" name="Straight Connector 4062">
                    <a:extLst>
                      <a:ext uri="{FF2B5EF4-FFF2-40B4-BE49-F238E27FC236}">
                        <a16:creationId xmlns:a16="http://schemas.microsoft.com/office/drawing/2014/main" id="{EF0B5BEF-2990-4D5B-B07E-0E3FF26CE96D}"/>
                      </a:ext>
                    </a:extLst>
                  </p:cNvPr>
                  <p:cNvCxnSpPr/>
                  <p:nvPr/>
                </p:nvCxnSpPr>
                <p:spPr>
                  <a:xfrm>
                    <a:off x="-24332104" y="20575736"/>
                    <a:ext cx="1599480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4" name="Straight Connector 4063">
                    <a:extLst>
                      <a:ext uri="{FF2B5EF4-FFF2-40B4-BE49-F238E27FC236}">
                        <a16:creationId xmlns:a16="http://schemas.microsoft.com/office/drawing/2014/main" id="{EC57D2AA-C6D6-48A9-BB74-5E4BDD49E06E}"/>
                      </a:ext>
                    </a:extLst>
                  </p:cNvPr>
                  <p:cNvCxnSpPr/>
                  <p:nvPr/>
                </p:nvCxnSpPr>
                <p:spPr>
                  <a:xfrm>
                    <a:off x="-24332104" y="19810298"/>
                    <a:ext cx="1918860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5" name="Straight Connector 4064">
                    <a:extLst>
                      <a:ext uri="{FF2B5EF4-FFF2-40B4-BE49-F238E27FC236}">
                        <a16:creationId xmlns:a16="http://schemas.microsoft.com/office/drawing/2014/main" id="{494E592C-EDB6-4977-9692-D85D09BF2FBF}"/>
                      </a:ext>
                    </a:extLst>
                  </p:cNvPr>
                  <p:cNvCxnSpPr/>
                  <p:nvPr/>
                </p:nvCxnSpPr>
                <p:spPr>
                  <a:xfrm>
                    <a:off x="-24332104" y="19044867"/>
                    <a:ext cx="1532417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6" name="Straight Connector 4065">
                    <a:extLst>
                      <a:ext uri="{FF2B5EF4-FFF2-40B4-BE49-F238E27FC236}">
                        <a16:creationId xmlns:a16="http://schemas.microsoft.com/office/drawing/2014/main" id="{B66FF1B4-E5FF-467C-9C2D-A0F03F39640D}"/>
                      </a:ext>
                    </a:extLst>
                  </p:cNvPr>
                  <p:cNvCxnSpPr/>
                  <p:nvPr/>
                </p:nvCxnSpPr>
                <p:spPr>
                  <a:xfrm>
                    <a:off x="-24332104" y="18279429"/>
                    <a:ext cx="1326593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7" name="Straight Connector 4066">
                    <a:extLst>
                      <a:ext uri="{FF2B5EF4-FFF2-40B4-BE49-F238E27FC236}">
                        <a16:creationId xmlns:a16="http://schemas.microsoft.com/office/drawing/2014/main" id="{B0F8D6C7-EB3C-4F6A-9EC8-97017B1BDBF4}"/>
                      </a:ext>
                    </a:extLst>
                  </p:cNvPr>
                  <p:cNvCxnSpPr/>
                  <p:nvPr/>
                </p:nvCxnSpPr>
                <p:spPr>
                  <a:xfrm>
                    <a:off x="-24332104" y="17513999"/>
                    <a:ext cx="7423942"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8" name="Straight Connector 4067">
                    <a:extLst>
                      <a:ext uri="{FF2B5EF4-FFF2-40B4-BE49-F238E27FC236}">
                        <a16:creationId xmlns:a16="http://schemas.microsoft.com/office/drawing/2014/main" id="{622CD704-1DDE-47F6-A0E8-1C71F1B477AF}"/>
                      </a:ext>
                    </a:extLst>
                  </p:cNvPr>
                  <p:cNvCxnSpPr/>
                  <p:nvPr/>
                </p:nvCxnSpPr>
                <p:spPr>
                  <a:xfrm>
                    <a:off x="-24332104" y="16749010"/>
                    <a:ext cx="1800409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69" name="Straight Connector 4068">
                    <a:extLst>
                      <a:ext uri="{FF2B5EF4-FFF2-40B4-BE49-F238E27FC236}">
                        <a16:creationId xmlns:a16="http://schemas.microsoft.com/office/drawing/2014/main" id="{D72F52F7-A5A5-4473-9115-BB027A65D8A1}"/>
                      </a:ext>
                    </a:extLst>
                  </p:cNvPr>
                  <p:cNvCxnSpPr/>
                  <p:nvPr/>
                </p:nvCxnSpPr>
                <p:spPr>
                  <a:xfrm>
                    <a:off x="-24332104" y="15983819"/>
                    <a:ext cx="11321142"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0" name="Straight Connector 4069">
                    <a:extLst>
                      <a:ext uri="{FF2B5EF4-FFF2-40B4-BE49-F238E27FC236}">
                        <a16:creationId xmlns:a16="http://schemas.microsoft.com/office/drawing/2014/main" id="{57C73CA2-7648-4D70-9BD8-452933D04654}"/>
                      </a:ext>
                    </a:extLst>
                  </p:cNvPr>
                  <p:cNvCxnSpPr/>
                  <p:nvPr/>
                </p:nvCxnSpPr>
                <p:spPr>
                  <a:xfrm>
                    <a:off x="-24332104" y="15217685"/>
                    <a:ext cx="1979638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1" name="Straight Connector 4070">
                    <a:extLst>
                      <a:ext uri="{FF2B5EF4-FFF2-40B4-BE49-F238E27FC236}">
                        <a16:creationId xmlns:a16="http://schemas.microsoft.com/office/drawing/2014/main" id="{6E1363E5-E8A1-4026-BE05-94EFA16DB0E0}"/>
                      </a:ext>
                    </a:extLst>
                  </p:cNvPr>
                  <p:cNvCxnSpPr/>
                  <p:nvPr/>
                </p:nvCxnSpPr>
                <p:spPr>
                  <a:xfrm>
                    <a:off x="-24332104" y="14451661"/>
                    <a:ext cx="2174638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2" name="Straight Connector 4071">
                    <a:extLst>
                      <a:ext uri="{FF2B5EF4-FFF2-40B4-BE49-F238E27FC236}">
                        <a16:creationId xmlns:a16="http://schemas.microsoft.com/office/drawing/2014/main" id="{A062C07A-63E5-4633-A8AB-C3C57D137EA3}"/>
                      </a:ext>
                    </a:extLst>
                  </p:cNvPr>
                  <p:cNvCxnSpPr/>
                  <p:nvPr/>
                </p:nvCxnSpPr>
                <p:spPr>
                  <a:xfrm>
                    <a:off x="-24332104" y="13686816"/>
                    <a:ext cx="1575657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3" name="Straight Connector 4072">
                    <a:extLst>
                      <a:ext uri="{FF2B5EF4-FFF2-40B4-BE49-F238E27FC236}">
                        <a16:creationId xmlns:a16="http://schemas.microsoft.com/office/drawing/2014/main" id="{5BE98E12-33F4-4681-9A1D-EF4602CE92FE}"/>
                      </a:ext>
                    </a:extLst>
                  </p:cNvPr>
                  <p:cNvCxnSpPr/>
                  <p:nvPr/>
                </p:nvCxnSpPr>
                <p:spPr>
                  <a:xfrm>
                    <a:off x="-24315891" y="12923055"/>
                    <a:ext cx="1395593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4" name="Straight Connector 4073">
                    <a:extLst>
                      <a:ext uri="{FF2B5EF4-FFF2-40B4-BE49-F238E27FC236}">
                        <a16:creationId xmlns:a16="http://schemas.microsoft.com/office/drawing/2014/main" id="{C4CCD8FF-318D-42CD-A039-4D39EB85988D}"/>
                      </a:ext>
                    </a:extLst>
                  </p:cNvPr>
                  <p:cNvCxnSpPr/>
                  <p:nvPr/>
                </p:nvCxnSpPr>
                <p:spPr>
                  <a:xfrm>
                    <a:off x="-24332104" y="22872042"/>
                    <a:ext cx="18504000"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5" name="Straight Connector 4074">
                    <a:extLst>
                      <a:ext uri="{FF2B5EF4-FFF2-40B4-BE49-F238E27FC236}">
                        <a16:creationId xmlns:a16="http://schemas.microsoft.com/office/drawing/2014/main" id="{FE75AE66-803E-4B87-80EC-6452803F3625}"/>
                      </a:ext>
                    </a:extLst>
                  </p:cNvPr>
                  <p:cNvCxnSpPr/>
                  <p:nvPr/>
                </p:nvCxnSpPr>
                <p:spPr>
                  <a:xfrm>
                    <a:off x="-24332104" y="12155948"/>
                    <a:ext cx="1479233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6" name="Straight Connector 4075">
                    <a:extLst>
                      <a:ext uri="{FF2B5EF4-FFF2-40B4-BE49-F238E27FC236}">
                        <a16:creationId xmlns:a16="http://schemas.microsoft.com/office/drawing/2014/main" id="{05A35280-49EE-4DE7-B273-132D6EC28FF5}"/>
                      </a:ext>
                    </a:extLst>
                  </p:cNvPr>
                  <p:cNvCxnSpPr/>
                  <p:nvPr/>
                </p:nvCxnSpPr>
                <p:spPr>
                  <a:xfrm>
                    <a:off x="-24332104" y="11402482"/>
                    <a:ext cx="21414953"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7" name="Straight Connector 4076">
                    <a:extLst>
                      <a:ext uri="{FF2B5EF4-FFF2-40B4-BE49-F238E27FC236}">
                        <a16:creationId xmlns:a16="http://schemas.microsoft.com/office/drawing/2014/main" id="{BA1C8E0D-4B3A-411F-8F7D-C528DB10DA4A}"/>
                      </a:ext>
                    </a:extLst>
                  </p:cNvPr>
                  <p:cNvCxnSpPr/>
                  <p:nvPr/>
                </p:nvCxnSpPr>
                <p:spPr>
                  <a:xfrm>
                    <a:off x="-24332104" y="9871724"/>
                    <a:ext cx="664446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8" name="Straight Connector 4077">
                    <a:extLst>
                      <a:ext uri="{FF2B5EF4-FFF2-40B4-BE49-F238E27FC236}">
                        <a16:creationId xmlns:a16="http://schemas.microsoft.com/office/drawing/2014/main" id="{55C35181-C77C-4547-9ACC-AF53C336ABD9}"/>
                      </a:ext>
                    </a:extLst>
                  </p:cNvPr>
                  <p:cNvCxnSpPr/>
                  <p:nvPr/>
                </p:nvCxnSpPr>
                <p:spPr>
                  <a:xfrm>
                    <a:off x="-24332104" y="9093729"/>
                    <a:ext cx="1787138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79" name="Straight Connector 4078">
                    <a:extLst>
                      <a:ext uri="{FF2B5EF4-FFF2-40B4-BE49-F238E27FC236}">
                        <a16:creationId xmlns:a16="http://schemas.microsoft.com/office/drawing/2014/main" id="{B067D04A-9679-44A5-BAC7-390C61B43FD5}"/>
                      </a:ext>
                    </a:extLst>
                  </p:cNvPr>
                  <p:cNvCxnSpPr/>
                  <p:nvPr/>
                </p:nvCxnSpPr>
                <p:spPr>
                  <a:xfrm>
                    <a:off x="-24332104" y="7562861"/>
                    <a:ext cx="900743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0" name="Straight Connector 4079">
                    <a:extLst>
                      <a:ext uri="{FF2B5EF4-FFF2-40B4-BE49-F238E27FC236}">
                        <a16:creationId xmlns:a16="http://schemas.microsoft.com/office/drawing/2014/main" id="{A1BAF366-8848-487C-B57D-7C29147B2033}"/>
                      </a:ext>
                    </a:extLst>
                  </p:cNvPr>
                  <p:cNvCxnSpPr/>
                  <p:nvPr/>
                </p:nvCxnSpPr>
                <p:spPr>
                  <a:xfrm flipV="1">
                    <a:off x="-24332104" y="6809979"/>
                    <a:ext cx="976174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1" name="Straight Connector 4080">
                    <a:extLst>
                      <a:ext uri="{FF2B5EF4-FFF2-40B4-BE49-F238E27FC236}">
                        <a16:creationId xmlns:a16="http://schemas.microsoft.com/office/drawing/2014/main" id="{8ED8EDA4-E23B-420D-96B4-E0A958C10D8B}"/>
                      </a:ext>
                    </a:extLst>
                  </p:cNvPr>
                  <p:cNvCxnSpPr/>
                  <p:nvPr/>
                </p:nvCxnSpPr>
                <p:spPr>
                  <a:xfrm>
                    <a:off x="-24332104" y="5279111"/>
                    <a:ext cx="18851865"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2" name="Straight Connector 4081">
                    <a:extLst>
                      <a:ext uri="{FF2B5EF4-FFF2-40B4-BE49-F238E27FC236}">
                        <a16:creationId xmlns:a16="http://schemas.microsoft.com/office/drawing/2014/main" id="{40AC80DA-11A9-4ECB-8E5E-D198E03E8005}"/>
                      </a:ext>
                    </a:extLst>
                  </p:cNvPr>
                  <p:cNvCxnSpPr/>
                  <p:nvPr/>
                </p:nvCxnSpPr>
                <p:spPr>
                  <a:xfrm>
                    <a:off x="-24332104" y="10624605"/>
                    <a:ext cx="23162168"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3" name="Straight Connector 4082">
                    <a:extLst>
                      <a:ext uri="{FF2B5EF4-FFF2-40B4-BE49-F238E27FC236}">
                        <a16:creationId xmlns:a16="http://schemas.microsoft.com/office/drawing/2014/main" id="{8FDACED5-E852-4CE0-AFFE-4DEAD0FF3229}"/>
                      </a:ext>
                    </a:extLst>
                  </p:cNvPr>
                  <p:cNvCxnSpPr/>
                  <p:nvPr/>
                </p:nvCxnSpPr>
                <p:spPr>
                  <a:xfrm>
                    <a:off x="-24332104" y="8338815"/>
                    <a:ext cx="17381739"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4" name="Straight Connector 4083">
                    <a:extLst>
                      <a:ext uri="{FF2B5EF4-FFF2-40B4-BE49-F238E27FC236}">
                        <a16:creationId xmlns:a16="http://schemas.microsoft.com/office/drawing/2014/main" id="{E8763383-2221-4730-A3DF-832395C7DCE0}"/>
                      </a:ext>
                    </a:extLst>
                  </p:cNvPr>
                  <p:cNvCxnSpPr/>
                  <p:nvPr/>
                </p:nvCxnSpPr>
                <p:spPr>
                  <a:xfrm>
                    <a:off x="-24332104" y="6031992"/>
                    <a:ext cx="11470467"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5" name="Straight Connector 4084">
                    <a:extLst>
                      <a:ext uri="{FF2B5EF4-FFF2-40B4-BE49-F238E27FC236}">
                        <a16:creationId xmlns:a16="http://schemas.microsoft.com/office/drawing/2014/main" id="{339C2912-C176-4FA0-A540-AF6DD11F0B82}"/>
                      </a:ext>
                    </a:extLst>
                  </p:cNvPr>
                  <p:cNvCxnSpPr/>
                  <p:nvPr/>
                </p:nvCxnSpPr>
                <p:spPr>
                  <a:xfrm>
                    <a:off x="-24332104" y="673949"/>
                    <a:ext cx="1983707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6" name="Straight Connector 4085">
                    <a:extLst>
                      <a:ext uri="{FF2B5EF4-FFF2-40B4-BE49-F238E27FC236}">
                        <a16:creationId xmlns:a16="http://schemas.microsoft.com/office/drawing/2014/main" id="{367EEA8A-A37C-4135-92B5-4B5380E1DB9E}"/>
                      </a:ext>
                    </a:extLst>
                  </p:cNvPr>
                  <p:cNvCxnSpPr/>
                  <p:nvPr/>
                </p:nvCxnSpPr>
                <p:spPr>
                  <a:xfrm>
                    <a:off x="-24409073" y="1439379"/>
                    <a:ext cx="18259197"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7" name="Straight Connector 4086">
                    <a:extLst>
                      <a:ext uri="{FF2B5EF4-FFF2-40B4-BE49-F238E27FC236}">
                        <a16:creationId xmlns:a16="http://schemas.microsoft.com/office/drawing/2014/main" id="{DE250642-21B9-4AB2-8548-BC3C3A66575E}"/>
                      </a:ext>
                    </a:extLst>
                  </p:cNvPr>
                  <p:cNvCxnSpPr/>
                  <p:nvPr/>
                </p:nvCxnSpPr>
                <p:spPr>
                  <a:xfrm>
                    <a:off x="-24332104" y="2204817"/>
                    <a:ext cx="8910676"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8" name="Straight Connector 4087">
                    <a:extLst>
                      <a:ext uri="{FF2B5EF4-FFF2-40B4-BE49-F238E27FC236}">
                        <a16:creationId xmlns:a16="http://schemas.microsoft.com/office/drawing/2014/main" id="{BB854D67-FCFB-46F3-8FB1-75B108B1FEC2}"/>
                      </a:ext>
                    </a:extLst>
                  </p:cNvPr>
                  <p:cNvCxnSpPr/>
                  <p:nvPr/>
                </p:nvCxnSpPr>
                <p:spPr>
                  <a:xfrm>
                    <a:off x="-24332104" y="2970248"/>
                    <a:ext cx="5526694"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89" name="Straight Connector 4088">
                    <a:extLst>
                      <a:ext uri="{FF2B5EF4-FFF2-40B4-BE49-F238E27FC236}">
                        <a16:creationId xmlns:a16="http://schemas.microsoft.com/office/drawing/2014/main" id="{3DEB0A3D-F4FE-43EE-98CD-14BC72686D79}"/>
                      </a:ext>
                    </a:extLst>
                  </p:cNvPr>
                  <p:cNvCxnSpPr/>
                  <p:nvPr/>
                </p:nvCxnSpPr>
                <p:spPr>
                  <a:xfrm>
                    <a:off x="-24332104" y="3735686"/>
                    <a:ext cx="5498471"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cxnSp>
                <p:nvCxnSpPr>
                  <p:cNvPr id="4090" name="Straight Connector 4089">
                    <a:extLst>
                      <a:ext uri="{FF2B5EF4-FFF2-40B4-BE49-F238E27FC236}">
                        <a16:creationId xmlns:a16="http://schemas.microsoft.com/office/drawing/2014/main" id="{39076A6D-AEBB-481D-BF67-2867BD0EFB77}"/>
                      </a:ext>
                    </a:extLst>
                  </p:cNvPr>
                  <p:cNvCxnSpPr/>
                  <p:nvPr/>
                </p:nvCxnSpPr>
                <p:spPr>
                  <a:xfrm>
                    <a:off x="-24332104" y="4501124"/>
                    <a:ext cx="18066770" cy="0"/>
                  </a:xfrm>
                  <a:prstGeom prst="line">
                    <a:avLst/>
                  </a:prstGeom>
                  <a:ln w="28575" cmpd="sng">
                    <a:solidFill>
                      <a:srgbClr val="A5A5A5"/>
                    </a:solidFill>
                  </a:ln>
                </p:spPr>
                <p:style>
                  <a:lnRef idx="2">
                    <a:schemeClr val="accent1"/>
                  </a:lnRef>
                  <a:fillRef idx="0">
                    <a:schemeClr val="accent1"/>
                  </a:fillRef>
                  <a:effectRef idx="1">
                    <a:schemeClr val="accent1"/>
                  </a:effectRef>
                  <a:fontRef idx="minor">
                    <a:schemeClr val="tx1"/>
                  </a:fontRef>
                </p:style>
              </p:cxnSp>
            </p:grpSp>
            <p:grpSp>
              <p:nvGrpSpPr>
                <p:cNvPr id="3983" name="Group 3982">
                  <a:extLst>
                    <a:ext uri="{FF2B5EF4-FFF2-40B4-BE49-F238E27FC236}">
                      <a16:creationId xmlns:a16="http://schemas.microsoft.com/office/drawing/2014/main" id="{01597AE4-7901-4F42-A119-A1D20717D11B}"/>
                    </a:ext>
                  </a:extLst>
                </p:cNvPr>
                <p:cNvGrpSpPr/>
                <p:nvPr/>
              </p:nvGrpSpPr>
              <p:grpSpPr>
                <a:xfrm>
                  <a:off x="1188104" y="897279"/>
                  <a:ext cx="2669998" cy="3389651"/>
                  <a:chOff x="-22213773" y="673952"/>
                  <a:chExt cx="21066925" cy="26803108"/>
                </a:xfrm>
              </p:grpSpPr>
              <p:cxnSp>
                <p:nvCxnSpPr>
                  <p:cNvPr id="3984" name="Straight Connector 3983">
                    <a:extLst>
                      <a:ext uri="{FF2B5EF4-FFF2-40B4-BE49-F238E27FC236}">
                        <a16:creationId xmlns:a16="http://schemas.microsoft.com/office/drawing/2014/main" id="{8EF43A93-E225-4AD4-AF4C-249303829DAA}"/>
                      </a:ext>
                    </a:extLst>
                  </p:cNvPr>
                  <p:cNvCxnSpPr/>
                  <p:nvPr/>
                </p:nvCxnSpPr>
                <p:spPr>
                  <a:xfrm>
                    <a:off x="-6077853" y="27477060"/>
                    <a:ext cx="146957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85" name="Straight Connector 3984">
                    <a:extLst>
                      <a:ext uri="{FF2B5EF4-FFF2-40B4-BE49-F238E27FC236}">
                        <a16:creationId xmlns:a16="http://schemas.microsoft.com/office/drawing/2014/main" id="{92EA9921-BD9C-46D1-A347-0F8211FE4F47}"/>
                      </a:ext>
                    </a:extLst>
                  </p:cNvPr>
                  <p:cNvCxnSpPr/>
                  <p:nvPr/>
                </p:nvCxnSpPr>
                <p:spPr>
                  <a:xfrm>
                    <a:off x="-20020641" y="26705020"/>
                    <a:ext cx="116114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86" name="Straight Connector 3985">
                    <a:extLst>
                      <a:ext uri="{FF2B5EF4-FFF2-40B4-BE49-F238E27FC236}">
                        <a16:creationId xmlns:a16="http://schemas.microsoft.com/office/drawing/2014/main" id="{A733507D-A4CB-4484-B1C7-EC79019DE066}"/>
                      </a:ext>
                    </a:extLst>
                  </p:cNvPr>
                  <p:cNvCxnSpPr/>
                  <p:nvPr/>
                </p:nvCxnSpPr>
                <p:spPr>
                  <a:xfrm>
                    <a:off x="-19049992" y="25933778"/>
                    <a:ext cx="210457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87" name="Straight Connector 3986">
                    <a:extLst>
                      <a:ext uri="{FF2B5EF4-FFF2-40B4-BE49-F238E27FC236}">
                        <a16:creationId xmlns:a16="http://schemas.microsoft.com/office/drawing/2014/main" id="{4961B0BA-7EBF-434A-A2D9-BC618CC13C38}"/>
                      </a:ext>
                    </a:extLst>
                  </p:cNvPr>
                  <p:cNvCxnSpPr/>
                  <p:nvPr/>
                </p:nvCxnSpPr>
                <p:spPr>
                  <a:xfrm>
                    <a:off x="-18847931" y="25168340"/>
                    <a:ext cx="129471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3988" name="Group 3987">
                    <a:extLst>
                      <a:ext uri="{FF2B5EF4-FFF2-40B4-BE49-F238E27FC236}">
                        <a16:creationId xmlns:a16="http://schemas.microsoft.com/office/drawing/2014/main" id="{38F35F6D-600F-4296-A526-2C99A49CFB81}"/>
                      </a:ext>
                    </a:extLst>
                  </p:cNvPr>
                  <p:cNvGrpSpPr/>
                  <p:nvPr/>
                </p:nvGrpSpPr>
                <p:grpSpPr>
                  <a:xfrm>
                    <a:off x="-14740901" y="24402917"/>
                    <a:ext cx="6124224" cy="1732"/>
                    <a:chOff x="-14740901" y="24425027"/>
                    <a:chExt cx="6124224" cy="1732"/>
                  </a:xfrm>
                </p:grpSpPr>
                <p:cxnSp>
                  <p:nvCxnSpPr>
                    <p:cNvPr id="4053" name="Straight Connector 4052">
                      <a:extLst>
                        <a:ext uri="{FF2B5EF4-FFF2-40B4-BE49-F238E27FC236}">
                          <a16:creationId xmlns:a16="http://schemas.microsoft.com/office/drawing/2014/main" id="{F55C02A0-6796-4C5E-80CD-B682DF6B076F}"/>
                        </a:ext>
                      </a:extLst>
                    </p:cNvPr>
                    <p:cNvCxnSpPr/>
                    <p:nvPr/>
                  </p:nvCxnSpPr>
                  <p:spPr>
                    <a:xfrm>
                      <a:off x="-10078360" y="24425027"/>
                      <a:ext cx="146168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54" name="Straight Connector 4053">
                      <a:extLst>
                        <a:ext uri="{FF2B5EF4-FFF2-40B4-BE49-F238E27FC236}">
                          <a16:creationId xmlns:a16="http://schemas.microsoft.com/office/drawing/2014/main" id="{44287D13-5C1D-4BF3-BEF8-1D5450B87270}"/>
                        </a:ext>
                      </a:extLst>
                    </p:cNvPr>
                    <p:cNvCxnSpPr/>
                    <p:nvPr/>
                  </p:nvCxnSpPr>
                  <p:spPr>
                    <a:xfrm>
                      <a:off x="-14740901" y="24426759"/>
                      <a:ext cx="123812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3989" name="Group 3988">
                    <a:extLst>
                      <a:ext uri="{FF2B5EF4-FFF2-40B4-BE49-F238E27FC236}">
                        <a16:creationId xmlns:a16="http://schemas.microsoft.com/office/drawing/2014/main" id="{33A635DD-C42D-4AD8-B23C-35BE003EC20D}"/>
                      </a:ext>
                    </a:extLst>
                  </p:cNvPr>
                  <p:cNvGrpSpPr/>
                  <p:nvPr/>
                </p:nvGrpSpPr>
                <p:grpSpPr>
                  <a:xfrm>
                    <a:off x="-11072284" y="23637478"/>
                    <a:ext cx="7906349" cy="1523"/>
                    <a:chOff x="-11072284" y="23660869"/>
                    <a:chExt cx="7906349" cy="1523"/>
                  </a:xfrm>
                </p:grpSpPr>
                <p:cxnSp>
                  <p:nvCxnSpPr>
                    <p:cNvPr id="4051" name="Straight Connector 4050">
                      <a:extLst>
                        <a:ext uri="{FF2B5EF4-FFF2-40B4-BE49-F238E27FC236}">
                          <a16:creationId xmlns:a16="http://schemas.microsoft.com/office/drawing/2014/main" id="{A2458103-4D4D-480B-BD9E-E6F83B9AE017}"/>
                        </a:ext>
                      </a:extLst>
                    </p:cNvPr>
                    <p:cNvCxnSpPr/>
                    <p:nvPr/>
                  </p:nvCxnSpPr>
                  <p:spPr>
                    <a:xfrm>
                      <a:off x="-11072284" y="23662392"/>
                      <a:ext cx="559314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52" name="Straight Connector 4051">
                      <a:extLst>
                        <a:ext uri="{FF2B5EF4-FFF2-40B4-BE49-F238E27FC236}">
                          <a16:creationId xmlns:a16="http://schemas.microsoft.com/office/drawing/2014/main" id="{83F94F04-AFE1-4AA8-A7F7-40A31665BF25}"/>
                        </a:ext>
                      </a:extLst>
                    </p:cNvPr>
                    <p:cNvCxnSpPr/>
                    <p:nvPr/>
                  </p:nvCxnSpPr>
                  <p:spPr>
                    <a:xfrm>
                      <a:off x="-4345218" y="23660869"/>
                      <a:ext cx="117928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3990" name="Straight Connector 3989">
                    <a:extLst>
                      <a:ext uri="{FF2B5EF4-FFF2-40B4-BE49-F238E27FC236}">
                        <a16:creationId xmlns:a16="http://schemas.microsoft.com/office/drawing/2014/main" id="{09DACE08-6A5E-46C3-A950-F22F6927BC5F}"/>
                      </a:ext>
                    </a:extLst>
                  </p:cNvPr>
                  <p:cNvCxnSpPr/>
                  <p:nvPr/>
                </p:nvCxnSpPr>
                <p:spPr>
                  <a:xfrm>
                    <a:off x="-22052639" y="21341165"/>
                    <a:ext cx="738414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3991" name="Group 3990">
                    <a:extLst>
                      <a:ext uri="{FF2B5EF4-FFF2-40B4-BE49-F238E27FC236}">
                        <a16:creationId xmlns:a16="http://schemas.microsoft.com/office/drawing/2014/main" id="{CB894411-DC67-4EFB-9A86-277CAB6BA399}"/>
                      </a:ext>
                    </a:extLst>
                  </p:cNvPr>
                  <p:cNvGrpSpPr/>
                  <p:nvPr/>
                </p:nvGrpSpPr>
                <p:grpSpPr>
                  <a:xfrm>
                    <a:off x="-21688322" y="20575722"/>
                    <a:ext cx="7996903" cy="687"/>
                    <a:chOff x="-21688322" y="20604235"/>
                    <a:chExt cx="7996903" cy="687"/>
                  </a:xfrm>
                </p:grpSpPr>
                <p:cxnSp>
                  <p:nvCxnSpPr>
                    <p:cNvPr id="4049" name="Straight Connector 4048">
                      <a:extLst>
                        <a:ext uri="{FF2B5EF4-FFF2-40B4-BE49-F238E27FC236}">
                          <a16:creationId xmlns:a16="http://schemas.microsoft.com/office/drawing/2014/main" id="{99316A0D-8849-4D3D-8AFD-EE283D1832A9}"/>
                        </a:ext>
                      </a:extLst>
                    </p:cNvPr>
                    <p:cNvCxnSpPr/>
                    <p:nvPr/>
                  </p:nvCxnSpPr>
                  <p:spPr>
                    <a:xfrm>
                      <a:off x="-21688322" y="20604235"/>
                      <a:ext cx="147483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50" name="Straight Connector 4049">
                      <a:extLst>
                        <a:ext uri="{FF2B5EF4-FFF2-40B4-BE49-F238E27FC236}">
                          <a16:creationId xmlns:a16="http://schemas.microsoft.com/office/drawing/2014/main" id="{9290CAA8-4729-4ACC-A31E-424C341DF213}"/>
                        </a:ext>
                      </a:extLst>
                    </p:cNvPr>
                    <p:cNvCxnSpPr/>
                    <p:nvPr/>
                  </p:nvCxnSpPr>
                  <p:spPr>
                    <a:xfrm>
                      <a:off x="-17558877" y="20604922"/>
                      <a:ext cx="386745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3992" name="Straight Connector 3991">
                    <a:extLst>
                      <a:ext uri="{FF2B5EF4-FFF2-40B4-BE49-F238E27FC236}">
                        <a16:creationId xmlns:a16="http://schemas.microsoft.com/office/drawing/2014/main" id="{11CF85F8-7B82-408C-811B-B6030F5DDE4F}"/>
                      </a:ext>
                    </a:extLst>
                  </p:cNvPr>
                  <p:cNvCxnSpPr/>
                  <p:nvPr/>
                </p:nvCxnSpPr>
                <p:spPr>
                  <a:xfrm>
                    <a:off x="-18160999" y="19044867"/>
                    <a:ext cx="824592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93" name="Straight Connector 3992">
                    <a:extLst>
                      <a:ext uri="{FF2B5EF4-FFF2-40B4-BE49-F238E27FC236}">
                        <a16:creationId xmlns:a16="http://schemas.microsoft.com/office/drawing/2014/main" id="{A2D8CE5E-3003-4A70-B6CC-5C50E0062BA5}"/>
                      </a:ext>
                    </a:extLst>
                  </p:cNvPr>
                  <p:cNvCxnSpPr/>
                  <p:nvPr/>
                </p:nvCxnSpPr>
                <p:spPr>
                  <a:xfrm>
                    <a:off x="-19018431" y="18279429"/>
                    <a:ext cx="129334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94" name="Straight Connector 3993">
                    <a:extLst>
                      <a:ext uri="{FF2B5EF4-FFF2-40B4-BE49-F238E27FC236}">
                        <a16:creationId xmlns:a16="http://schemas.microsoft.com/office/drawing/2014/main" id="{86A064D1-DF51-48C5-BE33-B2AEB49166D1}"/>
                      </a:ext>
                    </a:extLst>
                  </p:cNvPr>
                  <p:cNvCxnSpPr/>
                  <p:nvPr/>
                </p:nvCxnSpPr>
                <p:spPr>
                  <a:xfrm>
                    <a:off x="-18487086" y="17513999"/>
                    <a:ext cx="157891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95" name="Straight Connector 3994">
                    <a:extLst>
                      <a:ext uri="{FF2B5EF4-FFF2-40B4-BE49-F238E27FC236}">
                        <a16:creationId xmlns:a16="http://schemas.microsoft.com/office/drawing/2014/main" id="{5B919234-E6D8-4E36-8C60-B03F74FD600A}"/>
                      </a:ext>
                    </a:extLst>
                  </p:cNvPr>
                  <p:cNvCxnSpPr/>
                  <p:nvPr/>
                </p:nvCxnSpPr>
                <p:spPr>
                  <a:xfrm>
                    <a:off x="-22056836" y="15217685"/>
                    <a:ext cx="1404000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3996" name="Group 3995">
                    <a:extLst>
                      <a:ext uri="{FF2B5EF4-FFF2-40B4-BE49-F238E27FC236}">
                        <a16:creationId xmlns:a16="http://schemas.microsoft.com/office/drawing/2014/main" id="{EF8E2312-D5F3-4261-9902-2ED9C662D1E2}"/>
                      </a:ext>
                    </a:extLst>
                  </p:cNvPr>
                  <p:cNvGrpSpPr/>
                  <p:nvPr/>
                </p:nvGrpSpPr>
                <p:grpSpPr>
                  <a:xfrm>
                    <a:off x="-21481142" y="14451654"/>
                    <a:ext cx="16167462" cy="8"/>
                    <a:chOff x="-21481142" y="14490420"/>
                    <a:chExt cx="16167462" cy="8"/>
                  </a:xfrm>
                </p:grpSpPr>
                <p:cxnSp>
                  <p:nvCxnSpPr>
                    <p:cNvPr id="4047" name="Straight Connector 4046">
                      <a:extLst>
                        <a:ext uri="{FF2B5EF4-FFF2-40B4-BE49-F238E27FC236}">
                          <a16:creationId xmlns:a16="http://schemas.microsoft.com/office/drawing/2014/main" id="{EC8264D5-F151-44DA-9698-F5EDE52264B1}"/>
                        </a:ext>
                      </a:extLst>
                    </p:cNvPr>
                    <p:cNvCxnSpPr/>
                    <p:nvPr/>
                  </p:nvCxnSpPr>
                  <p:spPr>
                    <a:xfrm>
                      <a:off x="-21481142" y="14490420"/>
                      <a:ext cx="992379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8" name="Straight Connector 4047">
                      <a:extLst>
                        <a:ext uri="{FF2B5EF4-FFF2-40B4-BE49-F238E27FC236}">
                          <a16:creationId xmlns:a16="http://schemas.microsoft.com/office/drawing/2014/main" id="{0F20FA1D-AB67-42DC-92ED-A3B830EE0DC5}"/>
                        </a:ext>
                      </a:extLst>
                    </p:cNvPr>
                    <p:cNvCxnSpPr/>
                    <p:nvPr/>
                  </p:nvCxnSpPr>
                  <p:spPr>
                    <a:xfrm>
                      <a:off x="-11051280" y="14490428"/>
                      <a:ext cx="573760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3997" name="Straight Connector 3996">
                    <a:extLst>
                      <a:ext uri="{FF2B5EF4-FFF2-40B4-BE49-F238E27FC236}">
                        <a16:creationId xmlns:a16="http://schemas.microsoft.com/office/drawing/2014/main" id="{7763D3CE-38C9-46AE-ADCF-03C8B4792450}"/>
                      </a:ext>
                    </a:extLst>
                  </p:cNvPr>
                  <p:cNvCxnSpPr/>
                  <p:nvPr/>
                </p:nvCxnSpPr>
                <p:spPr>
                  <a:xfrm>
                    <a:off x="-14010646" y="13686817"/>
                    <a:ext cx="545931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98" name="Straight Connector 3997">
                    <a:extLst>
                      <a:ext uri="{FF2B5EF4-FFF2-40B4-BE49-F238E27FC236}">
                        <a16:creationId xmlns:a16="http://schemas.microsoft.com/office/drawing/2014/main" id="{FFBDDC9B-EF94-45BA-8C97-87FF5C3B7654}"/>
                      </a:ext>
                    </a:extLst>
                  </p:cNvPr>
                  <p:cNvCxnSpPr/>
                  <p:nvPr/>
                </p:nvCxnSpPr>
                <p:spPr>
                  <a:xfrm>
                    <a:off x="-20396698" y="12944824"/>
                    <a:ext cx="596733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99" name="Straight Connector 3998">
                    <a:extLst>
                      <a:ext uri="{FF2B5EF4-FFF2-40B4-BE49-F238E27FC236}">
                        <a16:creationId xmlns:a16="http://schemas.microsoft.com/office/drawing/2014/main" id="{23A2B801-E5AF-4618-803A-ED83FFA869D2}"/>
                      </a:ext>
                    </a:extLst>
                  </p:cNvPr>
                  <p:cNvCxnSpPr/>
                  <p:nvPr/>
                </p:nvCxnSpPr>
                <p:spPr>
                  <a:xfrm>
                    <a:off x="-17417146" y="22872041"/>
                    <a:ext cx="129721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4000" name="Group 3999">
                    <a:extLst>
                      <a:ext uri="{FF2B5EF4-FFF2-40B4-BE49-F238E27FC236}">
                        <a16:creationId xmlns:a16="http://schemas.microsoft.com/office/drawing/2014/main" id="{418F8187-03B5-4E1E-AAD8-ABDF6ED2DD1A}"/>
                      </a:ext>
                    </a:extLst>
                  </p:cNvPr>
                  <p:cNvGrpSpPr/>
                  <p:nvPr/>
                </p:nvGrpSpPr>
                <p:grpSpPr>
                  <a:xfrm>
                    <a:off x="-22213773" y="12154279"/>
                    <a:ext cx="9935923" cy="1647"/>
                    <a:chOff x="-22213773" y="12205445"/>
                    <a:chExt cx="9935923" cy="1647"/>
                  </a:xfrm>
                </p:grpSpPr>
                <p:cxnSp>
                  <p:nvCxnSpPr>
                    <p:cNvPr id="4045" name="Straight Connector 4044">
                      <a:extLst>
                        <a:ext uri="{FF2B5EF4-FFF2-40B4-BE49-F238E27FC236}">
                          <a16:creationId xmlns:a16="http://schemas.microsoft.com/office/drawing/2014/main" id="{E2D72927-F9E3-4F41-8754-5067DF44401A}"/>
                        </a:ext>
                      </a:extLst>
                    </p:cNvPr>
                    <p:cNvCxnSpPr/>
                    <p:nvPr/>
                  </p:nvCxnSpPr>
                  <p:spPr>
                    <a:xfrm>
                      <a:off x="-22213773" y="12207092"/>
                      <a:ext cx="403210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6" name="Straight Connector 4045">
                      <a:extLst>
                        <a:ext uri="{FF2B5EF4-FFF2-40B4-BE49-F238E27FC236}">
                          <a16:creationId xmlns:a16="http://schemas.microsoft.com/office/drawing/2014/main" id="{D4DB01D7-3049-4067-8F9B-1CC7F6687AC4}"/>
                        </a:ext>
                      </a:extLst>
                    </p:cNvPr>
                    <p:cNvCxnSpPr/>
                    <p:nvPr/>
                  </p:nvCxnSpPr>
                  <p:spPr>
                    <a:xfrm>
                      <a:off x="-13592332" y="12205445"/>
                      <a:ext cx="131448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4001" name="Straight Connector 4000">
                    <a:extLst>
                      <a:ext uri="{FF2B5EF4-FFF2-40B4-BE49-F238E27FC236}">
                        <a16:creationId xmlns:a16="http://schemas.microsoft.com/office/drawing/2014/main" id="{5C6A7252-7962-48BF-91C4-055930B3F81D}"/>
                      </a:ext>
                    </a:extLst>
                  </p:cNvPr>
                  <p:cNvCxnSpPr/>
                  <p:nvPr/>
                </p:nvCxnSpPr>
                <p:spPr>
                  <a:xfrm>
                    <a:off x="-22110324" y="9871725"/>
                    <a:ext cx="203662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2" name="Straight Connector 4001">
                    <a:extLst>
                      <a:ext uri="{FF2B5EF4-FFF2-40B4-BE49-F238E27FC236}">
                        <a16:creationId xmlns:a16="http://schemas.microsoft.com/office/drawing/2014/main" id="{C676D06E-C602-48FC-9BFE-3E364E6F3432}"/>
                      </a:ext>
                    </a:extLst>
                  </p:cNvPr>
                  <p:cNvCxnSpPr/>
                  <p:nvPr/>
                </p:nvCxnSpPr>
                <p:spPr>
                  <a:xfrm>
                    <a:off x="-20194613" y="9093730"/>
                    <a:ext cx="13786001"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3" name="Straight Connector 4002">
                    <a:extLst>
                      <a:ext uri="{FF2B5EF4-FFF2-40B4-BE49-F238E27FC236}">
                        <a16:creationId xmlns:a16="http://schemas.microsoft.com/office/drawing/2014/main" id="{41EEF68D-1416-4A12-A411-469FD2DDE428}"/>
                      </a:ext>
                    </a:extLst>
                  </p:cNvPr>
                  <p:cNvCxnSpPr/>
                  <p:nvPr/>
                </p:nvCxnSpPr>
                <p:spPr>
                  <a:xfrm>
                    <a:off x="-19675814" y="7562862"/>
                    <a:ext cx="144169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4" name="Straight Connector 4003">
                    <a:extLst>
                      <a:ext uri="{FF2B5EF4-FFF2-40B4-BE49-F238E27FC236}">
                        <a16:creationId xmlns:a16="http://schemas.microsoft.com/office/drawing/2014/main" id="{9CBB9AF7-B7E4-4CBD-AD10-0E0365C11B5E}"/>
                      </a:ext>
                    </a:extLst>
                  </p:cNvPr>
                  <p:cNvCxnSpPr/>
                  <p:nvPr/>
                </p:nvCxnSpPr>
                <p:spPr>
                  <a:xfrm>
                    <a:off x="-22038120" y="6809981"/>
                    <a:ext cx="284187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5" name="Straight Connector 4004">
                    <a:extLst>
                      <a:ext uri="{FF2B5EF4-FFF2-40B4-BE49-F238E27FC236}">
                        <a16:creationId xmlns:a16="http://schemas.microsoft.com/office/drawing/2014/main" id="{4E8A8474-6D38-4693-8BF7-CAEA2EB2DB02}"/>
                      </a:ext>
                    </a:extLst>
                  </p:cNvPr>
                  <p:cNvCxnSpPr/>
                  <p:nvPr/>
                </p:nvCxnSpPr>
                <p:spPr>
                  <a:xfrm>
                    <a:off x="-21944061" y="5279113"/>
                    <a:ext cx="1616363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6" name="Straight Connector 4005">
                    <a:extLst>
                      <a:ext uri="{FF2B5EF4-FFF2-40B4-BE49-F238E27FC236}">
                        <a16:creationId xmlns:a16="http://schemas.microsoft.com/office/drawing/2014/main" id="{672B845D-0F91-45DD-B2BB-27206DBF4239}"/>
                      </a:ext>
                    </a:extLst>
                  </p:cNvPr>
                  <p:cNvCxnSpPr/>
                  <p:nvPr/>
                </p:nvCxnSpPr>
                <p:spPr>
                  <a:xfrm>
                    <a:off x="-21977208" y="6031994"/>
                    <a:ext cx="641393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7" name="Straight Connector 4006">
                    <a:extLst>
                      <a:ext uri="{FF2B5EF4-FFF2-40B4-BE49-F238E27FC236}">
                        <a16:creationId xmlns:a16="http://schemas.microsoft.com/office/drawing/2014/main" id="{49439907-E9A8-4E38-9672-465E613EC8CD}"/>
                      </a:ext>
                    </a:extLst>
                  </p:cNvPr>
                  <p:cNvCxnSpPr/>
                  <p:nvPr/>
                </p:nvCxnSpPr>
                <p:spPr>
                  <a:xfrm>
                    <a:off x="-22182465" y="3735688"/>
                    <a:ext cx="133564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8" name="Straight Connector 4007">
                    <a:extLst>
                      <a:ext uri="{FF2B5EF4-FFF2-40B4-BE49-F238E27FC236}">
                        <a16:creationId xmlns:a16="http://schemas.microsoft.com/office/drawing/2014/main" id="{D5E9FC18-648A-4313-B15A-A906B16A2527}"/>
                      </a:ext>
                    </a:extLst>
                  </p:cNvPr>
                  <p:cNvCxnSpPr/>
                  <p:nvPr/>
                </p:nvCxnSpPr>
                <p:spPr>
                  <a:xfrm>
                    <a:off x="-21977050" y="2970250"/>
                    <a:ext cx="112485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09" name="Straight Connector 4008">
                    <a:extLst>
                      <a:ext uri="{FF2B5EF4-FFF2-40B4-BE49-F238E27FC236}">
                        <a16:creationId xmlns:a16="http://schemas.microsoft.com/office/drawing/2014/main" id="{04A3BF55-0D33-4803-AEDE-2467969159BF}"/>
                      </a:ext>
                    </a:extLst>
                  </p:cNvPr>
                  <p:cNvCxnSpPr/>
                  <p:nvPr/>
                </p:nvCxnSpPr>
                <p:spPr>
                  <a:xfrm>
                    <a:off x="-22082606" y="673952"/>
                    <a:ext cx="1567103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nvGrpSpPr>
                  <p:cNvPr id="4010" name="Group 4009">
                    <a:extLst>
                      <a:ext uri="{FF2B5EF4-FFF2-40B4-BE49-F238E27FC236}">
                        <a16:creationId xmlns:a16="http://schemas.microsoft.com/office/drawing/2014/main" id="{EC3AF17C-C2E1-46E3-8AF2-DE541927407F}"/>
                      </a:ext>
                    </a:extLst>
                  </p:cNvPr>
                  <p:cNvGrpSpPr/>
                  <p:nvPr/>
                </p:nvGrpSpPr>
                <p:grpSpPr>
                  <a:xfrm>
                    <a:off x="-21608140" y="22106600"/>
                    <a:ext cx="8363855" cy="1105"/>
                    <a:chOff x="-21608140" y="22132552"/>
                    <a:chExt cx="8363855" cy="1105"/>
                  </a:xfrm>
                </p:grpSpPr>
                <p:cxnSp>
                  <p:nvCxnSpPr>
                    <p:cNvPr id="4043" name="Straight Connector 4042">
                      <a:extLst>
                        <a:ext uri="{FF2B5EF4-FFF2-40B4-BE49-F238E27FC236}">
                          <a16:creationId xmlns:a16="http://schemas.microsoft.com/office/drawing/2014/main" id="{DBEEB54A-5352-4095-83F6-31DF8239CD13}"/>
                        </a:ext>
                      </a:extLst>
                    </p:cNvPr>
                    <p:cNvCxnSpPr/>
                    <p:nvPr/>
                  </p:nvCxnSpPr>
                  <p:spPr>
                    <a:xfrm>
                      <a:off x="-21608140" y="22133657"/>
                      <a:ext cx="625021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4" name="Straight Connector 4043">
                      <a:extLst>
                        <a:ext uri="{FF2B5EF4-FFF2-40B4-BE49-F238E27FC236}">
                          <a16:creationId xmlns:a16="http://schemas.microsoft.com/office/drawing/2014/main" id="{2D412235-74EE-4323-87E2-B959B0FA448F}"/>
                        </a:ext>
                      </a:extLst>
                    </p:cNvPr>
                    <p:cNvCxnSpPr/>
                    <p:nvPr/>
                  </p:nvCxnSpPr>
                  <p:spPr>
                    <a:xfrm>
                      <a:off x="-14387281" y="22132552"/>
                      <a:ext cx="114299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1" name="Group 4010">
                    <a:extLst>
                      <a:ext uri="{FF2B5EF4-FFF2-40B4-BE49-F238E27FC236}">
                        <a16:creationId xmlns:a16="http://schemas.microsoft.com/office/drawing/2014/main" id="{69A05451-46E0-40AF-93D5-D8B570F75322}"/>
                      </a:ext>
                    </a:extLst>
                  </p:cNvPr>
                  <p:cNvGrpSpPr/>
                  <p:nvPr/>
                </p:nvGrpSpPr>
                <p:grpSpPr>
                  <a:xfrm>
                    <a:off x="-22092335" y="19810266"/>
                    <a:ext cx="10743978" cy="494"/>
                    <a:chOff x="-22092335" y="19840067"/>
                    <a:chExt cx="10743978" cy="494"/>
                  </a:xfrm>
                </p:grpSpPr>
                <p:cxnSp>
                  <p:nvCxnSpPr>
                    <p:cNvPr id="4039" name="Straight Connector 4038">
                      <a:extLst>
                        <a:ext uri="{FF2B5EF4-FFF2-40B4-BE49-F238E27FC236}">
                          <a16:creationId xmlns:a16="http://schemas.microsoft.com/office/drawing/2014/main" id="{9F81BE8F-483F-4130-AC49-F0F760344F2E}"/>
                        </a:ext>
                      </a:extLst>
                    </p:cNvPr>
                    <p:cNvCxnSpPr/>
                    <p:nvPr/>
                  </p:nvCxnSpPr>
                  <p:spPr>
                    <a:xfrm>
                      <a:off x="-12463051" y="19840099"/>
                      <a:ext cx="111469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0" name="Straight Connector 4039">
                      <a:extLst>
                        <a:ext uri="{FF2B5EF4-FFF2-40B4-BE49-F238E27FC236}">
                          <a16:creationId xmlns:a16="http://schemas.microsoft.com/office/drawing/2014/main" id="{4BBBE0C2-2299-45D6-B557-8373E9D9D022}"/>
                        </a:ext>
                      </a:extLst>
                    </p:cNvPr>
                    <p:cNvCxnSpPr/>
                    <p:nvPr/>
                  </p:nvCxnSpPr>
                  <p:spPr>
                    <a:xfrm>
                      <a:off x="-22092335" y="19840561"/>
                      <a:ext cx="188119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1" name="Straight Connector 4040">
                      <a:extLst>
                        <a:ext uri="{FF2B5EF4-FFF2-40B4-BE49-F238E27FC236}">
                          <a16:creationId xmlns:a16="http://schemas.microsoft.com/office/drawing/2014/main" id="{2876054B-E93A-4B27-8DAE-D70B42361CE4}"/>
                        </a:ext>
                      </a:extLst>
                    </p:cNvPr>
                    <p:cNvCxnSpPr/>
                    <p:nvPr/>
                  </p:nvCxnSpPr>
                  <p:spPr>
                    <a:xfrm>
                      <a:off x="-19238687" y="19840067"/>
                      <a:ext cx="209368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42" name="Straight Connector 4041">
                      <a:extLst>
                        <a:ext uri="{FF2B5EF4-FFF2-40B4-BE49-F238E27FC236}">
                          <a16:creationId xmlns:a16="http://schemas.microsoft.com/office/drawing/2014/main" id="{A0491A8A-CC93-436C-BF3A-DC7E20EDFA8E}"/>
                        </a:ext>
                      </a:extLst>
                    </p:cNvPr>
                    <p:cNvCxnSpPr/>
                    <p:nvPr/>
                  </p:nvCxnSpPr>
                  <p:spPr>
                    <a:xfrm>
                      <a:off x="-14868068" y="19840099"/>
                      <a:ext cx="132261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2" name="Group 4011">
                    <a:extLst>
                      <a:ext uri="{FF2B5EF4-FFF2-40B4-BE49-F238E27FC236}">
                        <a16:creationId xmlns:a16="http://schemas.microsoft.com/office/drawing/2014/main" id="{32561ED7-8F45-4AD0-8809-286713C005F7}"/>
                      </a:ext>
                    </a:extLst>
                  </p:cNvPr>
                  <p:cNvGrpSpPr/>
                  <p:nvPr/>
                </p:nvGrpSpPr>
                <p:grpSpPr>
                  <a:xfrm>
                    <a:off x="-18951616" y="15982432"/>
                    <a:ext cx="4466194" cy="0"/>
                    <a:chOff x="-18951616" y="16018637"/>
                    <a:chExt cx="4466194" cy="0"/>
                  </a:xfrm>
                </p:grpSpPr>
                <p:cxnSp>
                  <p:nvCxnSpPr>
                    <p:cNvPr id="4037" name="Straight Connector 4036">
                      <a:extLst>
                        <a:ext uri="{FF2B5EF4-FFF2-40B4-BE49-F238E27FC236}">
                          <a16:creationId xmlns:a16="http://schemas.microsoft.com/office/drawing/2014/main" id="{C9669AC8-CE7A-4627-A1DC-F8CECA0FB562}"/>
                        </a:ext>
                      </a:extLst>
                    </p:cNvPr>
                    <p:cNvCxnSpPr/>
                    <p:nvPr/>
                  </p:nvCxnSpPr>
                  <p:spPr>
                    <a:xfrm>
                      <a:off x="-15684144" y="16018637"/>
                      <a:ext cx="119872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38" name="Straight Connector 4037">
                      <a:extLst>
                        <a:ext uri="{FF2B5EF4-FFF2-40B4-BE49-F238E27FC236}">
                          <a16:creationId xmlns:a16="http://schemas.microsoft.com/office/drawing/2014/main" id="{AC36FFF6-C736-4F19-AEF0-59C01C705861}"/>
                        </a:ext>
                      </a:extLst>
                    </p:cNvPr>
                    <p:cNvCxnSpPr/>
                    <p:nvPr/>
                  </p:nvCxnSpPr>
                  <p:spPr>
                    <a:xfrm>
                      <a:off x="-18951616" y="16018637"/>
                      <a:ext cx="163694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3" name="Group 4012">
                    <a:extLst>
                      <a:ext uri="{FF2B5EF4-FFF2-40B4-BE49-F238E27FC236}">
                        <a16:creationId xmlns:a16="http://schemas.microsoft.com/office/drawing/2014/main" id="{BEB03CAC-091A-4AD4-81D1-78DB54C3E437}"/>
                      </a:ext>
                    </a:extLst>
                  </p:cNvPr>
                  <p:cNvGrpSpPr/>
                  <p:nvPr/>
                </p:nvGrpSpPr>
                <p:grpSpPr>
                  <a:xfrm>
                    <a:off x="-21480872" y="11402484"/>
                    <a:ext cx="17670871" cy="0"/>
                    <a:chOff x="-21480872" y="11450334"/>
                    <a:chExt cx="17670871" cy="0"/>
                  </a:xfrm>
                </p:grpSpPr>
                <p:cxnSp>
                  <p:nvCxnSpPr>
                    <p:cNvPr id="4035" name="Straight Connector 4034">
                      <a:extLst>
                        <a:ext uri="{FF2B5EF4-FFF2-40B4-BE49-F238E27FC236}">
                          <a16:creationId xmlns:a16="http://schemas.microsoft.com/office/drawing/2014/main" id="{3B29ABFE-8F67-462A-9896-36005D31784E}"/>
                        </a:ext>
                      </a:extLst>
                    </p:cNvPr>
                    <p:cNvCxnSpPr/>
                    <p:nvPr/>
                  </p:nvCxnSpPr>
                  <p:spPr>
                    <a:xfrm>
                      <a:off x="-21480872" y="11450334"/>
                      <a:ext cx="773408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36" name="Straight Connector 4035">
                      <a:extLst>
                        <a:ext uri="{FF2B5EF4-FFF2-40B4-BE49-F238E27FC236}">
                          <a16:creationId xmlns:a16="http://schemas.microsoft.com/office/drawing/2014/main" id="{2CE080DF-A22F-452D-BD4F-A5AE8520578A}"/>
                        </a:ext>
                      </a:extLst>
                    </p:cNvPr>
                    <p:cNvCxnSpPr/>
                    <p:nvPr/>
                  </p:nvCxnSpPr>
                  <p:spPr>
                    <a:xfrm>
                      <a:off x="-12808528" y="11450334"/>
                      <a:ext cx="899852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4" name="Group 4013">
                    <a:extLst>
                      <a:ext uri="{FF2B5EF4-FFF2-40B4-BE49-F238E27FC236}">
                        <a16:creationId xmlns:a16="http://schemas.microsoft.com/office/drawing/2014/main" id="{C7E5E89B-41C5-4C99-A463-228ED4E5BAD3}"/>
                      </a:ext>
                    </a:extLst>
                  </p:cNvPr>
                  <p:cNvGrpSpPr/>
                  <p:nvPr/>
                </p:nvGrpSpPr>
                <p:grpSpPr>
                  <a:xfrm>
                    <a:off x="-19030056" y="10624609"/>
                    <a:ext cx="17883208" cy="0"/>
                    <a:chOff x="-19030056" y="10666118"/>
                    <a:chExt cx="17883208" cy="0"/>
                  </a:xfrm>
                </p:grpSpPr>
                <p:cxnSp>
                  <p:nvCxnSpPr>
                    <p:cNvPr id="4032" name="Straight Connector 4031">
                      <a:extLst>
                        <a:ext uri="{FF2B5EF4-FFF2-40B4-BE49-F238E27FC236}">
                          <a16:creationId xmlns:a16="http://schemas.microsoft.com/office/drawing/2014/main" id="{775EB221-A070-4760-8758-A38820A37797}"/>
                        </a:ext>
                      </a:extLst>
                    </p:cNvPr>
                    <p:cNvCxnSpPr/>
                    <p:nvPr/>
                  </p:nvCxnSpPr>
                  <p:spPr>
                    <a:xfrm>
                      <a:off x="-19030056" y="10666118"/>
                      <a:ext cx="1129240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33" name="Straight Connector 4032">
                      <a:extLst>
                        <a:ext uri="{FF2B5EF4-FFF2-40B4-BE49-F238E27FC236}">
                          <a16:creationId xmlns:a16="http://schemas.microsoft.com/office/drawing/2014/main" id="{8A0F186D-4EF9-4CF5-ACAF-B2F35EED002D}"/>
                        </a:ext>
                      </a:extLst>
                    </p:cNvPr>
                    <p:cNvCxnSpPr/>
                    <p:nvPr/>
                  </p:nvCxnSpPr>
                  <p:spPr>
                    <a:xfrm>
                      <a:off x="-6254485" y="10666118"/>
                      <a:ext cx="168248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34" name="Straight Connector 4033">
                      <a:extLst>
                        <a:ext uri="{FF2B5EF4-FFF2-40B4-BE49-F238E27FC236}">
                          <a16:creationId xmlns:a16="http://schemas.microsoft.com/office/drawing/2014/main" id="{9DD56BA4-B07E-404D-BB8A-BC222A563666}"/>
                        </a:ext>
                      </a:extLst>
                    </p:cNvPr>
                    <p:cNvCxnSpPr/>
                    <p:nvPr/>
                  </p:nvCxnSpPr>
                  <p:spPr>
                    <a:xfrm>
                      <a:off x="-4144816" y="10666118"/>
                      <a:ext cx="299796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5" name="Group 4014">
                    <a:extLst>
                      <a:ext uri="{FF2B5EF4-FFF2-40B4-BE49-F238E27FC236}">
                        <a16:creationId xmlns:a16="http://schemas.microsoft.com/office/drawing/2014/main" id="{0D7A8CC5-A1DE-4551-9A5D-EF86C1F49665}"/>
                      </a:ext>
                    </a:extLst>
                  </p:cNvPr>
                  <p:cNvGrpSpPr/>
                  <p:nvPr/>
                </p:nvGrpSpPr>
                <p:grpSpPr>
                  <a:xfrm>
                    <a:off x="-20764057" y="8338819"/>
                    <a:ext cx="13844481" cy="0"/>
                    <a:chOff x="-20764057" y="8405901"/>
                    <a:chExt cx="13844481" cy="0"/>
                  </a:xfrm>
                </p:grpSpPr>
                <p:cxnSp>
                  <p:nvCxnSpPr>
                    <p:cNvPr id="4030" name="Straight Connector 4029">
                      <a:extLst>
                        <a:ext uri="{FF2B5EF4-FFF2-40B4-BE49-F238E27FC236}">
                          <a16:creationId xmlns:a16="http://schemas.microsoft.com/office/drawing/2014/main" id="{D09694B1-C001-4580-BB8D-D72E6DE23AAD}"/>
                        </a:ext>
                      </a:extLst>
                    </p:cNvPr>
                    <p:cNvCxnSpPr/>
                    <p:nvPr/>
                  </p:nvCxnSpPr>
                  <p:spPr>
                    <a:xfrm>
                      <a:off x="-20764057" y="8405901"/>
                      <a:ext cx="221436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31" name="Straight Connector 4030">
                      <a:extLst>
                        <a:ext uri="{FF2B5EF4-FFF2-40B4-BE49-F238E27FC236}">
                          <a16:creationId xmlns:a16="http://schemas.microsoft.com/office/drawing/2014/main" id="{A07D9D1D-2A47-4A62-B83A-7DA3542D6263}"/>
                        </a:ext>
                      </a:extLst>
                    </p:cNvPr>
                    <p:cNvCxnSpPr/>
                    <p:nvPr/>
                  </p:nvCxnSpPr>
                  <p:spPr>
                    <a:xfrm>
                      <a:off x="-13228784" y="8405901"/>
                      <a:ext cx="6309208"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6" name="Group 4015">
                    <a:extLst>
                      <a:ext uri="{FF2B5EF4-FFF2-40B4-BE49-F238E27FC236}">
                        <a16:creationId xmlns:a16="http://schemas.microsoft.com/office/drawing/2014/main" id="{AFFBAEE0-8785-4285-99AC-990A09C48A60}"/>
                      </a:ext>
                    </a:extLst>
                  </p:cNvPr>
                  <p:cNvGrpSpPr/>
                  <p:nvPr/>
                </p:nvGrpSpPr>
                <p:grpSpPr>
                  <a:xfrm>
                    <a:off x="-22044121" y="4496909"/>
                    <a:ext cx="14593454" cy="4237"/>
                    <a:chOff x="-22044121" y="4527095"/>
                    <a:chExt cx="14593454" cy="4237"/>
                  </a:xfrm>
                </p:grpSpPr>
                <p:cxnSp>
                  <p:nvCxnSpPr>
                    <p:cNvPr id="4028" name="Straight Connector 4027">
                      <a:extLst>
                        <a:ext uri="{FF2B5EF4-FFF2-40B4-BE49-F238E27FC236}">
                          <a16:creationId xmlns:a16="http://schemas.microsoft.com/office/drawing/2014/main" id="{3436721C-1D68-4AC5-B662-3903DB62B274}"/>
                        </a:ext>
                      </a:extLst>
                    </p:cNvPr>
                    <p:cNvCxnSpPr/>
                    <p:nvPr/>
                  </p:nvCxnSpPr>
                  <p:spPr>
                    <a:xfrm>
                      <a:off x="-22044121" y="4527095"/>
                      <a:ext cx="11483879"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9" name="Straight Connector 4028">
                      <a:extLst>
                        <a:ext uri="{FF2B5EF4-FFF2-40B4-BE49-F238E27FC236}">
                          <a16:creationId xmlns:a16="http://schemas.microsoft.com/office/drawing/2014/main" id="{3DD15CF0-CA63-40F2-B1A7-DC1FA36CB74C}"/>
                        </a:ext>
                      </a:extLst>
                    </p:cNvPr>
                    <p:cNvCxnSpPr/>
                    <p:nvPr/>
                  </p:nvCxnSpPr>
                  <p:spPr>
                    <a:xfrm>
                      <a:off x="-8602902" y="4531332"/>
                      <a:ext cx="115223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7" name="Group 4016">
                    <a:extLst>
                      <a:ext uri="{FF2B5EF4-FFF2-40B4-BE49-F238E27FC236}">
                        <a16:creationId xmlns:a16="http://schemas.microsoft.com/office/drawing/2014/main" id="{D67C4525-AAC7-48F0-95DE-E9B5F742F69A}"/>
                      </a:ext>
                    </a:extLst>
                  </p:cNvPr>
                  <p:cNvGrpSpPr/>
                  <p:nvPr/>
                </p:nvGrpSpPr>
                <p:grpSpPr>
                  <a:xfrm>
                    <a:off x="-19850485" y="1434315"/>
                    <a:ext cx="13777576" cy="5067"/>
                    <a:chOff x="-19850485" y="1411323"/>
                    <a:chExt cx="13777576" cy="5067"/>
                  </a:xfrm>
                </p:grpSpPr>
                <p:cxnSp>
                  <p:nvCxnSpPr>
                    <p:cNvPr id="4025" name="Straight Connector 4024">
                      <a:extLst>
                        <a:ext uri="{FF2B5EF4-FFF2-40B4-BE49-F238E27FC236}">
                          <a16:creationId xmlns:a16="http://schemas.microsoft.com/office/drawing/2014/main" id="{EB0B8AD4-D833-48C3-87D7-7B6659ECE013}"/>
                        </a:ext>
                      </a:extLst>
                    </p:cNvPr>
                    <p:cNvCxnSpPr/>
                    <p:nvPr/>
                  </p:nvCxnSpPr>
                  <p:spPr>
                    <a:xfrm>
                      <a:off x="-12038057" y="1416382"/>
                      <a:ext cx="327121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6" name="Straight Connector 4025">
                      <a:extLst>
                        <a:ext uri="{FF2B5EF4-FFF2-40B4-BE49-F238E27FC236}">
                          <a16:creationId xmlns:a16="http://schemas.microsoft.com/office/drawing/2014/main" id="{20E37D97-1531-4FCF-9D07-896963BAD38F}"/>
                        </a:ext>
                      </a:extLst>
                    </p:cNvPr>
                    <p:cNvCxnSpPr/>
                    <p:nvPr/>
                  </p:nvCxnSpPr>
                  <p:spPr>
                    <a:xfrm>
                      <a:off x="-8051032" y="1411323"/>
                      <a:ext cx="1978123"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7" name="Straight Connector 4026">
                      <a:extLst>
                        <a:ext uri="{FF2B5EF4-FFF2-40B4-BE49-F238E27FC236}">
                          <a16:creationId xmlns:a16="http://schemas.microsoft.com/office/drawing/2014/main" id="{2DECBF83-AEEF-454C-90D7-07A4D45A1378}"/>
                        </a:ext>
                      </a:extLst>
                    </p:cNvPr>
                    <p:cNvCxnSpPr/>
                    <p:nvPr/>
                  </p:nvCxnSpPr>
                  <p:spPr>
                    <a:xfrm>
                      <a:off x="-19850485" y="1416390"/>
                      <a:ext cx="7035034"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8" name="Group 4017">
                    <a:extLst>
                      <a:ext uri="{FF2B5EF4-FFF2-40B4-BE49-F238E27FC236}">
                        <a16:creationId xmlns:a16="http://schemas.microsoft.com/office/drawing/2014/main" id="{2810DF38-AAB6-4FE9-9022-DF8D29C1C65C}"/>
                      </a:ext>
                    </a:extLst>
                  </p:cNvPr>
                  <p:cNvGrpSpPr/>
                  <p:nvPr/>
                </p:nvGrpSpPr>
                <p:grpSpPr>
                  <a:xfrm>
                    <a:off x="-20465145" y="2199964"/>
                    <a:ext cx="3773718" cy="4850"/>
                    <a:chOff x="-20465145" y="2190272"/>
                    <a:chExt cx="3773718" cy="4850"/>
                  </a:xfrm>
                </p:grpSpPr>
                <p:cxnSp>
                  <p:nvCxnSpPr>
                    <p:cNvPr id="4023" name="Straight Connector 4022">
                      <a:extLst>
                        <a:ext uri="{FF2B5EF4-FFF2-40B4-BE49-F238E27FC236}">
                          <a16:creationId xmlns:a16="http://schemas.microsoft.com/office/drawing/2014/main" id="{FFEDEE32-BE8E-41B6-B383-A0A8407A6790}"/>
                        </a:ext>
                      </a:extLst>
                    </p:cNvPr>
                    <p:cNvCxnSpPr/>
                    <p:nvPr/>
                  </p:nvCxnSpPr>
                  <p:spPr>
                    <a:xfrm>
                      <a:off x="-17900953" y="2195122"/>
                      <a:ext cx="1209526"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4" name="Straight Connector 4023">
                      <a:extLst>
                        <a:ext uri="{FF2B5EF4-FFF2-40B4-BE49-F238E27FC236}">
                          <a16:creationId xmlns:a16="http://schemas.microsoft.com/office/drawing/2014/main" id="{55EDAACB-78AB-47B8-84E6-26D39E5F338F}"/>
                        </a:ext>
                      </a:extLst>
                    </p:cNvPr>
                    <p:cNvCxnSpPr/>
                    <p:nvPr/>
                  </p:nvCxnSpPr>
                  <p:spPr>
                    <a:xfrm>
                      <a:off x="-20465145" y="2190272"/>
                      <a:ext cx="1669140"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4019" name="Group 4018">
                    <a:extLst>
                      <a:ext uri="{FF2B5EF4-FFF2-40B4-BE49-F238E27FC236}">
                        <a16:creationId xmlns:a16="http://schemas.microsoft.com/office/drawing/2014/main" id="{19695F3E-0FFF-43E1-80BB-24E4A6526158}"/>
                      </a:ext>
                    </a:extLst>
                  </p:cNvPr>
                  <p:cNvGrpSpPr/>
                  <p:nvPr/>
                </p:nvGrpSpPr>
                <p:grpSpPr>
                  <a:xfrm>
                    <a:off x="-19985381" y="16748111"/>
                    <a:ext cx="13586998" cy="0"/>
                    <a:chOff x="-19985381" y="16783035"/>
                    <a:chExt cx="13586998" cy="0"/>
                  </a:xfrm>
                </p:grpSpPr>
                <p:cxnSp>
                  <p:nvCxnSpPr>
                    <p:cNvPr id="4020" name="Straight Connector 4019">
                      <a:extLst>
                        <a:ext uri="{FF2B5EF4-FFF2-40B4-BE49-F238E27FC236}">
                          <a16:creationId xmlns:a16="http://schemas.microsoft.com/office/drawing/2014/main" id="{0FD86C04-20DF-445E-A24E-E38D075013DB}"/>
                        </a:ext>
                      </a:extLst>
                    </p:cNvPr>
                    <p:cNvCxnSpPr/>
                    <p:nvPr/>
                  </p:nvCxnSpPr>
                  <p:spPr>
                    <a:xfrm>
                      <a:off x="-19985381" y="16783035"/>
                      <a:ext cx="5967327"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1" name="Straight Connector 4020">
                      <a:extLst>
                        <a:ext uri="{FF2B5EF4-FFF2-40B4-BE49-F238E27FC236}">
                          <a16:creationId xmlns:a16="http://schemas.microsoft.com/office/drawing/2014/main" id="{44BDED04-3D4B-49A1-A1F4-E3D2ADEF4882}"/>
                        </a:ext>
                      </a:extLst>
                    </p:cNvPr>
                    <p:cNvCxnSpPr/>
                    <p:nvPr/>
                  </p:nvCxnSpPr>
                  <p:spPr>
                    <a:xfrm>
                      <a:off x="-11219598" y="16783035"/>
                      <a:ext cx="1216835"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22" name="Straight Connector 4021">
                      <a:extLst>
                        <a:ext uri="{FF2B5EF4-FFF2-40B4-BE49-F238E27FC236}">
                          <a16:creationId xmlns:a16="http://schemas.microsoft.com/office/drawing/2014/main" id="{52CEA394-ADEF-46D4-9782-B586AD188D35}"/>
                        </a:ext>
                      </a:extLst>
                    </p:cNvPr>
                    <p:cNvCxnSpPr/>
                    <p:nvPr/>
                  </p:nvCxnSpPr>
                  <p:spPr>
                    <a:xfrm>
                      <a:off x="-9135535" y="16783035"/>
                      <a:ext cx="2737152" cy="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grpSp>
            <p:nvGrpSpPr>
              <p:cNvPr id="2684" name="Group 2683">
                <a:extLst>
                  <a:ext uri="{FF2B5EF4-FFF2-40B4-BE49-F238E27FC236}">
                    <a16:creationId xmlns:a16="http://schemas.microsoft.com/office/drawing/2014/main" id="{F7779221-A1E5-4316-BFFB-B19045DCDC15}"/>
                  </a:ext>
                </a:extLst>
              </p:cNvPr>
              <p:cNvGrpSpPr/>
              <p:nvPr/>
            </p:nvGrpSpPr>
            <p:grpSpPr>
              <a:xfrm>
                <a:off x="13365188" y="876590"/>
                <a:ext cx="2537277" cy="2866468"/>
                <a:chOff x="890514" y="873639"/>
                <a:chExt cx="3042563" cy="3437312"/>
              </a:xfrm>
            </p:grpSpPr>
            <p:sp>
              <p:nvSpPr>
                <p:cNvPr id="3171" name="Oval 3170">
                  <a:extLst>
                    <a:ext uri="{FF2B5EF4-FFF2-40B4-BE49-F238E27FC236}">
                      <a16:creationId xmlns:a16="http://schemas.microsoft.com/office/drawing/2014/main" id="{FEE35C44-CE5C-4CF8-8EEB-BAFDF15C64AE}"/>
                    </a:ext>
                  </a:extLst>
                </p:cNvPr>
                <p:cNvSpPr/>
                <p:nvPr/>
              </p:nvSpPr>
              <p:spPr>
                <a:xfrm>
                  <a:off x="992231"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2" name="Oval 3171">
                  <a:extLst>
                    <a:ext uri="{FF2B5EF4-FFF2-40B4-BE49-F238E27FC236}">
                      <a16:creationId xmlns:a16="http://schemas.microsoft.com/office/drawing/2014/main" id="{95634638-76CB-4280-BBCB-73DC83C3B5A6}"/>
                    </a:ext>
                  </a:extLst>
                </p:cNvPr>
                <p:cNvSpPr/>
                <p:nvPr/>
              </p:nvSpPr>
              <p:spPr>
                <a:xfrm>
                  <a:off x="1095256"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3" name="Oval 3172">
                  <a:extLst>
                    <a:ext uri="{FF2B5EF4-FFF2-40B4-BE49-F238E27FC236}">
                      <a16:creationId xmlns:a16="http://schemas.microsoft.com/office/drawing/2014/main" id="{EB4F2D89-1E0D-4F7F-8F9A-589A6365931C}"/>
                    </a:ext>
                  </a:extLst>
                </p:cNvPr>
                <p:cNvSpPr/>
                <p:nvPr/>
              </p:nvSpPr>
              <p:spPr>
                <a:xfrm>
                  <a:off x="1113032"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4" name="Oval 3173">
                  <a:extLst>
                    <a:ext uri="{FF2B5EF4-FFF2-40B4-BE49-F238E27FC236}">
                      <a16:creationId xmlns:a16="http://schemas.microsoft.com/office/drawing/2014/main" id="{FECD40DA-3E32-4E64-BF9D-C187F8AD8CAA}"/>
                    </a:ext>
                  </a:extLst>
                </p:cNvPr>
                <p:cNvSpPr/>
                <p:nvPr/>
              </p:nvSpPr>
              <p:spPr>
                <a:xfrm>
                  <a:off x="1166357"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5" name="Oval 3174">
                  <a:extLst>
                    <a:ext uri="{FF2B5EF4-FFF2-40B4-BE49-F238E27FC236}">
                      <a16:creationId xmlns:a16="http://schemas.microsoft.com/office/drawing/2014/main" id="{944A1B99-0E0C-44F5-9B59-E2C253FB321A}"/>
                    </a:ext>
                  </a:extLst>
                </p:cNvPr>
                <p:cNvSpPr/>
                <p:nvPr/>
              </p:nvSpPr>
              <p:spPr>
                <a:xfrm>
                  <a:off x="2197311"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6" name="Oval 3175">
                  <a:extLst>
                    <a:ext uri="{FF2B5EF4-FFF2-40B4-BE49-F238E27FC236}">
                      <a16:creationId xmlns:a16="http://schemas.microsoft.com/office/drawing/2014/main" id="{78F321FE-C5B4-475A-B636-2A90A60B58B6}"/>
                    </a:ext>
                  </a:extLst>
                </p:cNvPr>
                <p:cNvSpPr/>
                <p:nvPr/>
              </p:nvSpPr>
              <p:spPr>
                <a:xfrm>
                  <a:off x="2565681"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7" name="Oval 3176">
                  <a:extLst>
                    <a:ext uri="{FF2B5EF4-FFF2-40B4-BE49-F238E27FC236}">
                      <a16:creationId xmlns:a16="http://schemas.microsoft.com/office/drawing/2014/main" id="{0887C10C-DA6E-494C-9105-3554F33BE23B}"/>
                    </a:ext>
                  </a:extLst>
                </p:cNvPr>
                <p:cNvSpPr/>
                <p:nvPr/>
              </p:nvSpPr>
              <p:spPr>
                <a:xfrm>
                  <a:off x="2976109"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8" name="Oval 3177">
                  <a:extLst>
                    <a:ext uri="{FF2B5EF4-FFF2-40B4-BE49-F238E27FC236}">
                      <a16:creationId xmlns:a16="http://schemas.microsoft.com/office/drawing/2014/main" id="{1DA8EE18-E0D2-41B7-AE1A-27383B9FDDF4}"/>
                    </a:ext>
                  </a:extLst>
                </p:cNvPr>
                <p:cNvSpPr/>
                <p:nvPr/>
              </p:nvSpPr>
              <p:spPr>
                <a:xfrm>
                  <a:off x="3171311"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79" name="Oval 3178">
                  <a:extLst>
                    <a:ext uri="{FF2B5EF4-FFF2-40B4-BE49-F238E27FC236}">
                      <a16:creationId xmlns:a16="http://schemas.microsoft.com/office/drawing/2014/main" id="{C17E8B29-D9BE-4589-8232-38039013CC41}"/>
                    </a:ext>
                  </a:extLst>
                </p:cNvPr>
                <p:cNvSpPr/>
                <p:nvPr/>
              </p:nvSpPr>
              <p:spPr>
                <a:xfrm>
                  <a:off x="3273955"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0" name="Oval 3179">
                  <a:extLst>
                    <a:ext uri="{FF2B5EF4-FFF2-40B4-BE49-F238E27FC236}">
                      <a16:creationId xmlns:a16="http://schemas.microsoft.com/office/drawing/2014/main" id="{9F2C9A9E-625D-42BD-B6AB-62079611A8A6}"/>
                    </a:ext>
                  </a:extLst>
                </p:cNvPr>
                <p:cNvSpPr/>
                <p:nvPr/>
              </p:nvSpPr>
              <p:spPr>
                <a:xfrm>
                  <a:off x="3389152" y="87363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1" name="Oval 3180">
                  <a:extLst>
                    <a:ext uri="{FF2B5EF4-FFF2-40B4-BE49-F238E27FC236}">
                      <a16:creationId xmlns:a16="http://schemas.microsoft.com/office/drawing/2014/main" id="{69C3AE1A-FF36-4CAC-A279-6FE27A71B71C}"/>
                    </a:ext>
                  </a:extLst>
                </p:cNvPr>
                <p:cNvSpPr/>
                <p:nvPr/>
              </p:nvSpPr>
              <p:spPr>
                <a:xfrm>
                  <a:off x="1459921"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2" name="Oval 3181">
                  <a:extLst>
                    <a:ext uri="{FF2B5EF4-FFF2-40B4-BE49-F238E27FC236}">
                      <a16:creationId xmlns:a16="http://schemas.microsoft.com/office/drawing/2014/main" id="{AD14B6D0-60D3-4549-8A3C-A9458A528124}"/>
                    </a:ext>
                  </a:extLst>
                </p:cNvPr>
                <p:cNvSpPr/>
                <p:nvPr/>
              </p:nvSpPr>
              <p:spPr>
                <a:xfrm>
                  <a:off x="2359921"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3" name="Oval 3182">
                  <a:extLst>
                    <a:ext uri="{FF2B5EF4-FFF2-40B4-BE49-F238E27FC236}">
                      <a16:creationId xmlns:a16="http://schemas.microsoft.com/office/drawing/2014/main" id="{E4F44E43-9D9D-4759-A220-D73366315D9C}"/>
                    </a:ext>
                  </a:extLst>
                </p:cNvPr>
                <p:cNvSpPr/>
                <p:nvPr/>
              </p:nvSpPr>
              <p:spPr>
                <a:xfrm>
                  <a:off x="2444847"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4" name="Oval 3183">
                  <a:extLst>
                    <a:ext uri="{FF2B5EF4-FFF2-40B4-BE49-F238E27FC236}">
                      <a16:creationId xmlns:a16="http://schemas.microsoft.com/office/drawing/2014/main" id="{D9D324DF-E5BC-4388-9809-69A001146E49}"/>
                    </a:ext>
                  </a:extLst>
                </p:cNvPr>
                <p:cNvSpPr/>
                <p:nvPr/>
              </p:nvSpPr>
              <p:spPr>
                <a:xfrm>
                  <a:off x="2871448"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5" name="Oval 3184">
                  <a:extLst>
                    <a:ext uri="{FF2B5EF4-FFF2-40B4-BE49-F238E27FC236}">
                      <a16:creationId xmlns:a16="http://schemas.microsoft.com/office/drawing/2014/main" id="{BA3F6F08-7D99-44F5-8EFA-00ACF8A107E8}"/>
                    </a:ext>
                  </a:extLst>
                </p:cNvPr>
                <p:cNvSpPr/>
                <p:nvPr/>
              </p:nvSpPr>
              <p:spPr>
                <a:xfrm>
                  <a:off x="2955715"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6" name="Oval 3185">
                  <a:extLst>
                    <a:ext uri="{FF2B5EF4-FFF2-40B4-BE49-F238E27FC236}">
                      <a16:creationId xmlns:a16="http://schemas.microsoft.com/office/drawing/2014/main" id="{EFF2612B-98EE-4BA8-8BDD-2BD3461952A8}"/>
                    </a:ext>
                  </a:extLst>
                </p:cNvPr>
                <p:cNvSpPr/>
                <p:nvPr/>
              </p:nvSpPr>
              <p:spPr>
                <a:xfrm>
                  <a:off x="1407308"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7" name="Oval 3186">
                  <a:extLst>
                    <a:ext uri="{FF2B5EF4-FFF2-40B4-BE49-F238E27FC236}">
                      <a16:creationId xmlns:a16="http://schemas.microsoft.com/office/drawing/2014/main" id="{076C8EA2-4B6C-43AC-B2ED-82AA6219C3DA}"/>
                    </a:ext>
                  </a:extLst>
                </p:cNvPr>
                <p:cNvSpPr/>
                <p:nvPr/>
              </p:nvSpPr>
              <p:spPr>
                <a:xfrm>
                  <a:off x="1298024"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8" name="Oval 3187">
                  <a:extLst>
                    <a:ext uri="{FF2B5EF4-FFF2-40B4-BE49-F238E27FC236}">
                      <a16:creationId xmlns:a16="http://schemas.microsoft.com/office/drawing/2014/main" id="{DAD776EC-70AD-4394-B77E-BF65D2CC201A}"/>
                    </a:ext>
                  </a:extLst>
                </p:cNvPr>
                <p:cNvSpPr/>
                <p:nvPr/>
              </p:nvSpPr>
              <p:spPr>
                <a:xfrm>
                  <a:off x="1159774"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89" name="Oval 3188">
                  <a:extLst>
                    <a:ext uri="{FF2B5EF4-FFF2-40B4-BE49-F238E27FC236}">
                      <a16:creationId xmlns:a16="http://schemas.microsoft.com/office/drawing/2014/main" id="{C779B56E-DCAD-4A27-AE28-45842C410F0E}"/>
                    </a:ext>
                  </a:extLst>
                </p:cNvPr>
                <p:cNvSpPr/>
                <p:nvPr/>
              </p:nvSpPr>
              <p:spPr>
                <a:xfrm>
                  <a:off x="1122908"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0" name="Oval 3189">
                  <a:extLst>
                    <a:ext uri="{FF2B5EF4-FFF2-40B4-BE49-F238E27FC236}">
                      <a16:creationId xmlns:a16="http://schemas.microsoft.com/office/drawing/2014/main" id="{EAD6D67A-8185-4EF2-8714-9B5B395DD296}"/>
                    </a:ext>
                  </a:extLst>
                </p:cNvPr>
                <p:cNvSpPr/>
                <p:nvPr/>
              </p:nvSpPr>
              <p:spPr>
                <a:xfrm>
                  <a:off x="1086041"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1" name="Oval 3190">
                  <a:extLst>
                    <a:ext uri="{FF2B5EF4-FFF2-40B4-BE49-F238E27FC236}">
                      <a16:creationId xmlns:a16="http://schemas.microsoft.com/office/drawing/2014/main" id="{F08FDB90-0E5C-48BF-9F00-20F7B8D0FB87}"/>
                    </a:ext>
                  </a:extLst>
                </p:cNvPr>
                <p:cNvSpPr/>
                <p:nvPr/>
              </p:nvSpPr>
              <p:spPr>
                <a:xfrm>
                  <a:off x="1046541"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2" name="Oval 3191">
                  <a:extLst>
                    <a:ext uri="{FF2B5EF4-FFF2-40B4-BE49-F238E27FC236}">
                      <a16:creationId xmlns:a16="http://schemas.microsoft.com/office/drawing/2014/main" id="{359062BD-3896-4B8E-8C95-85C27E12221C}"/>
                    </a:ext>
                  </a:extLst>
                </p:cNvPr>
                <p:cNvSpPr/>
                <p:nvPr/>
              </p:nvSpPr>
              <p:spPr>
                <a:xfrm>
                  <a:off x="996507"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3" name="Oval 3192">
                  <a:extLst>
                    <a:ext uri="{FF2B5EF4-FFF2-40B4-BE49-F238E27FC236}">
                      <a16:creationId xmlns:a16="http://schemas.microsoft.com/office/drawing/2014/main" id="{1A8609E6-9FFE-478E-AC8A-BAE11ACBB205}"/>
                    </a:ext>
                  </a:extLst>
                </p:cNvPr>
                <p:cNvSpPr/>
                <p:nvPr/>
              </p:nvSpPr>
              <p:spPr>
                <a:xfrm>
                  <a:off x="959639"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4" name="Oval 3193">
                  <a:extLst>
                    <a:ext uri="{FF2B5EF4-FFF2-40B4-BE49-F238E27FC236}">
                      <a16:creationId xmlns:a16="http://schemas.microsoft.com/office/drawing/2014/main" id="{29F59291-643F-460F-AA94-D201143B7F96}"/>
                    </a:ext>
                  </a:extLst>
                </p:cNvPr>
                <p:cNvSpPr/>
                <p:nvPr/>
              </p:nvSpPr>
              <p:spPr>
                <a:xfrm>
                  <a:off x="926064"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5" name="Oval 3194">
                  <a:extLst>
                    <a:ext uri="{FF2B5EF4-FFF2-40B4-BE49-F238E27FC236}">
                      <a16:creationId xmlns:a16="http://schemas.microsoft.com/office/drawing/2014/main" id="{57EE6293-B9C9-42A1-B923-83C78BAFF27C}"/>
                    </a:ext>
                  </a:extLst>
                </p:cNvPr>
                <p:cNvSpPr/>
                <p:nvPr/>
              </p:nvSpPr>
              <p:spPr>
                <a:xfrm>
                  <a:off x="891837" y="97049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6" name="Oval 3195">
                  <a:extLst>
                    <a:ext uri="{FF2B5EF4-FFF2-40B4-BE49-F238E27FC236}">
                      <a16:creationId xmlns:a16="http://schemas.microsoft.com/office/drawing/2014/main" id="{4AAF7AD6-C164-428B-8035-B9319BDA11AC}"/>
                    </a:ext>
                  </a:extLst>
                </p:cNvPr>
                <p:cNvSpPr/>
                <p:nvPr/>
              </p:nvSpPr>
              <p:spPr>
                <a:xfrm>
                  <a:off x="1597900"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7" name="Oval 3196">
                  <a:extLst>
                    <a:ext uri="{FF2B5EF4-FFF2-40B4-BE49-F238E27FC236}">
                      <a16:creationId xmlns:a16="http://schemas.microsoft.com/office/drawing/2014/main" id="{C6467799-6D96-4D88-B759-58D6F3793E82}"/>
                    </a:ext>
                  </a:extLst>
                </p:cNvPr>
                <p:cNvSpPr/>
                <p:nvPr/>
              </p:nvSpPr>
              <p:spPr>
                <a:xfrm>
                  <a:off x="1384925"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8" name="Oval 3197">
                  <a:extLst>
                    <a:ext uri="{FF2B5EF4-FFF2-40B4-BE49-F238E27FC236}">
                      <a16:creationId xmlns:a16="http://schemas.microsoft.com/office/drawing/2014/main" id="{AC612FFB-41E5-4C61-8735-D5CFCFE7A5BA}"/>
                    </a:ext>
                  </a:extLst>
                </p:cNvPr>
                <p:cNvSpPr/>
                <p:nvPr/>
              </p:nvSpPr>
              <p:spPr>
                <a:xfrm>
                  <a:off x="1280908"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99" name="Oval 3198">
                  <a:extLst>
                    <a:ext uri="{FF2B5EF4-FFF2-40B4-BE49-F238E27FC236}">
                      <a16:creationId xmlns:a16="http://schemas.microsoft.com/office/drawing/2014/main" id="{F94CE88E-85A7-40C4-AE1F-23D15E6CA42F}"/>
                    </a:ext>
                  </a:extLst>
                </p:cNvPr>
                <p:cNvSpPr/>
                <p:nvPr/>
              </p:nvSpPr>
              <p:spPr>
                <a:xfrm>
                  <a:off x="1170308"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0" name="Oval 3199">
                  <a:extLst>
                    <a:ext uri="{FF2B5EF4-FFF2-40B4-BE49-F238E27FC236}">
                      <a16:creationId xmlns:a16="http://schemas.microsoft.com/office/drawing/2014/main" id="{15B9656D-578E-4C7D-8854-B8EE89C3F71E}"/>
                    </a:ext>
                  </a:extLst>
                </p:cNvPr>
                <p:cNvSpPr/>
                <p:nvPr/>
              </p:nvSpPr>
              <p:spPr>
                <a:xfrm>
                  <a:off x="1107107"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1" name="Oval 3200">
                  <a:extLst>
                    <a:ext uri="{FF2B5EF4-FFF2-40B4-BE49-F238E27FC236}">
                      <a16:creationId xmlns:a16="http://schemas.microsoft.com/office/drawing/2014/main" id="{A6F73357-6A32-4D4C-8DBE-0524D3E2ACF0}"/>
                    </a:ext>
                  </a:extLst>
                </p:cNvPr>
                <p:cNvSpPr/>
                <p:nvPr/>
              </p:nvSpPr>
              <p:spPr>
                <a:xfrm>
                  <a:off x="1064315"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2" name="Oval 3201">
                  <a:extLst>
                    <a:ext uri="{FF2B5EF4-FFF2-40B4-BE49-F238E27FC236}">
                      <a16:creationId xmlns:a16="http://schemas.microsoft.com/office/drawing/2014/main" id="{4EA5FD14-A7AD-4396-BFCE-06221F9FB437}"/>
                    </a:ext>
                  </a:extLst>
                </p:cNvPr>
                <p:cNvSpPr/>
                <p:nvPr/>
              </p:nvSpPr>
              <p:spPr>
                <a:xfrm>
                  <a:off x="1016915"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3" name="Oval 3202">
                  <a:extLst>
                    <a:ext uri="{FF2B5EF4-FFF2-40B4-BE49-F238E27FC236}">
                      <a16:creationId xmlns:a16="http://schemas.microsoft.com/office/drawing/2014/main" id="{7E191182-3FA2-4EBD-ACD5-7C342D68D760}"/>
                    </a:ext>
                  </a:extLst>
                </p:cNvPr>
                <p:cNvSpPr/>
                <p:nvPr/>
              </p:nvSpPr>
              <p:spPr>
                <a:xfrm>
                  <a:off x="960957"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4" name="Oval 3203">
                  <a:extLst>
                    <a:ext uri="{FF2B5EF4-FFF2-40B4-BE49-F238E27FC236}">
                      <a16:creationId xmlns:a16="http://schemas.microsoft.com/office/drawing/2014/main" id="{E4AEE684-4DAB-4684-A9C4-B16CF7EB40D3}"/>
                    </a:ext>
                  </a:extLst>
                </p:cNvPr>
                <p:cNvSpPr/>
                <p:nvPr/>
              </p:nvSpPr>
              <p:spPr>
                <a:xfrm>
                  <a:off x="890514"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5" name="Oval 3204">
                  <a:extLst>
                    <a:ext uri="{FF2B5EF4-FFF2-40B4-BE49-F238E27FC236}">
                      <a16:creationId xmlns:a16="http://schemas.microsoft.com/office/drawing/2014/main" id="{B5799EAE-61E4-4D72-ADEA-59D07F36498A}"/>
                    </a:ext>
                  </a:extLst>
                </p:cNvPr>
                <p:cNvSpPr/>
                <p:nvPr/>
              </p:nvSpPr>
              <p:spPr>
                <a:xfrm>
                  <a:off x="1703559"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6" name="Oval 3205">
                  <a:extLst>
                    <a:ext uri="{FF2B5EF4-FFF2-40B4-BE49-F238E27FC236}">
                      <a16:creationId xmlns:a16="http://schemas.microsoft.com/office/drawing/2014/main" id="{5198FFAF-856F-4B0F-BB3F-8FF2D17571DA}"/>
                    </a:ext>
                  </a:extLst>
                </p:cNvPr>
                <p:cNvSpPr/>
                <p:nvPr/>
              </p:nvSpPr>
              <p:spPr>
                <a:xfrm>
                  <a:off x="1860902"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7" name="Oval 3206">
                  <a:extLst>
                    <a:ext uri="{FF2B5EF4-FFF2-40B4-BE49-F238E27FC236}">
                      <a16:creationId xmlns:a16="http://schemas.microsoft.com/office/drawing/2014/main" id="{86598FC8-5D5C-4670-B55F-16C69A1B47F5}"/>
                    </a:ext>
                  </a:extLst>
                </p:cNvPr>
                <p:cNvSpPr/>
                <p:nvPr/>
              </p:nvSpPr>
              <p:spPr>
                <a:xfrm>
                  <a:off x="1968214" y="106735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8" name="Oval 3207">
                  <a:extLst>
                    <a:ext uri="{FF2B5EF4-FFF2-40B4-BE49-F238E27FC236}">
                      <a16:creationId xmlns:a16="http://schemas.microsoft.com/office/drawing/2014/main" id="{F34C419A-5B68-41EC-A56C-E0F035C7BEFB}"/>
                    </a:ext>
                  </a:extLst>
                </p:cNvPr>
                <p:cNvSpPr/>
                <p:nvPr/>
              </p:nvSpPr>
              <p:spPr>
                <a:xfrm>
                  <a:off x="1574200"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09" name="Oval 3208">
                  <a:extLst>
                    <a:ext uri="{FF2B5EF4-FFF2-40B4-BE49-F238E27FC236}">
                      <a16:creationId xmlns:a16="http://schemas.microsoft.com/office/drawing/2014/main" id="{3922ACCB-D3D9-49AB-BCB1-8546FA7F8466}"/>
                    </a:ext>
                  </a:extLst>
                </p:cNvPr>
                <p:cNvSpPr/>
                <p:nvPr/>
              </p:nvSpPr>
              <p:spPr>
                <a:xfrm>
                  <a:off x="1467217"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0" name="Oval 3209">
                  <a:extLst>
                    <a:ext uri="{FF2B5EF4-FFF2-40B4-BE49-F238E27FC236}">
                      <a16:creationId xmlns:a16="http://schemas.microsoft.com/office/drawing/2014/main" id="{BC87262D-765F-4202-9184-38969B46F9E3}"/>
                    </a:ext>
                  </a:extLst>
                </p:cNvPr>
                <p:cNvSpPr/>
                <p:nvPr/>
              </p:nvSpPr>
              <p:spPr>
                <a:xfrm>
                  <a:off x="1450758"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1" name="Oval 3210">
                  <a:extLst>
                    <a:ext uri="{FF2B5EF4-FFF2-40B4-BE49-F238E27FC236}">
                      <a16:creationId xmlns:a16="http://schemas.microsoft.com/office/drawing/2014/main" id="{8D6C029F-566D-4E33-87C2-813F943D7F16}"/>
                    </a:ext>
                  </a:extLst>
                </p:cNvPr>
                <p:cNvSpPr/>
                <p:nvPr/>
              </p:nvSpPr>
              <p:spPr>
                <a:xfrm>
                  <a:off x="1397433"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2" name="Oval 3211">
                  <a:extLst>
                    <a:ext uri="{FF2B5EF4-FFF2-40B4-BE49-F238E27FC236}">
                      <a16:creationId xmlns:a16="http://schemas.microsoft.com/office/drawing/2014/main" id="{05256B53-1E75-41DA-A09D-5A06378D9D99}"/>
                    </a:ext>
                  </a:extLst>
                </p:cNvPr>
                <p:cNvSpPr/>
                <p:nvPr/>
              </p:nvSpPr>
              <p:spPr>
                <a:xfrm>
                  <a:off x="1342133"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3" name="Oval 3212">
                  <a:extLst>
                    <a:ext uri="{FF2B5EF4-FFF2-40B4-BE49-F238E27FC236}">
                      <a16:creationId xmlns:a16="http://schemas.microsoft.com/office/drawing/2014/main" id="{2F612A43-5BFD-4EDA-BB3A-3E4AC42C5963}"/>
                    </a:ext>
                  </a:extLst>
                </p:cNvPr>
                <p:cNvSpPr/>
                <p:nvPr/>
              </p:nvSpPr>
              <p:spPr>
                <a:xfrm>
                  <a:off x="1115666"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4" name="Oval 3213">
                  <a:extLst>
                    <a:ext uri="{FF2B5EF4-FFF2-40B4-BE49-F238E27FC236}">
                      <a16:creationId xmlns:a16="http://schemas.microsoft.com/office/drawing/2014/main" id="{8B63EC4C-168C-4507-B429-8BB24836878B}"/>
                    </a:ext>
                  </a:extLst>
                </p:cNvPr>
                <p:cNvSpPr/>
                <p:nvPr/>
              </p:nvSpPr>
              <p:spPr>
                <a:xfrm>
                  <a:off x="1064973"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5" name="Oval 3214">
                  <a:extLst>
                    <a:ext uri="{FF2B5EF4-FFF2-40B4-BE49-F238E27FC236}">
                      <a16:creationId xmlns:a16="http://schemas.microsoft.com/office/drawing/2014/main" id="{1C4E9F17-E5D5-46CB-A1FF-FEE8F6ADBFAD}"/>
                    </a:ext>
                  </a:extLst>
                </p:cNvPr>
                <p:cNvSpPr/>
                <p:nvPr/>
              </p:nvSpPr>
              <p:spPr>
                <a:xfrm>
                  <a:off x="958328" y="116420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6" name="Oval 3215">
                  <a:extLst>
                    <a:ext uri="{FF2B5EF4-FFF2-40B4-BE49-F238E27FC236}">
                      <a16:creationId xmlns:a16="http://schemas.microsoft.com/office/drawing/2014/main" id="{6F670514-A0E3-4DD0-81A6-E740E4B6C053}"/>
                    </a:ext>
                  </a:extLst>
                </p:cNvPr>
                <p:cNvSpPr/>
                <p:nvPr/>
              </p:nvSpPr>
              <p:spPr>
                <a:xfrm>
                  <a:off x="1061682"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7" name="Oval 3216">
                  <a:extLst>
                    <a:ext uri="{FF2B5EF4-FFF2-40B4-BE49-F238E27FC236}">
                      <a16:creationId xmlns:a16="http://schemas.microsoft.com/office/drawing/2014/main" id="{47CB3875-8F15-4FED-8986-4697A54891C5}"/>
                    </a:ext>
                  </a:extLst>
                </p:cNvPr>
                <p:cNvSpPr/>
                <p:nvPr/>
              </p:nvSpPr>
              <p:spPr>
                <a:xfrm>
                  <a:off x="989265"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8" name="Oval 3217">
                  <a:extLst>
                    <a:ext uri="{FF2B5EF4-FFF2-40B4-BE49-F238E27FC236}">
                      <a16:creationId xmlns:a16="http://schemas.microsoft.com/office/drawing/2014/main" id="{69600232-F9E3-4213-B543-258C1CABA13A}"/>
                    </a:ext>
                  </a:extLst>
                </p:cNvPr>
                <p:cNvSpPr/>
                <p:nvPr/>
              </p:nvSpPr>
              <p:spPr>
                <a:xfrm>
                  <a:off x="1109741"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19" name="Oval 3218">
                  <a:extLst>
                    <a:ext uri="{FF2B5EF4-FFF2-40B4-BE49-F238E27FC236}">
                      <a16:creationId xmlns:a16="http://schemas.microsoft.com/office/drawing/2014/main" id="{8F1011F5-869D-4F7A-B4ED-C84198D40451}"/>
                    </a:ext>
                  </a:extLst>
                </p:cNvPr>
                <p:cNvSpPr/>
                <p:nvPr/>
              </p:nvSpPr>
              <p:spPr>
                <a:xfrm>
                  <a:off x="1161749"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0" name="Oval 3219">
                  <a:extLst>
                    <a:ext uri="{FF2B5EF4-FFF2-40B4-BE49-F238E27FC236}">
                      <a16:creationId xmlns:a16="http://schemas.microsoft.com/office/drawing/2014/main" id="{68735430-C312-4481-9007-821A06CA0B27}"/>
                    </a:ext>
                  </a:extLst>
                </p:cNvPr>
                <p:cNvSpPr/>
                <p:nvPr/>
              </p:nvSpPr>
              <p:spPr>
                <a:xfrm>
                  <a:off x="1342133"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1" name="Oval 3220">
                  <a:extLst>
                    <a:ext uri="{FF2B5EF4-FFF2-40B4-BE49-F238E27FC236}">
                      <a16:creationId xmlns:a16="http://schemas.microsoft.com/office/drawing/2014/main" id="{A6CF794A-C0D4-4345-85F6-13AAAE57A218}"/>
                    </a:ext>
                  </a:extLst>
                </p:cNvPr>
                <p:cNvSpPr/>
                <p:nvPr/>
              </p:nvSpPr>
              <p:spPr>
                <a:xfrm>
                  <a:off x="1384267"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2" name="Oval 3221">
                  <a:extLst>
                    <a:ext uri="{FF2B5EF4-FFF2-40B4-BE49-F238E27FC236}">
                      <a16:creationId xmlns:a16="http://schemas.microsoft.com/office/drawing/2014/main" id="{77E54413-416E-49BB-818D-FE548E8AC373}"/>
                    </a:ext>
                  </a:extLst>
                </p:cNvPr>
                <p:cNvSpPr/>
                <p:nvPr/>
              </p:nvSpPr>
              <p:spPr>
                <a:xfrm>
                  <a:off x="1426400"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3" name="Oval 3222">
                  <a:extLst>
                    <a:ext uri="{FF2B5EF4-FFF2-40B4-BE49-F238E27FC236}">
                      <a16:creationId xmlns:a16="http://schemas.microsoft.com/office/drawing/2014/main" id="{FA5BA52F-B1EF-4233-B6D3-375CD3C40FF6}"/>
                    </a:ext>
                  </a:extLst>
                </p:cNvPr>
                <p:cNvSpPr/>
                <p:nvPr/>
              </p:nvSpPr>
              <p:spPr>
                <a:xfrm>
                  <a:off x="1493549"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4" name="Oval 3223">
                  <a:extLst>
                    <a:ext uri="{FF2B5EF4-FFF2-40B4-BE49-F238E27FC236}">
                      <a16:creationId xmlns:a16="http://schemas.microsoft.com/office/drawing/2014/main" id="{457AEE98-FD22-4501-97E2-1DCE0C10E6C2}"/>
                    </a:ext>
                  </a:extLst>
                </p:cNvPr>
                <p:cNvSpPr/>
                <p:nvPr/>
              </p:nvSpPr>
              <p:spPr>
                <a:xfrm>
                  <a:off x="1546217"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5" name="Oval 3224">
                  <a:extLst>
                    <a:ext uri="{FF2B5EF4-FFF2-40B4-BE49-F238E27FC236}">
                      <a16:creationId xmlns:a16="http://schemas.microsoft.com/office/drawing/2014/main" id="{53B59CB6-0FD6-4931-9035-EE620B7696EC}"/>
                    </a:ext>
                  </a:extLst>
                </p:cNvPr>
                <p:cNvSpPr/>
                <p:nvPr/>
              </p:nvSpPr>
              <p:spPr>
                <a:xfrm>
                  <a:off x="1514623" y="126106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6" name="Oval 3225">
                  <a:extLst>
                    <a:ext uri="{FF2B5EF4-FFF2-40B4-BE49-F238E27FC236}">
                      <a16:creationId xmlns:a16="http://schemas.microsoft.com/office/drawing/2014/main" id="{270EAFE7-9EF6-441E-822E-1615987DE46E}"/>
                    </a:ext>
                  </a:extLst>
                </p:cNvPr>
                <p:cNvSpPr/>
                <p:nvPr/>
              </p:nvSpPr>
              <p:spPr>
                <a:xfrm>
                  <a:off x="2641363"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7" name="Oval 3226">
                  <a:extLst>
                    <a:ext uri="{FF2B5EF4-FFF2-40B4-BE49-F238E27FC236}">
                      <a16:creationId xmlns:a16="http://schemas.microsoft.com/office/drawing/2014/main" id="{E145AD2E-AEB0-423D-9871-083FC59655D1}"/>
                    </a:ext>
                  </a:extLst>
                </p:cNvPr>
                <p:cNvSpPr/>
                <p:nvPr/>
              </p:nvSpPr>
              <p:spPr>
                <a:xfrm>
                  <a:off x="2691721"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8" name="Oval 3227">
                  <a:extLst>
                    <a:ext uri="{FF2B5EF4-FFF2-40B4-BE49-F238E27FC236}">
                      <a16:creationId xmlns:a16="http://schemas.microsoft.com/office/drawing/2014/main" id="{0C04C598-C9E1-43DD-A594-2E0B11E4CEFF}"/>
                    </a:ext>
                  </a:extLst>
                </p:cNvPr>
                <p:cNvSpPr/>
                <p:nvPr/>
              </p:nvSpPr>
              <p:spPr>
                <a:xfrm>
                  <a:off x="2747679"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29" name="Oval 3228">
                  <a:extLst>
                    <a:ext uri="{FF2B5EF4-FFF2-40B4-BE49-F238E27FC236}">
                      <a16:creationId xmlns:a16="http://schemas.microsoft.com/office/drawing/2014/main" id="{4CE85C64-06EE-4D62-B4F1-51E5D5ABC685}"/>
                    </a:ext>
                  </a:extLst>
                </p:cNvPr>
                <p:cNvSpPr/>
                <p:nvPr/>
              </p:nvSpPr>
              <p:spPr>
                <a:xfrm>
                  <a:off x="2799030"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0" name="Oval 3229">
                  <a:extLst>
                    <a:ext uri="{FF2B5EF4-FFF2-40B4-BE49-F238E27FC236}">
                      <a16:creationId xmlns:a16="http://schemas.microsoft.com/office/drawing/2014/main" id="{B4CD967A-C0F8-4C4B-AA12-D7035CAA12D0}"/>
                    </a:ext>
                  </a:extLst>
                </p:cNvPr>
                <p:cNvSpPr/>
                <p:nvPr/>
              </p:nvSpPr>
              <p:spPr>
                <a:xfrm>
                  <a:off x="2853671"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1" name="Oval 3230">
                  <a:extLst>
                    <a:ext uri="{FF2B5EF4-FFF2-40B4-BE49-F238E27FC236}">
                      <a16:creationId xmlns:a16="http://schemas.microsoft.com/office/drawing/2014/main" id="{A813CA21-011A-4972-AABA-699C5A1C1469}"/>
                    </a:ext>
                  </a:extLst>
                </p:cNvPr>
                <p:cNvSpPr/>
                <p:nvPr/>
              </p:nvSpPr>
              <p:spPr>
                <a:xfrm>
                  <a:off x="2885930"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2" name="Oval 3231">
                  <a:extLst>
                    <a:ext uri="{FF2B5EF4-FFF2-40B4-BE49-F238E27FC236}">
                      <a16:creationId xmlns:a16="http://schemas.microsoft.com/office/drawing/2014/main" id="{8C3D25E7-C625-4857-865C-1F3FD78708F0}"/>
                    </a:ext>
                  </a:extLst>
                </p:cNvPr>
                <p:cNvSpPr/>
                <p:nvPr/>
              </p:nvSpPr>
              <p:spPr>
                <a:xfrm>
                  <a:off x="3037347"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3" name="Oval 3232">
                  <a:extLst>
                    <a:ext uri="{FF2B5EF4-FFF2-40B4-BE49-F238E27FC236}">
                      <a16:creationId xmlns:a16="http://schemas.microsoft.com/office/drawing/2014/main" id="{E20E349E-8A69-44E5-8165-7A50C9B78DA3}"/>
                    </a:ext>
                  </a:extLst>
                </p:cNvPr>
                <p:cNvSpPr/>
                <p:nvPr/>
              </p:nvSpPr>
              <p:spPr>
                <a:xfrm>
                  <a:off x="3172964"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4" name="Oval 3233">
                  <a:extLst>
                    <a:ext uri="{FF2B5EF4-FFF2-40B4-BE49-F238E27FC236}">
                      <a16:creationId xmlns:a16="http://schemas.microsoft.com/office/drawing/2014/main" id="{81511AC9-0188-4889-821B-29EBA452E149}"/>
                    </a:ext>
                  </a:extLst>
                </p:cNvPr>
                <p:cNvSpPr/>
                <p:nvPr/>
              </p:nvSpPr>
              <p:spPr>
                <a:xfrm>
                  <a:off x="1168992"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5" name="Oval 3234">
                  <a:extLst>
                    <a:ext uri="{FF2B5EF4-FFF2-40B4-BE49-F238E27FC236}">
                      <a16:creationId xmlns:a16="http://schemas.microsoft.com/office/drawing/2014/main" id="{3C5654D6-CA01-487F-A132-F39042E66179}"/>
                    </a:ext>
                  </a:extLst>
                </p:cNvPr>
                <p:cNvSpPr/>
                <p:nvPr/>
              </p:nvSpPr>
              <p:spPr>
                <a:xfrm>
                  <a:off x="1141999"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6" name="Oval 3235">
                  <a:extLst>
                    <a:ext uri="{FF2B5EF4-FFF2-40B4-BE49-F238E27FC236}">
                      <a16:creationId xmlns:a16="http://schemas.microsoft.com/office/drawing/2014/main" id="{1EA879DA-0D9E-4B58-91E0-2C8F469D5534}"/>
                    </a:ext>
                  </a:extLst>
                </p:cNvPr>
                <p:cNvSpPr/>
                <p:nvPr/>
              </p:nvSpPr>
              <p:spPr>
                <a:xfrm>
                  <a:off x="1107107"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7" name="Oval 3236">
                  <a:extLst>
                    <a:ext uri="{FF2B5EF4-FFF2-40B4-BE49-F238E27FC236}">
                      <a16:creationId xmlns:a16="http://schemas.microsoft.com/office/drawing/2014/main" id="{970D46D1-8559-4DFA-80E8-96536CAC20CE}"/>
                    </a:ext>
                  </a:extLst>
                </p:cNvPr>
                <p:cNvSpPr/>
                <p:nvPr/>
              </p:nvSpPr>
              <p:spPr>
                <a:xfrm>
                  <a:off x="1018232"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8" name="Oval 3237">
                  <a:extLst>
                    <a:ext uri="{FF2B5EF4-FFF2-40B4-BE49-F238E27FC236}">
                      <a16:creationId xmlns:a16="http://schemas.microsoft.com/office/drawing/2014/main" id="{7C3780F2-6CA4-45C2-8FAE-044681047577}"/>
                    </a:ext>
                  </a:extLst>
                </p:cNvPr>
                <p:cNvSpPr/>
                <p:nvPr/>
              </p:nvSpPr>
              <p:spPr>
                <a:xfrm>
                  <a:off x="980708"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39" name="Oval 3238">
                  <a:extLst>
                    <a:ext uri="{FF2B5EF4-FFF2-40B4-BE49-F238E27FC236}">
                      <a16:creationId xmlns:a16="http://schemas.microsoft.com/office/drawing/2014/main" id="{71ECE944-C796-475D-8C4E-1EF09CCA0252}"/>
                    </a:ext>
                  </a:extLst>
                </p:cNvPr>
                <p:cNvSpPr/>
                <p:nvPr/>
              </p:nvSpPr>
              <p:spPr>
                <a:xfrm>
                  <a:off x="946472"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0" name="Oval 3239">
                  <a:extLst>
                    <a:ext uri="{FF2B5EF4-FFF2-40B4-BE49-F238E27FC236}">
                      <a16:creationId xmlns:a16="http://schemas.microsoft.com/office/drawing/2014/main" id="{C9E177E9-D21A-4DF1-AFCF-01F0F4001554}"/>
                    </a:ext>
                  </a:extLst>
                </p:cNvPr>
                <p:cNvSpPr/>
                <p:nvPr/>
              </p:nvSpPr>
              <p:spPr>
                <a:xfrm>
                  <a:off x="911586" y="135792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1" name="Oval 3240">
                  <a:extLst>
                    <a:ext uri="{FF2B5EF4-FFF2-40B4-BE49-F238E27FC236}">
                      <a16:creationId xmlns:a16="http://schemas.microsoft.com/office/drawing/2014/main" id="{19BD8BE5-C0CB-4AC2-92ED-93C83C347B6C}"/>
                    </a:ext>
                  </a:extLst>
                </p:cNvPr>
                <p:cNvSpPr/>
                <p:nvPr/>
              </p:nvSpPr>
              <p:spPr>
                <a:xfrm>
                  <a:off x="949218"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2" name="Oval 3241">
                  <a:extLst>
                    <a:ext uri="{FF2B5EF4-FFF2-40B4-BE49-F238E27FC236}">
                      <a16:creationId xmlns:a16="http://schemas.microsoft.com/office/drawing/2014/main" id="{A755691A-BF50-461A-99F0-0A3C4998B680}"/>
                    </a:ext>
                  </a:extLst>
                </p:cNvPr>
                <p:cNvSpPr/>
                <p:nvPr/>
              </p:nvSpPr>
              <p:spPr>
                <a:xfrm>
                  <a:off x="1030740"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3" name="Oval 3242">
                  <a:extLst>
                    <a:ext uri="{FF2B5EF4-FFF2-40B4-BE49-F238E27FC236}">
                      <a16:creationId xmlns:a16="http://schemas.microsoft.com/office/drawing/2014/main" id="{1D1B1F37-A061-405A-9830-9CA25AC41979}"/>
                    </a:ext>
                  </a:extLst>
                </p:cNvPr>
                <p:cNvSpPr/>
                <p:nvPr/>
              </p:nvSpPr>
              <p:spPr>
                <a:xfrm>
                  <a:off x="1099207"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4" name="Oval 3243">
                  <a:extLst>
                    <a:ext uri="{FF2B5EF4-FFF2-40B4-BE49-F238E27FC236}">
                      <a16:creationId xmlns:a16="http://schemas.microsoft.com/office/drawing/2014/main" id="{AE82AC06-C96B-4A50-A961-2ABF14328A4B}"/>
                    </a:ext>
                  </a:extLst>
                </p:cNvPr>
                <p:cNvSpPr/>
                <p:nvPr/>
              </p:nvSpPr>
              <p:spPr>
                <a:xfrm>
                  <a:off x="1327649"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5" name="Oval 3244">
                  <a:extLst>
                    <a:ext uri="{FF2B5EF4-FFF2-40B4-BE49-F238E27FC236}">
                      <a16:creationId xmlns:a16="http://schemas.microsoft.com/office/drawing/2014/main" id="{A1AE2B1A-CC5D-4767-980D-FB896C99D8E1}"/>
                    </a:ext>
                  </a:extLst>
                </p:cNvPr>
                <p:cNvSpPr/>
                <p:nvPr/>
              </p:nvSpPr>
              <p:spPr>
                <a:xfrm>
                  <a:off x="1737134"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6" name="Oval 3245">
                  <a:extLst>
                    <a:ext uri="{FF2B5EF4-FFF2-40B4-BE49-F238E27FC236}">
                      <a16:creationId xmlns:a16="http://schemas.microsoft.com/office/drawing/2014/main" id="{10E7684D-A7A3-4AB2-93F1-A146E8311184}"/>
                    </a:ext>
                  </a:extLst>
                </p:cNvPr>
                <p:cNvSpPr/>
                <p:nvPr/>
              </p:nvSpPr>
              <p:spPr>
                <a:xfrm>
                  <a:off x="1958335"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7" name="Oval 3246">
                  <a:extLst>
                    <a:ext uri="{FF2B5EF4-FFF2-40B4-BE49-F238E27FC236}">
                      <a16:creationId xmlns:a16="http://schemas.microsoft.com/office/drawing/2014/main" id="{A9AEF195-FDC5-442A-9F73-AAE1C47A4ADF}"/>
                    </a:ext>
                  </a:extLst>
                </p:cNvPr>
                <p:cNvSpPr/>
                <p:nvPr/>
              </p:nvSpPr>
              <p:spPr>
                <a:xfrm>
                  <a:off x="2497066"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8" name="Oval 3247">
                  <a:extLst>
                    <a:ext uri="{FF2B5EF4-FFF2-40B4-BE49-F238E27FC236}">
                      <a16:creationId xmlns:a16="http://schemas.microsoft.com/office/drawing/2014/main" id="{120C91F3-DD62-40E2-9847-905554D75E82}"/>
                    </a:ext>
                  </a:extLst>
                </p:cNvPr>
                <p:cNvSpPr/>
                <p:nvPr/>
              </p:nvSpPr>
              <p:spPr>
                <a:xfrm>
                  <a:off x="3080797"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49" name="Oval 3248">
                  <a:extLst>
                    <a:ext uri="{FF2B5EF4-FFF2-40B4-BE49-F238E27FC236}">
                      <a16:creationId xmlns:a16="http://schemas.microsoft.com/office/drawing/2014/main" id="{50EA4DC2-FEE3-43F3-A0B8-DCE910D3CF4D}"/>
                    </a:ext>
                  </a:extLst>
                </p:cNvPr>
                <p:cNvSpPr/>
                <p:nvPr/>
              </p:nvSpPr>
              <p:spPr>
                <a:xfrm>
                  <a:off x="3242089"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0" name="Oval 3249">
                  <a:extLst>
                    <a:ext uri="{FF2B5EF4-FFF2-40B4-BE49-F238E27FC236}">
                      <a16:creationId xmlns:a16="http://schemas.microsoft.com/office/drawing/2014/main" id="{D55F5F09-DD3F-4695-87D9-4E022CE693DB}"/>
                    </a:ext>
                  </a:extLst>
                </p:cNvPr>
                <p:cNvSpPr/>
                <p:nvPr/>
              </p:nvSpPr>
              <p:spPr>
                <a:xfrm>
                  <a:off x="2798372" y="1454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1" name="Oval 3250">
                  <a:extLst>
                    <a:ext uri="{FF2B5EF4-FFF2-40B4-BE49-F238E27FC236}">
                      <a16:creationId xmlns:a16="http://schemas.microsoft.com/office/drawing/2014/main" id="{D0677B69-644A-45CE-9F39-C16851EF19CA}"/>
                    </a:ext>
                  </a:extLst>
                </p:cNvPr>
                <p:cNvSpPr/>
                <p:nvPr/>
              </p:nvSpPr>
              <p:spPr>
                <a:xfrm>
                  <a:off x="930003"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2" name="Oval 3251">
                  <a:extLst>
                    <a:ext uri="{FF2B5EF4-FFF2-40B4-BE49-F238E27FC236}">
                      <a16:creationId xmlns:a16="http://schemas.microsoft.com/office/drawing/2014/main" id="{77E2283D-B811-41EE-8232-C3A9DC98484D}"/>
                    </a:ext>
                  </a:extLst>
                </p:cNvPr>
                <p:cNvSpPr/>
                <p:nvPr/>
              </p:nvSpPr>
              <p:spPr>
                <a:xfrm>
                  <a:off x="1018232"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3" name="Oval 3252">
                  <a:extLst>
                    <a:ext uri="{FF2B5EF4-FFF2-40B4-BE49-F238E27FC236}">
                      <a16:creationId xmlns:a16="http://schemas.microsoft.com/office/drawing/2014/main" id="{8790DC28-506A-408D-B589-57E53416383E}"/>
                    </a:ext>
                  </a:extLst>
                </p:cNvPr>
                <p:cNvSpPr/>
                <p:nvPr/>
              </p:nvSpPr>
              <p:spPr>
                <a:xfrm>
                  <a:off x="1116324"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4" name="Oval 3253">
                  <a:extLst>
                    <a:ext uri="{FF2B5EF4-FFF2-40B4-BE49-F238E27FC236}">
                      <a16:creationId xmlns:a16="http://schemas.microsoft.com/office/drawing/2014/main" id="{25539EAB-D1BE-45C5-99B5-09B89B8CB267}"/>
                    </a:ext>
                  </a:extLst>
                </p:cNvPr>
                <p:cNvSpPr/>
                <p:nvPr/>
              </p:nvSpPr>
              <p:spPr>
                <a:xfrm>
                  <a:off x="1353324"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5" name="Oval 3254">
                  <a:extLst>
                    <a:ext uri="{FF2B5EF4-FFF2-40B4-BE49-F238E27FC236}">
                      <a16:creationId xmlns:a16="http://schemas.microsoft.com/office/drawing/2014/main" id="{DA591588-FCF2-416C-B2F0-05C9E63C93DA}"/>
                    </a:ext>
                  </a:extLst>
                </p:cNvPr>
                <p:cNvSpPr/>
                <p:nvPr/>
              </p:nvSpPr>
              <p:spPr>
                <a:xfrm>
                  <a:off x="1600201"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6" name="Oval 3255">
                  <a:extLst>
                    <a:ext uri="{FF2B5EF4-FFF2-40B4-BE49-F238E27FC236}">
                      <a16:creationId xmlns:a16="http://schemas.microsoft.com/office/drawing/2014/main" id="{3620FC77-E3FE-454A-983E-9851FDE55E21}"/>
                    </a:ext>
                  </a:extLst>
                </p:cNvPr>
                <p:cNvSpPr/>
                <p:nvPr/>
              </p:nvSpPr>
              <p:spPr>
                <a:xfrm>
                  <a:off x="1797043"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7" name="Oval 3256">
                  <a:extLst>
                    <a:ext uri="{FF2B5EF4-FFF2-40B4-BE49-F238E27FC236}">
                      <a16:creationId xmlns:a16="http://schemas.microsoft.com/office/drawing/2014/main" id="{0B9CB917-43C9-4AEB-836F-EF468C8D0B4E}"/>
                    </a:ext>
                  </a:extLst>
                </p:cNvPr>
                <p:cNvSpPr/>
                <p:nvPr/>
              </p:nvSpPr>
              <p:spPr>
                <a:xfrm>
                  <a:off x="2240104"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8" name="Oval 3257">
                  <a:extLst>
                    <a:ext uri="{FF2B5EF4-FFF2-40B4-BE49-F238E27FC236}">
                      <a16:creationId xmlns:a16="http://schemas.microsoft.com/office/drawing/2014/main" id="{8ACF98A2-D2A8-4FAA-951E-420C143B45C0}"/>
                    </a:ext>
                  </a:extLst>
                </p:cNvPr>
                <p:cNvSpPr/>
                <p:nvPr/>
              </p:nvSpPr>
              <p:spPr>
                <a:xfrm>
                  <a:off x="2292111"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59" name="Oval 3258">
                  <a:extLst>
                    <a:ext uri="{FF2B5EF4-FFF2-40B4-BE49-F238E27FC236}">
                      <a16:creationId xmlns:a16="http://schemas.microsoft.com/office/drawing/2014/main" id="{7234BDA2-C101-4876-8E68-38E980C64C97}"/>
                    </a:ext>
                  </a:extLst>
                </p:cNvPr>
                <p:cNvSpPr/>
                <p:nvPr/>
              </p:nvSpPr>
              <p:spPr>
                <a:xfrm>
                  <a:off x="2118311"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0" name="Oval 3259">
                  <a:extLst>
                    <a:ext uri="{FF2B5EF4-FFF2-40B4-BE49-F238E27FC236}">
                      <a16:creationId xmlns:a16="http://schemas.microsoft.com/office/drawing/2014/main" id="{032D1CB2-47FD-4028-ACB3-89686298EE68}"/>
                    </a:ext>
                  </a:extLst>
                </p:cNvPr>
                <p:cNvSpPr/>
                <p:nvPr/>
              </p:nvSpPr>
              <p:spPr>
                <a:xfrm>
                  <a:off x="2009027"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1" name="Oval 3260">
                  <a:extLst>
                    <a:ext uri="{FF2B5EF4-FFF2-40B4-BE49-F238E27FC236}">
                      <a16:creationId xmlns:a16="http://schemas.microsoft.com/office/drawing/2014/main" id="{CA1456AD-C005-482C-AE85-6AC88C400F9F}"/>
                    </a:ext>
                  </a:extLst>
                </p:cNvPr>
                <p:cNvSpPr/>
                <p:nvPr/>
              </p:nvSpPr>
              <p:spPr>
                <a:xfrm>
                  <a:off x="1184797" y="155163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2" name="Oval 3261">
                  <a:extLst>
                    <a:ext uri="{FF2B5EF4-FFF2-40B4-BE49-F238E27FC236}">
                      <a16:creationId xmlns:a16="http://schemas.microsoft.com/office/drawing/2014/main" id="{D1DF688B-9AC0-412E-957E-6A594D77A127}"/>
                    </a:ext>
                  </a:extLst>
                </p:cNvPr>
                <p:cNvSpPr/>
                <p:nvPr/>
              </p:nvSpPr>
              <p:spPr>
                <a:xfrm>
                  <a:off x="992401"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3" name="Oval 3262">
                  <a:extLst>
                    <a:ext uri="{FF2B5EF4-FFF2-40B4-BE49-F238E27FC236}">
                      <a16:creationId xmlns:a16="http://schemas.microsoft.com/office/drawing/2014/main" id="{13552D36-2883-4C3E-9B03-76747CF61AB4}"/>
                    </a:ext>
                  </a:extLst>
                </p:cNvPr>
                <p:cNvSpPr/>
                <p:nvPr/>
              </p:nvSpPr>
              <p:spPr>
                <a:xfrm>
                  <a:off x="1033373"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4" name="Oval 3263">
                  <a:extLst>
                    <a:ext uri="{FF2B5EF4-FFF2-40B4-BE49-F238E27FC236}">
                      <a16:creationId xmlns:a16="http://schemas.microsoft.com/office/drawing/2014/main" id="{732F4640-2145-423A-BF3C-A250AAF7E16E}"/>
                    </a:ext>
                  </a:extLst>
                </p:cNvPr>
                <p:cNvSpPr/>
                <p:nvPr/>
              </p:nvSpPr>
              <p:spPr>
                <a:xfrm>
                  <a:off x="1138048"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5" name="Oval 3264">
                  <a:extLst>
                    <a:ext uri="{FF2B5EF4-FFF2-40B4-BE49-F238E27FC236}">
                      <a16:creationId xmlns:a16="http://schemas.microsoft.com/office/drawing/2014/main" id="{FA80BBC1-8437-4094-BEC4-1E9E292CD43A}"/>
                    </a:ext>
                  </a:extLst>
                </p:cNvPr>
                <p:cNvSpPr/>
                <p:nvPr/>
              </p:nvSpPr>
              <p:spPr>
                <a:xfrm>
                  <a:off x="1384924"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6" name="Oval 3265">
                  <a:extLst>
                    <a:ext uri="{FF2B5EF4-FFF2-40B4-BE49-F238E27FC236}">
                      <a16:creationId xmlns:a16="http://schemas.microsoft.com/office/drawing/2014/main" id="{822D30A1-D4E5-4160-8509-1CFD614995F6}"/>
                    </a:ext>
                  </a:extLst>
                </p:cNvPr>
                <p:cNvSpPr/>
                <p:nvPr/>
              </p:nvSpPr>
              <p:spPr>
                <a:xfrm>
                  <a:off x="1550167"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7" name="Oval 3266">
                  <a:extLst>
                    <a:ext uri="{FF2B5EF4-FFF2-40B4-BE49-F238E27FC236}">
                      <a16:creationId xmlns:a16="http://schemas.microsoft.com/office/drawing/2014/main" id="{B5ED15D5-37FC-4A89-8913-1599A413A7C9}"/>
                    </a:ext>
                  </a:extLst>
                </p:cNvPr>
                <p:cNvSpPr/>
                <p:nvPr/>
              </p:nvSpPr>
              <p:spPr>
                <a:xfrm>
                  <a:off x="1183475"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8" name="Oval 3267">
                  <a:extLst>
                    <a:ext uri="{FF2B5EF4-FFF2-40B4-BE49-F238E27FC236}">
                      <a16:creationId xmlns:a16="http://schemas.microsoft.com/office/drawing/2014/main" id="{15AC46E1-5B06-4965-9DF0-9A244675E514}"/>
                    </a:ext>
                  </a:extLst>
                </p:cNvPr>
                <p:cNvSpPr/>
                <p:nvPr/>
              </p:nvSpPr>
              <p:spPr>
                <a:xfrm>
                  <a:off x="1654842"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69" name="Oval 3268">
                  <a:extLst>
                    <a:ext uri="{FF2B5EF4-FFF2-40B4-BE49-F238E27FC236}">
                      <a16:creationId xmlns:a16="http://schemas.microsoft.com/office/drawing/2014/main" id="{1B89CB14-0E04-4E27-8A87-48AF724A5FE2}"/>
                    </a:ext>
                  </a:extLst>
                </p:cNvPr>
                <p:cNvSpPr/>
                <p:nvPr/>
              </p:nvSpPr>
              <p:spPr>
                <a:xfrm>
                  <a:off x="1755568"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0" name="Oval 3269">
                  <a:extLst>
                    <a:ext uri="{FF2B5EF4-FFF2-40B4-BE49-F238E27FC236}">
                      <a16:creationId xmlns:a16="http://schemas.microsoft.com/office/drawing/2014/main" id="{E918D2B5-D043-4675-A88E-291DE02D560C}"/>
                    </a:ext>
                  </a:extLst>
                </p:cNvPr>
                <p:cNvSpPr/>
                <p:nvPr/>
              </p:nvSpPr>
              <p:spPr>
                <a:xfrm>
                  <a:off x="1860901"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1" name="Oval 3270">
                  <a:extLst>
                    <a:ext uri="{FF2B5EF4-FFF2-40B4-BE49-F238E27FC236}">
                      <a16:creationId xmlns:a16="http://schemas.microsoft.com/office/drawing/2014/main" id="{3DC65689-CCA3-441E-80D4-8D277DBF2533}"/>
                    </a:ext>
                  </a:extLst>
                </p:cNvPr>
                <p:cNvSpPr/>
                <p:nvPr/>
              </p:nvSpPr>
              <p:spPr>
                <a:xfrm>
                  <a:off x="1966234"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2" name="Oval 3271">
                  <a:extLst>
                    <a:ext uri="{FF2B5EF4-FFF2-40B4-BE49-F238E27FC236}">
                      <a16:creationId xmlns:a16="http://schemas.microsoft.com/office/drawing/2014/main" id="{CE1560CF-E8EE-4BE9-BC3B-39D47C912451}"/>
                    </a:ext>
                  </a:extLst>
                </p:cNvPr>
                <p:cNvSpPr/>
                <p:nvPr/>
              </p:nvSpPr>
              <p:spPr>
                <a:xfrm>
                  <a:off x="2016930" y="164849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3" name="Oval 3272">
                  <a:extLst>
                    <a:ext uri="{FF2B5EF4-FFF2-40B4-BE49-F238E27FC236}">
                      <a16:creationId xmlns:a16="http://schemas.microsoft.com/office/drawing/2014/main" id="{F85A432F-1BE9-4783-8F8C-11AB9C4C07C7}"/>
                    </a:ext>
                  </a:extLst>
                </p:cNvPr>
                <p:cNvSpPr/>
                <p:nvPr/>
              </p:nvSpPr>
              <p:spPr>
                <a:xfrm>
                  <a:off x="923734"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4" name="Oval 3273">
                  <a:extLst>
                    <a:ext uri="{FF2B5EF4-FFF2-40B4-BE49-F238E27FC236}">
                      <a16:creationId xmlns:a16="http://schemas.microsoft.com/office/drawing/2014/main" id="{7FFE612B-77AF-43E8-BAD7-6B6986DA15DA}"/>
                    </a:ext>
                  </a:extLst>
                </p:cNvPr>
                <p:cNvSpPr/>
                <p:nvPr/>
              </p:nvSpPr>
              <p:spPr>
                <a:xfrm>
                  <a:off x="933964"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5" name="Oval 3274">
                  <a:extLst>
                    <a:ext uri="{FF2B5EF4-FFF2-40B4-BE49-F238E27FC236}">
                      <a16:creationId xmlns:a16="http://schemas.microsoft.com/office/drawing/2014/main" id="{13FC15A3-9116-4AC6-A156-C09C15A35B7F}"/>
                    </a:ext>
                  </a:extLst>
                </p:cNvPr>
                <p:cNvSpPr/>
                <p:nvPr/>
              </p:nvSpPr>
              <p:spPr>
                <a:xfrm>
                  <a:off x="971490"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6" name="Oval 3275">
                  <a:extLst>
                    <a:ext uri="{FF2B5EF4-FFF2-40B4-BE49-F238E27FC236}">
                      <a16:creationId xmlns:a16="http://schemas.microsoft.com/office/drawing/2014/main" id="{37346F8C-C278-4177-AF81-E7CA7FF9CD22}"/>
                    </a:ext>
                  </a:extLst>
                </p:cNvPr>
                <p:cNvSpPr/>
                <p:nvPr/>
              </p:nvSpPr>
              <p:spPr>
                <a:xfrm>
                  <a:off x="1045224"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7" name="Oval 3276">
                  <a:extLst>
                    <a:ext uri="{FF2B5EF4-FFF2-40B4-BE49-F238E27FC236}">
                      <a16:creationId xmlns:a16="http://schemas.microsoft.com/office/drawing/2014/main" id="{3F37D98B-AC44-48C0-81D0-04D4D650BDE5}"/>
                    </a:ext>
                  </a:extLst>
                </p:cNvPr>
                <p:cNvSpPr/>
                <p:nvPr/>
              </p:nvSpPr>
              <p:spPr>
                <a:xfrm>
                  <a:off x="1094599"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8" name="Oval 3277">
                  <a:extLst>
                    <a:ext uri="{FF2B5EF4-FFF2-40B4-BE49-F238E27FC236}">
                      <a16:creationId xmlns:a16="http://schemas.microsoft.com/office/drawing/2014/main" id="{9FD4831F-A95F-493A-8BA6-5952C3DB9EB9}"/>
                    </a:ext>
                  </a:extLst>
                </p:cNvPr>
                <p:cNvSpPr/>
                <p:nvPr/>
              </p:nvSpPr>
              <p:spPr>
                <a:xfrm>
                  <a:off x="1264449"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79" name="Oval 3278">
                  <a:extLst>
                    <a:ext uri="{FF2B5EF4-FFF2-40B4-BE49-F238E27FC236}">
                      <a16:creationId xmlns:a16="http://schemas.microsoft.com/office/drawing/2014/main" id="{5EC44A36-5DC2-43FC-ADB9-4AD341440A3F}"/>
                    </a:ext>
                  </a:extLst>
                </p:cNvPr>
                <p:cNvSpPr/>
                <p:nvPr/>
              </p:nvSpPr>
              <p:spPr>
                <a:xfrm>
                  <a:off x="1359250"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0" name="Oval 3279">
                  <a:extLst>
                    <a:ext uri="{FF2B5EF4-FFF2-40B4-BE49-F238E27FC236}">
                      <a16:creationId xmlns:a16="http://schemas.microsoft.com/office/drawing/2014/main" id="{54A6B673-C4A3-4437-859B-53F0C71C5E86}"/>
                    </a:ext>
                  </a:extLst>
                </p:cNvPr>
                <p:cNvSpPr/>
                <p:nvPr/>
              </p:nvSpPr>
              <p:spPr>
                <a:xfrm>
                  <a:off x="1486308"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1" name="Oval 3280">
                  <a:extLst>
                    <a:ext uri="{FF2B5EF4-FFF2-40B4-BE49-F238E27FC236}">
                      <a16:creationId xmlns:a16="http://schemas.microsoft.com/office/drawing/2014/main" id="{E6ECD8F0-1381-4CD1-B54F-DC6FDCB06B99}"/>
                    </a:ext>
                  </a:extLst>
                </p:cNvPr>
                <p:cNvSpPr/>
                <p:nvPr/>
              </p:nvSpPr>
              <p:spPr>
                <a:xfrm>
                  <a:off x="1666034"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2" name="Oval 3281">
                  <a:extLst>
                    <a:ext uri="{FF2B5EF4-FFF2-40B4-BE49-F238E27FC236}">
                      <a16:creationId xmlns:a16="http://schemas.microsoft.com/office/drawing/2014/main" id="{98955BD9-4154-4974-A7D5-4AF8596A2669}"/>
                    </a:ext>
                  </a:extLst>
                </p:cNvPr>
                <p:cNvSpPr/>
                <p:nvPr/>
              </p:nvSpPr>
              <p:spPr>
                <a:xfrm>
                  <a:off x="1768733"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3" name="Oval 3282">
                  <a:extLst>
                    <a:ext uri="{FF2B5EF4-FFF2-40B4-BE49-F238E27FC236}">
                      <a16:creationId xmlns:a16="http://schemas.microsoft.com/office/drawing/2014/main" id="{82B02AF9-0265-4C25-B12D-A5B91EF9EBF9}"/>
                    </a:ext>
                  </a:extLst>
                </p:cNvPr>
                <p:cNvSpPr/>
                <p:nvPr/>
              </p:nvSpPr>
              <p:spPr>
                <a:xfrm>
                  <a:off x="1822717"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4" name="Oval 3283">
                  <a:extLst>
                    <a:ext uri="{FF2B5EF4-FFF2-40B4-BE49-F238E27FC236}">
                      <a16:creationId xmlns:a16="http://schemas.microsoft.com/office/drawing/2014/main" id="{E3DCDC10-EF63-4997-ABD9-A79D10DFB934}"/>
                    </a:ext>
                  </a:extLst>
                </p:cNvPr>
                <p:cNvSpPr/>
                <p:nvPr/>
              </p:nvSpPr>
              <p:spPr>
                <a:xfrm>
                  <a:off x="1914883"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5" name="Oval 3284">
                  <a:extLst>
                    <a:ext uri="{FF2B5EF4-FFF2-40B4-BE49-F238E27FC236}">
                      <a16:creationId xmlns:a16="http://schemas.microsoft.com/office/drawing/2014/main" id="{62ED9AAB-A868-4D81-A6E9-08C51B9B73D7}"/>
                    </a:ext>
                  </a:extLst>
                </p:cNvPr>
                <p:cNvSpPr/>
                <p:nvPr/>
              </p:nvSpPr>
              <p:spPr>
                <a:xfrm>
                  <a:off x="1966238" y="174535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6" name="Oval 3285">
                  <a:extLst>
                    <a:ext uri="{FF2B5EF4-FFF2-40B4-BE49-F238E27FC236}">
                      <a16:creationId xmlns:a16="http://schemas.microsoft.com/office/drawing/2014/main" id="{9A425502-E729-4B6B-AA07-D2E90EECC912}"/>
                    </a:ext>
                  </a:extLst>
                </p:cNvPr>
                <p:cNvSpPr/>
                <p:nvPr/>
              </p:nvSpPr>
              <p:spPr>
                <a:xfrm>
                  <a:off x="971816"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7" name="Oval 3286">
                  <a:extLst>
                    <a:ext uri="{FF2B5EF4-FFF2-40B4-BE49-F238E27FC236}">
                      <a16:creationId xmlns:a16="http://schemas.microsoft.com/office/drawing/2014/main" id="{78B1CF8C-8C1F-48EC-8732-DE686D5B242E}"/>
                    </a:ext>
                  </a:extLst>
                </p:cNvPr>
                <p:cNvSpPr/>
                <p:nvPr/>
              </p:nvSpPr>
              <p:spPr>
                <a:xfrm>
                  <a:off x="1043249"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8" name="Oval 3287">
                  <a:extLst>
                    <a:ext uri="{FF2B5EF4-FFF2-40B4-BE49-F238E27FC236}">
                      <a16:creationId xmlns:a16="http://schemas.microsoft.com/office/drawing/2014/main" id="{3AEF479F-9FDB-44B5-9EFB-184725C09D29}"/>
                    </a:ext>
                  </a:extLst>
                </p:cNvPr>
                <p:cNvSpPr/>
                <p:nvPr/>
              </p:nvSpPr>
              <p:spPr>
                <a:xfrm>
                  <a:off x="1112374"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89" name="Oval 3288">
                  <a:extLst>
                    <a:ext uri="{FF2B5EF4-FFF2-40B4-BE49-F238E27FC236}">
                      <a16:creationId xmlns:a16="http://schemas.microsoft.com/office/drawing/2014/main" id="{9242FF11-3A73-4773-BCB3-3D71E737EF17}"/>
                    </a:ext>
                  </a:extLst>
                </p:cNvPr>
                <p:cNvSpPr/>
                <p:nvPr/>
              </p:nvSpPr>
              <p:spPr>
                <a:xfrm>
                  <a:off x="1631475"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0" name="Oval 3289">
                  <a:extLst>
                    <a:ext uri="{FF2B5EF4-FFF2-40B4-BE49-F238E27FC236}">
                      <a16:creationId xmlns:a16="http://schemas.microsoft.com/office/drawing/2014/main" id="{9C35B11E-FF75-4168-8C76-D41DA163E31B}"/>
                    </a:ext>
                  </a:extLst>
                </p:cNvPr>
                <p:cNvSpPr/>
                <p:nvPr/>
              </p:nvSpPr>
              <p:spPr>
                <a:xfrm>
                  <a:off x="1277617"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1" name="Oval 3290">
                  <a:extLst>
                    <a:ext uri="{FF2B5EF4-FFF2-40B4-BE49-F238E27FC236}">
                      <a16:creationId xmlns:a16="http://schemas.microsoft.com/office/drawing/2014/main" id="{458C8828-518A-49BB-BFBF-7F045D7A8A98}"/>
                    </a:ext>
                  </a:extLst>
                </p:cNvPr>
                <p:cNvSpPr/>
                <p:nvPr/>
              </p:nvSpPr>
              <p:spPr>
                <a:xfrm>
                  <a:off x="1345758"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2" name="Oval 3291">
                  <a:extLst>
                    <a:ext uri="{FF2B5EF4-FFF2-40B4-BE49-F238E27FC236}">
                      <a16:creationId xmlns:a16="http://schemas.microsoft.com/office/drawing/2014/main" id="{84B65317-4DEF-4ADD-A572-0BB07562B979}"/>
                    </a:ext>
                  </a:extLst>
                </p:cNvPr>
                <p:cNvSpPr/>
                <p:nvPr/>
              </p:nvSpPr>
              <p:spPr>
                <a:xfrm>
                  <a:off x="1759518"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3" name="Oval 3292">
                  <a:extLst>
                    <a:ext uri="{FF2B5EF4-FFF2-40B4-BE49-F238E27FC236}">
                      <a16:creationId xmlns:a16="http://schemas.microsoft.com/office/drawing/2014/main" id="{A3EE41F9-129C-4432-A66E-1C83C1A3F501}"/>
                    </a:ext>
                  </a:extLst>
                </p:cNvPr>
                <p:cNvSpPr/>
                <p:nvPr/>
              </p:nvSpPr>
              <p:spPr>
                <a:xfrm>
                  <a:off x="1821735"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4" name="Oval 3293">
                  <a:extLst>
                    <a:ext uri="{FF2B5EF4-FFF2-40B4-BE49-F238E27FC236}">
                      <a16:creationId xmlns:a16="http://schemas.microsoft.com/office/drawing/2014/main" id="{46083BC9-4278-4E04-8658-678B3BEE6EAC}"/>
                    </a:ext>
                  </a:extLst>
                </p:cNvPr>
                <p:cNvSpPr/>
                <p:nvPr/>
              </p:nvSpPr>
              <p:spPr>
                <a:xfrm>
                  <a:off x="1928710"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5" name="Oval 3294">
                  <a:extLst>
                    <a:ext uri="{FF2B5EF4-FFF2-40B4-BE49-F238E27FC236}">
                      <a16:creationId xmlns:a16="http://schemas.microsoft.com/office/drawing/2014/main" id="{43BD7554-F3AC-4FD9-B6D6-15590AA80D99}"/>
                    </a:ext>
                  </a:extLst>
                </p:cNvPr>
                <p:cNvSpPr/>
                <p:nvPr/>
              </p:nvSpPr>
              <p:spPr>
                <a:xfrm>
                  <a:off x="2036019"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6" name="Oval 3295">
                  <a:extLst>
                    <a:ext uri="{FF2B5EF4-FFF2-40B4-BE49-F238E27FC236}">
                      <a16:creationId xmlns:a16="http://schemas.microsoft.com/office/drawing/2014/main" id="{710D6848-3339-4E6F-A688-B87D2DBA23D5}"/>
                    </a:ext>
                  </a:extLst>
                </p:cNvPr>
                <p:cNvSpPr/>
                <p:nvPr/>
              </p:nvSpPr>
              <p:spPr>
                <a:xfrm>
                  <a:off x="2158804"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7" name="Oval 3296">
                  <a:extLst>
                    <a:ext uri="{FF2B5EF4-FFF2-40B4-BE49-F238E27FC236}">
                      <a16:creationId xmlns:a16="http://schemas.microsoft.com/office/drawing/2014/main" id="{788211E4-EAC2-4943-9D50-4D3479C06E0B}"/>
                    </a:ext>
                  </a:extLst>
                </p:cNvPr>
                <p:cNvSpPr/>
                <p:nvPr/>
              </p:nvSpPr>
              <p:spPr>
                <a:xfrm>
                  <a:off x="2303308" y="184220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8" name="Oval 3297">
                  <a:extLst>
                    <a:ext uri="{FF2B5EF4-FFF2-40B4-BE49-F238E27FC236}">
                      <a16:creationId xmlns:a16="http://schemas.microsoft.com/office/drawing/2014/main" id="{BC673285-1E0B-4C1C-9B74-4036CFD5B328}"/>
                    </a:ext>
                  </a:extLst>
                </p:cNvPr>
                <p:cNvSpPr/>
                <p:nvPr/>
              </p:nvSpPr>
              <p:spPr>
                <a:xfrm>
                  <a:off x="1006957"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99" name="Oval 3298">
                  <a:extLst>
                    <a:ext uri="{FF2B5EF4-FFF2-40B4-BE49-F238E27FC236}">
                      <a16:creationId xmlns:a16="http://schemas.microsoft.com/office/drawing/2014/main" id="{B370D320-B465-4268-A114-B5EBBEF4C2D1}"/>
                    </a:ext>
                  </a:extLst>
                </p:cNvPr>
                <p:cNvSpPr/>
                <p:nvPr/>
              </p:nvSpPr>
              <p:spPr>
                <a:xfrm>
                  <a:off x="2200078"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0" name="Oval 3299">
                  <a:extLst>
                    <a:ext uri="{FF2B5EF4-FFF2-40B4-BE49-F238E27FC236}">
                      <a16:creationId xmlns:a16="http://schemas.microsoft.com/office/drawing/2014/main" id="{B8D439B7-1FB1-4F1D-A32F-5307AA967F16}"/>
                    </a:ext>
                  </a:extLst>
                </p:cNvPr>
                <p:cNvSpPr/>
                <p:nvPr/>
              </p:nvSpPr>
              <p:spPr>
                <a:xfrm>
                  <a:off x="2359162"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1" name="Oval 3300">
                  <a:extLst>
                    <a:ext uri="{FF2B5EF4-FFF2-40B4-BE49-F238E27FC236}">
                      <a16:creationId xmlns:a16="http://schemas.microsoft.com/office/drawing/2014/main" id="{2C06D416-D9EB-4F6B-8E29-3FD596C3AF37}"/>
                    </a:ext>
                  </a:extLst>
                </p:cNvPr>
                <p:cNvSpPr/>
                <p:nvPr/>
              </p:nvSpPr>
              <p:spPr>
                <a:xfrm>
                  <a:off x="2631911"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2" name="Oval 3301">
                  <a:extLst>
                    <a:ext uri="{FF2B5EF4-FFF2-40B4-BE49-F238E27FC236}">
                      <a16:creationId xmlns:a16="http://schemas.microsoft.com/office/drawing/2014/main" id="{65556A5D-8F23-4885-99CC-8F69AE1BB91B}"/>
                    </a:ext>
                  </a:extLst>
                </p:cNvPr>
                <p:cNvSpPr/>
                <p:nvPr/>
              </p:nvSpPr>
              <p:spPr>
                <a:xfrm>
                  <a:off x="2953159"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3" name="Oval 3302">
                  <a:extLst>
                    <a:ext uri="{FF2B5EF4-FFF2-40B4-BE49-F238E27FC236}">
                      <a16:creationId xmlns:a16="http://schemas.microsoft.com/office/drawing/2014/main" id="{D3F3D354-237E-4186-B743-466CD7AC848D}"/>
                    </a:ext>
                  </a:extLst>
                </p:cNvPr>
                <p:cNvSpPr/>
                <p:nvPr/>
              </p:nvSpPr>
              <p:spPr>
                <a:xfrm>
                  <a:off x="1422698"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4" name="Oval 3303">
                  <a:extLst>
                    <a:ext uri="{FF2B5EF4-FFF2-40B4-BE49-F238E27FC236}">
                      <a16:creationId xmlns:a16="http://schemas.microsoft.com/office/drawing/2014/main" id="{460C771A-A8C4-4B4B-85DF-E091FFEB7352}"/>
                    </a:ext>
                  </a:extLst>
                </p:cNvPr>
                <p:cNvSpPr/>
                <p:nvPr/>
              </p:nvSpPr>
              <p:spPr>
                <a:xfrm>
                  <a:off x="1660334"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5" name="Oval 3304">
                  <a:extLst>
                    <a:ext uri="{FF2B5EF4-FFF2-40B4-BE49-F238E27FC236}">
                      <a16:creationId xmlns:a16="http://schemas.microsoft.com/office/drawing/2014/main" id="{3CBD1557-51CD-47E5-80EB-3FFB7509D07F}"/>
                    </a:ext>
                  </a:extLst>
                </p:cNvPr>
                <p:cNvSpPr/>
                <p:nvPr/>
              </p:nvSpPr>
              <p:spPr>
                <a:xfrm>
                  <a:off x="1881310"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6" name="Oval 3305">
                  <a:extLst>
                    <a:ext uri="{FF2B5EF4-FFF2-40B4-BE49-F238E27FC236}">
                      <a16:creationId xmlns:a16="http://schemas.microsoft.com/office/drawing/2014/main" id="{43DA2EEB-CFB3-4759-8486-1C54B6DA7C95}"/>
                    </a:ext>
                  </a:extLst>
                </p:cNvPr>
                <p:cNvSpPr/>
                <p:nvPr/>
              </p:nvSpPr>
              <p:spPr>
                <a:xfrm>
                  <a:off x="1355299"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7" name="Oval 3306">
                  <a:extLst>
                    <a:ext uri="{FF2B5EF4-FFF2-40B4-BE49-F238E27FC236}">
                      <a16:creationId xmlns:a16="http://schemas.microsoft.com/office/drawing/2014/main" id="{50E3AB67-5B17-42C3-A6B6-8AD1D220BABB}"/>
                    </a:ext>
                  </a:extLst>
                </p:cNvPr>
                <p:cNvSpPr/>
                <p:nvPr/>
              </p:nvSpPr>
              <p:spPr>
                <a:xfrm>
                  <a:off x="1238774"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8" name="Oval 3307">
                  <a:extLst>
                    <a:ext uri="{FF2B5EF4-FFF2-40B4-BE49-F238E27FC236}">
                      <a16:creationId xmlns:a16="http://schemas.microsoft.com/office/drawing/2014/main" id="{525F03A4-1119-4345-A463-19648BD2C249}"/>
                    </a:ext>
                  </a:extLst>
                </p:cNvPr>
                <p:cNvSpPr/>
                <p:nvPr/>
              </p:nvSpPr>
              <p:spPr>
                <a:xfrm>
                  <a:off x="1106455" y="19390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09" name="Oval 3308">
                  <a:extLst>
                    <a:ext uri="{FF2B5EF4-FFF2-40B4-BE49-F238E27FC236}">
                      <a16:creationId xmlns:a16="http://schemas.microsoft.com/office/drawing/2014/main" id="{1BEE956B-F240-4BB3-91AE-FD42FA049848}"/>
                    </a:ext>
                  </a:extLst>
                </p:cNvPr>
                <p:cNvSpPr/>
                <p:nvPr/>
              </p:nvSpPr>
              <p:spPr>
                <a:xfrm>
                  <a:off x="968768"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0" name="Oval 3309">
                  <a:extLst>
                    <a:ext uri="{FF2B5EF4-FFF2-40B4-BE49-F238E27FC236}">
                      <a16:creationId xmlns:a16="http://schemas.microsoft.com/office/drawing/2014/main" id="{1823DA68-1400-4B31-B31D-9442472E5D12}"/>
                    </a:ext>
                  </a:extLst>
                </p:cNvPr>
                <p:cNvSpPr/>
                <p:nvPr/>
              </p:nvSpPr>
              <p:spPr>
                <a:xfrm>
                  <a:off x="1093940"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1" name="Oval 3310">
                  <a:extLst>
                    <a:ext uri="{FF2B5EF4-FFF2-40B4-BE49-F238E27FC236}">
                      <a16:creationId xmlns:a16="http://schemas.microsoft.com/office/drawing/2014/main" id="{82CFCAB6-8558-4874-86DD-C328090C9E06}"/>
                    </a:ext>
                  </a:extLst>
                </p:cNvPr>
                <p:cNvSpPr/>
                <p:nvPr/>
              </p:nvSpPr>
              <p:spPr>
                <a:xfrm>
                  <a:off x="1160432"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2" name="Oval 3311">
                  <a:extLst>
                    <a:ext uri="{FF2B5EF4-FFF2-40B4-BE49-F238E27FC236}">
                      <a16:creationId xmlns:a16="http://schemas.microsoft.com/office/drawing/2014/main" id="{325059B0-F351-4362-8BF4-65FCD96984A2}"/>
                    </a:ext>
                  </a:extLst>
                </p:cNvPr>
                <p:cNvSpPr/>
                <p:nvPr/>
              </p:nvSpPr>
              <p:spPr>
                <a:xfrm>
                  <a:off x="1179524"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3" name="Oval 3312">
                  <a:extLst>
                    <a:ext uri="{FF2B5EF4-FFF2-40B4-BE49-F238E27FC236}">
                      <a16:creationId xmlns:a16="http://schemas.microsoft.com/office/drawing/2014/main" id="{C59B5F7B-F97C-46D1-BCB1-135D2CC7FC2B}"/>
                    </a:ext>
                  </a:extLst>
                </p:cNvPr>
                <p:cNvSpPr/>
                <p:nvPr/>
              </p:nvSpPr>
              <p:spPr>
                <a:xfrm>
                  <a:off x="1431008"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4" name="Oval 3313">
                  <a:extLst>
                    <a:ext uri="{FF2B5EF4-FFF2-40B4-BE49-F238E27FC236}">
                      <a16:creationId xmlns:a16="http://schemas.microsoft.com/office/drawing/2014/main" id="{28C46E9B-A144-4D22-B5C6-3D80B457FCB1}"/>
                    </a:ext>
                  </a:extLst>
                </p:cNvPr>
                <p:cNvSpPr/>
                <p:nvPr/>
              </p:nvSpPr>
              <p:spPr>
                <a:xfrm>
                  <a:off x="1504084"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5" name="Oval 3314">
                  <a:extLst>
                    <a:ext uri="{FF2B5EF4-FFF2-40B4-BE49-F238E27FC236}">
                      <a16:creationId xmlns:a16="http://schemas.microsoft.com/office/drawing/2014/main" id="{8766779C-6994-410B-B341-F8E6FE7C4107}"/>
                    </a:ext>
                  </a:extLst>
                </p:cNvPr>
                <p:cNvSpPr/>
                <p:nvPr/>
              </p:nvSpPr>
              <p:spPr>
                <a:xfrm>
                  <a:off x="1539634"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6" name="Oval 3315">
                  <a:extLst>
                    <a:ext uri="{FF2B5EF4-FFF2-40B4-BE49-F238E27FC236}">
                      <a16:creationId xmlns:a16="http://schemas.microsoft.com/office/drawing/2014/main" id="{2E050081-0E4F-4C0B-A510-40CB0005F4EE}"/>
                    </a:ext>
                  </a:extLst>
                </p:cNvPr>
                <p:cNvSpPr/>
                <p:nvPr/>
              </p:nvSpPr>
              <p:spPr>
                <a:xfrm>
                  <a:off x="1585716"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7" name="Oval 3316">
                  <a:extLst>
                    <a:ext uri="{FF2B5EF4-FFF2-40B4-BE49-F238E27FC236}">
                      <a16:creationId xmlns:a16="http://schemas.microsoft.com/office/drawing/2014/main" id="{8CEAC7B7-CF7F-430F-B738-E4180DD26D27}"/>
                    </a:ext>
                  </a:extLst>
                </p:cNvPr>
                <p:cNvSpPr/>
                <p:nvPr/>
              </p:nvSpPr>
              <p:spPr>
                <a:xfrm>
                  <a:off x="1611391"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8" name="Oval 3317">
                  <a:extLst>
                    <a:ext uri="{FF2B5EF4-FFF2-40B4-BE49-F238E27FC236}">
                      <a16:creationId xmlns:a16="http://schemas.microsoft.com/office/drawing/2014/main" id="{419BF2D1-EDBC-4B6A-8A66-C4D05F73653A}"/>
                    </a:ext>
                  </a:extLst>
                </p:cNvPr>
                <p:cNvSpPr/>
                <p:nvPr/>
              </p:nvSpPr>
              <p:spPr>
                <a:xfrm>
                  <a:off x="1664715"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19" name="Oval 3318">
                  <a:extLst>
                    <a:ext uri="{FF2B5EF4-FFF2-40B4-BE49-F238E27FC236}">
                      <a16:creationId xmlns:a16="http://schemas.microsoft.com/office/drawing/2014/main" id="{4785BFB3-6650-409E-A301-8516A0589BB1}"/>
                    </a:ext>
                  </a:extLst>
                </p:cNvPr>
                <p:cNvSpPr/>
                <p:nvPr/>
              </p:nvSpPr>
              <p:spPr>
                <a:xfrm>
                  <a:off x="1682492"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0" name="Oval 3319">
                  <a:extLst>
                    <a:ext uri="{FF2B5EF4-FFF2-40B4-BE49-F238E27FC236}">
                      <a16:creationId xmlns:a16="http://schemas.microsoft.com/office/drawing/2014/main" id="{1C772461-132D-49D9-86D8-75D3031B6A62}"/>
                    </a:ext>
                  </a:extLst>
                </p:cNvPr>
                <p:cNvSpPr/>
                <p:nvPr/>
              </p:nvSpPr>
              <p:spPr>
                <a:xfrm>
                  <a:off x="1716061" y="203592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1" name="Oval 3320">
                  <a:extLst>
                    <a:ext uri="{FF2B5EF4-FFF2-40B4-BE49-F238E27FC236}">
                      <a16:creationId xmlns:a16="http://schemas.microsoft.com/office/drawing/2014/main" id="{D8093EBF-8B19-4E20-AE1E-2824E8F71F97}"/>
                    </a:ext>
                  </a:extLst>
                </p:cNvPr>
                <p:cNvSpPr/>
                <p:nvPr/>
              </p:nvSpPr>
              <p:spPr>
                <a:xfrm>
                  <a:off x="900976"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2" name="Oval 3321">
                  <a:extLst>
                    <a:ext uri="{FF2B5EF4-FFF2-40B4-BE49-F238E27FC236}">
                      <a16:creationId xmlns:a16="http://schemas.microsoft.com/office/drawing/2014/main" id="{12BE031E-1400-4C43-BC6C-F46F8C9D70D4}"/>
                    </a:ext>
                  </a:extLst>
                </p:cNvPr>
                <p:cNvSpPr/>
                <p:nvPr/>
              </p:nvSpPr>
              <p:spPr>
                <a:xfrm>
                  <a:off x="934623"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3" name="Oval 3322">
                  <a:extLst>
                    <a:ext uri="{FF2B5EF4-FFF2-40B4-BE49-F238E27FC236}">
                      <a16:creationId xmlns:a16="http://schemas.microsoft.com/office/drawing/2014/main" id="{A776207C-69CE-469E-8E9D-8EEBDA9FB2D5}"/>
                    </a:ext>
                  </a:extLst>
                </p:cNvPr>
                <p:cNvSpPr/>
                <p:nvPr/>
              </p:nvSpPr>
              <p:spPr>
                <a:xfrm>
                  <a:off x="968198"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4" name="Oval 3323">
                  <a:extLst>
                    <a:ext uri="{FF2B5EF4-FFF2-40B4-BE49-F238E27FC236}">
                      <a16:creationId xmlns:a16="http://schemas.microsoft.com/office/drawing/2014/main" id="{625416B6-1AEC-437A-98CE-8F3B661AE716}"/>
                    </a:ext>
                  </a:extLst>
                </p:cNvPr>
                <p:cNvSpPr/>
                <p:nvPr/>
              </p:nvSpPr>
              <p:spPr>
                <a:xfrm>
                  <a:off x="1026060"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5" name="Oval 3324">
                  <a:extLst>
                    <a:ext uri="{FF2B5EF4-FFF2-40B4-BE49-F238E27FC236}">
                      <a16:creationId xmlns:a16="http://schemas.microsoft.com/office/drawing/2014/main" id="{4A52FE11-FB34-4A12-B289-DE7F345DA82D}"/>
                    </a:ext>
                  </a:extLst>
                </p:cNvPr>
                <p:cNvSpPr/>
                <p:nvPr/>
              </p:nvSpPr>
              <p:spPr>
                <a:xfrm>
                  <a:off x="1076165"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6" name="Oval 3325">
                  <a:extLst>
                    <a:ext uri="{FF2B5EF4-FFF2-40B4-BE49-F238E27FC236}">
                      <a16:creationId xmlns:a16="http://schemas.microsoft.com/office/drawing/2014/main" id="{4C7BF8CA-994F-4E1E-B283-06E56BC6B068}"/>
                    </a:ext>
                  </a:extLst>
                </p:cNvPr>
                <p:cNvSpPr/>
                <p:nvPr/>
              </p:nvSpPr>
              <p:spPr>
                <a:xfrm>
                  <a:off x="1111057"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7" name="Oval 3326">
                  <a:extLst>
                    <a:ext uri="{FF2B5EF4-FFF2-40B4-BE49-F238E27FC236}">
                      <a16:creationId xmlns:a16="http://schemas.microsoft.com/office/drawing/2014/main" id="{49B28651-14A4-473E-A137-04E0519FE95A}"/>
                    </a:ext>
                  </a:extLst>
                </p:cNvPr>
                <p:cNvSpPr/>
                <p:nvPr/>
              </p:nvSpPr>
              <p:spPr>
                <a:xfrm>
                  <a:off x="1145290"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8" name="Oval 3327">
                  <a:extLst>
                    <a:ext uri="{FF2B5EF4-FFF2-40B4-BE49-F238E27FC236}">
                      <a16:creationId xmlns:a16="http://schemas.microsoft.com/office/drawing/2014/main" id="{945B8B98-B514-4D53-9345-AF13DCC5134F}"/>
                    </a:ext>
                  </a:extLst>
                </p:cNvPr>
                <p:cNvSpPr/>
                <p:nvPr/>
              </p:nvSpPr>
              <p:spPr>
                <a:xfrm>
                  <a:off x="1184204"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29" name="Oval 3328">
                  <a:extLst>
                    <a:ext uri="{FF2B5EF4-FFF2-40B4-BE49-F238E27FC236}">
                      <a16:creationId xmlns:a16="http://schemas.microsoft.com/office/drawing/2014/main" id="{B7726350-2625-44FA-B8A5-86B2BF6D35CE}"/>
                    </a:ext>
                  </a:extLst>
                </p:cNvPr>
                <p:cNvSpPr/>
                <p:nvPr/>
              </p:nvSpPr>
              <p:spPr>
                <a:xfrm>
                  <a:off x="1289538"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0" name="Oval 3329">
                  <a:extLst>
                    <a:ext uri="{FF2B5EF4-FFF2-40B4-BE49-F238E27FC236}">
                      <a16:creationId xmlns:a16="http://schemas.microsoft.com/office/drawing/2014/main" id="{8422DF85-4EC4-477E-9CB8-6DEE60CBC5DB}"/>
                    </a:ext>
                  </a:extLst>
                </p:cNvPr>
                <p:cNvSpPr/>
                <p:nvPr/>
              </p:nvSpPr>
              <p:spPr>
                <a:xfrm>
                  <a:off x="1348716"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1" name="Oval 3330">
                  <a:extLst>
                    <a:ext uri="{FF2B5EF4-FFF2-40B4-BE49-F238E27FC236}">
                      <a16:creationId xmlns:a16="http://schemas.microsoft.com/office/drawing/2014/main" id="{5D1DADF7-726B-45E0-9B31-2298627493A8}"/>
                    </a:ext>
                  </a:extLst>
                </p:cNvPr>
                <p:cNvSpPr/>
                <p:nvPr/>
              </p:nvSpPr>
              <p:spPr>
                <a:xfrm>
                  <a:off x="1457342"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2" name="Oval 3331">
                  <a:extLst>
                    <a:ext uri="{FF2B5EF4-FFF2-40B4-BE49-F238E27FC236}">
                      <a16:creationId xmlns:a16="http://schemas.microsoft.com/office/drawing/2014/main" id="{D5054FAE-CAB9-470A-ABD2-04C5682297A6}"/>
                    </a:ext>
                  </a:extLst>
                </p:cNvPr>
                <p:cNvSpPr/>
                <p:nvPr/>
              </p:nvSpPr>
              <p:spPr>
                <a:xfrm>
                  <a:off x="1571234"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3" name="Oval 3332">
                  <a:extLst>
                    <a:ext uri="{FF2B5EF4-FFF2-40B4-BE49-F238E27FC236}">
                      <a16:creationId xmlns:a16="http://schemas.microsoft.com/office/drawing/2014/main" id="{28C245F5-8C54-427D-9073-E08D80DD4AA6}"/>
                    </a:ext>
                  </a:extLst>
                </p:cNvPr>
                <p:cNvSpPr/>
                <p:nvPr/>
              </p:nvSpPr>
              <p:spPr>
                <a:xfrm>
                  <a:off x="2995872"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4" name="Oval 3333">
                  <a:extLst>
                    <a:ext uri="{FF2B5EF4-FFF2-40B4-BE49-F238E27FC236}">
                      <a16:creationId xmlns:a16="http://schemas.microsoft.com/office/drawing/2014/main" id="{099DDE47-F52B-4355-80A4-BABA07FF1D9E}"/>
                    </a:ext>
                  </a:extLst>
                </p:cNvPr>
                <p:cNvSpPr/>
                <p:nvPr/>
              </p:nvSpPr>
              <p:spPr>
                <a:xfrm>
                  <a:off x="3130759"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5" name="Oval 3334">
                  <a:extLst>
                    <a:ext uri="{FF2B5EF4-FFF2-40B4-BE49-F238E27FC236}">
                      <a16:creationId xmlns:a16="http://schemas.microsoft.com/office/drawing/2014/main" id="{53929DC3-8C57-4CD6-8527-0A59C5B4A507}"/>
                    </a:ext>
                  </a:extLst>
                </p:cNvPr>
                <p:cNvSpPr/>
                <p:nvPr/>
              </p:nvSpPr>
              <p:spPr>
                <a:xfrm>
                  <a:off x="3186717"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6" name="Oval 3335">
                  <a:extLst>
                    <a:ext uri="{FF2B5EF4-FFF2-40B4-BE49-F238E27FC236}">
                      <a16:creationId xmlns:a16="http://schemas.microsoft.com/office/drawing/2014/main" id="{D395473E-C7CA-4FE5-8F37-E60AD87CB62C}"/>
                    </a:ext>
                  </a:extLst>
                </p:cNvPr>
                <p:cNvSpPr/>
                <p:nvPr/>
              </p:nvSpPr>
              <p:spPr>
                <a:xfrm>
                  <a:off x="3398701"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7" name="Oval 3336">
                  <a:extLst>
                    <a:ext uri="{FF2B5EF4-FFF2-40B4-BE49-F238E27FC236}">
                      <a16:creationId xmlns:a16="http://schemas.microsoft.com/office/drawing/2014/main" id="{CA55F2AD-74C8-4FA4-BD23-4DE1BB04BF01}"/>
                    </a:ext>
                  </a:extLst>
                </p:cNvPr>
                <p:cNvSpPr/>
                <p:nvPr/>
              </p:nvSpPr>
              <p:spPr>
                <a:xfrm>
                  <a:off x="3454733" y="21327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8" name="Oval 3337">
                  <a:extLst>
                    <a:ext uri="{FF2B5EF4-FFF2-40B4-BE49-F238E27FC236}">
                      <a16:creationId xmlns:a16="http://schemas.microsoft.com/office/drawing/2014/main" id="{02E8A7E9-248D-4F59-A573-050F682B3A67}"/>
                    </a:ext>
                  </a:extLst>
                </p:cNvPr>
                <p:cNvSpPr/>
                <p:nvPr/>
              </p:nvSpPr>
              <p:spPr>
                <a:xfrm>
                  <a:off x="1009928"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39" name="Oval 3338">
                  <a:extLst>
                    <a:ext uri="{FF2B5EF4-FFF2-40B4-BE49-F238E27FC236}">
                      <a16:creationId xmlns:a16="http://schemas.microsoft.com/office/drawing/2014/main" id="{1B114051-C286-4B3E-92D8-3D66B7228AD9}"/>
                    </a:ext>
                  </a:extLst>
                </p:cNvPr>
                <p:cNvSpPr/>
                <p:nvPr/>
              </p:nvSpPr>
              <p:spPr>
                <a:xfrm>
                  <a:off x="1074849"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0" name="Oval 3339">
                  <a:extLst>
                    <a:ext uri="{FF2B5EF4-FFF2-40B4-BE49-F238E27FC236}">
                      <a16:creationId xmlns:a16="http://schemas.microsoft.com/office/drawing/2014/main" id="{08C17B2D-13DC-4B9E-828D-A07807281BEA}"/>
                    </a:ext>
                  </a:extLst>
                </p:cNvPr>
                <p:cNvSpPr/>
                <p:nvPr/>
              </p:nvSpPr>
              <p:spPr>
                <a:xfrm>
                  <a:off x="1098878"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1" name="Oval 3340">
                  <a:extLst>
                    <a:ext uri="{FF2B5EF4-FFF2-40B4-BE49-F238E27FC236}">
                      <a16:creationId xmlns:a16="http://schemas.microsoft.com/office/drawing/2014/main" id="{AA30143F-782D-4516-B0A1-7FF3A6F34FE0}"/>
                    </a:ext>
                  </a:extLst>
                </p:cNvPr>
                <p:cNvSpPr/>
                <p:nvPr/>
              </p:nvSpPr>
              <p:spPr>
                <a:xfrm>
                  <a:off x="1122908"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2" name="Oval 3341">
                  <a:extLst>
                    <a:ext uri="{FF2B5EF4-FFF2-40B4-BE49-F238E27FC236}">
                      <a16:creationId xmlns:a16="http://schemas.microsoft.com/office/drawing/2014/main" id="{4E1FC209-43B5-45C2-BE3E-1E47B4874D6F}"/>
                    </a:ext>
                  </a:extLst>
                </p:cNvPr>
                <p:cNvSpPr/>
                <p:nvPr/>
              </p:nvSpPr>
              <p:spPr>
                <a:xfrm>
                  <a:off x="1182158"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3" name="Oval 3342">
                  <a:extLst>
                    <a:ext uri="{FF2B5EF4-FFF2-40B4-BE49-F238E27FC236}">
                      <a16:creationId xmlns:a16="http://schemas.microsoft.com/office/drawing/2014/main" id="{7B152AE3-44B7-4509-99A6-399F174F0341}"/>
                    </a:ext>
                  </a:extLst>
                </p:cNvPr>
                <p:cNvSpPr/>
                <p:nvPr/>
              </p:nvSpPr>
              <p:spPr>
                <a:xfrm>
                  <a:off x="1253587"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4" name="Oval 3343">
                  <a:extLst>
                    <a:ext uri="{FF2B5EF4-FFF2-40B4-BE49-F238E27FC236}">
                      <a16:creationId xmlns:a16="http://schemas.microsoft.com/office/drawing/2014/main" id="{D0DEED0C-F2BF-4AB4-99DA-12BD5288EB48}"/>
                    </a:ext>
                  </a:extLst>
                </p:cNvPr>
                <p:cNvSpPr/>
                <p:nvPr/>
              </p:nvSpPr>
              <p:spPr>
                <a:xfrm>
                  <a:off x="1435617"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5" name="Oval 3344">
                  <a:extLst>
                    <a:ext uri="{FF2B5EF4-FFF2-40B4-BE49-F238E27FC236}">
                      <a16:creationId xmlns:a16="http://schemas.microsoft.com/office/drawing/2014/main" id="{3F725453-B65F-49ED-919E-8A612F7B7B58}"/>
                    </a:ext>
                  </a:extLst>
                </p:cNvPr>
                <p:cNvSpPr/>
                <p:nvPr/>
              </p:nvSpPr>
              <p:spPr>
                <a:xfrm>
                  <a:off x="1685785"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6" name="Oval 3345">
                  <a:extLst>
                    <a:ext uri="{FF2B5EF4-FFF2-40B4-BE49-F238E27FC236}">
                      <a16:creationId xmlns:a16="http://schemas.microsoft.com/office/drawing/2014/main" id="{7DD5AE41-98B5-4A84-BC7A-419221C13CBB}"/>
                    </a:ext>
                  </a:extLst>
                </p:cNvPr>
                <p:cNvSpPr/>
                <p:nvPr/>
              </p:nvSpPr>
              <p:spPr>
                <a:xfrm>
                  <a:off x="1880652"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7" name="Oval 3346">
                  <a:extLst>
                    <a:ext uri="{FF2B5EF4-FFF2-40B4-BE49-F238E27FC236}">
                      <a16:creationId xmlns:a16="http://schemas.microsoft.com/office/drawing/2014/main" id="{128BF27C-8095-4267-BE8F-44259374A213}"/>
                    </a:ext>
                  </a:extLst>
                </p:cNvPr>
                <p:cNvSpPr/>
                <p:nvPr/>
              </p:nvSpPr>
              <p:spPr>
                <a:xfrm>
                  <a:off x="1902377"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8" name="Oval 3347">
                  <a:extLst>
                    <a:ext uri="{FF2B5EF4-FFF2-40B4-BE49-F238E27FC236}">
                      <a16:creationId xmlns:a16="http://schemas.microsoft.com/office/drawing/2014/main" id="{B4395B64-ECE6-4710-961A-292584FA8138}"/>
                    </a:ext>
                  </a:extLst>
                </p:cNvPr>
                <p:cNvSpPr/>
                <p:nvPr/>
              </p:nvSpPr>
              <p:spPr>
                <a:xfrm>
                  <a:off x="2238926"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49" name="Oval 3348">
                  <a:extLst>
                    <a:ext uri="{FF2B5EF4-FFF2-40B4-BE49-F238E27FC236}">
                      <a16:creationId xmlns:a16="http://schemas.microsoft.com/office/drawing/2014/main" id="{54282CAF-E3BF-46FF-A9A3-F7A8140AE7DA}"/>
                    </a:ext>
                  </a:extLst>
                </p:cNvPr>
                <p:cNvSpPr/>
                <p:nvPr/>
              </p:nvSpPr>
              <p:spPr>
                <a:xfrm>
                  <a:off x="2362275"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0" name="Oval 3349">
                  <a:extLst>
                    <a:ext uri="{FF2B5EF4-FFF2-40B4-BE49-F238E27FC236}">
                      <a16:creationId xmlns:a16="http://schemas.microsoft.com/office/drawing/2014/main" id="{C4922E84-42C7-443F-9C20-BB1923E1009A}"/>
                    </a:ext>
                  </a:extLst>
                </p:cNvPr>
                <p:cNvSpPr/>
                <p:nvPr/>
              </p:nvSpPr>
              <p:spPr>
                <a:xfrm>
                  <a:off x="2579480"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1" name="Oval 3350">
                  <a:extLst>
                    <a:ext uri="{FF2B5EF4-FFF2-40B4-BE49-F238E27FC236}">
                      <a16:creationId xmlns:a16="http://schemas.microsoft.com/office/drawing/2014/main" id="{CD7024E2-30E5-4FD3-9038-B192EE21C212}"/>
                    </a:ext>
                  </a:extLst>
                </p:cNvPr>
                <p:cNvSpPr/>
                <p:nvPr/>
              </p:nvSpPr>
              <p:spPr>
                <a:xfrm>
                  <a:off x="3496866"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2" name="Oval 3351">
                  <a:extLst>
                    <a:ext uri="{FF2B5EF4-FFF2-40B4-BE49-F238E27FC236}">
                      <a16:creationId xmlns:a16="http://schemas.microsoft.com/office/drawing/2014/main" id="{79305CEE-85E6-48FA-B350-C02D40F44B95}"/>
                    </a:ext>
                  </a:extLst>
                </p:cNvPr>
                <p:cNvSpPr/>
                <p:nvPr/>
              </p:nvSpPr>
              <p:spPr>
                <a:xfrm>
                  <a:off x="3173625" y="222963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3" name="Oval 3352">
                  <a:extLst>
                    <a:ext uri="{FF2B5EF4-FFF2-40B4-BE49-F238E27FC236}">
                      <a16:creationId xmlns:a16="http://schemas.microsoft.com/office/drawing/2014/main" id="{6B3BBFFB-3646-4B7B-B6AD-9C408FF1287A}"/>
                    </a:ext>
                  </a:extLst>
                </p:cNvPr>
                <p:cNvSpPr/>
                <p:nvPr/>
              </p:nvSpPr>
              <p:spPr>
                <a:xfrm>
                  <a:off x="996569"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4" name="Oval 3353">
                  <a:extLst>
                    <a:ext uri="{FF2B5EF4-FFF2-40B4-BE49-F238E27FC236}">
                      <a16:creationId xmlns:a16="http://schemas.microsoft.com/office/drawing/2014/main" id="{C49A6D17-5925-4D5D-817B-FC4463585C00}"/>
                    </a:ext>
                  </a:extLst>
                </p:cNvPr>
                <p:cNvSpPr/>
                <p:nvPr/>
              </p:nvSpPr>
              <p:spPr>
                <a:xfrm>
                  <a:off x="1078141"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5" name="Oval 3354">
                  <a:extLst>
                    <a:ext uri="{FF2B5EF4-FFF2-40B4-BE49-F238E27FC236}">
                      <a16:creationId xmlns:a16="http://schemas.microsoft.com/office/drawing/2014/main" id="{DA57EF63-0B30-4761-B856-AF026AE0630B}"/>
                    </a:ext>
                  </a:extLst>
                </p:cNvPr>
                <p:cNvSpPr/>
                <p:nvPr/>
              </p:nvSpPr>
              <p:spPr>
                <a:xfrm>
                  <a:off x="1149241"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6" name="Oval 3355">
                  <a:extLst>
                    <a:ext uri="{FF2B5EF4-FFF2-40B4-BE49-F238E27FC236}">
                      <a16:creationId xmlns:a16="http://schemas.microsoft.com/office/drawing/2014/main" id="{E96EAFD7-C451-4810-97FD-A5AE22075C55}"/>
                    </a:ext>
                  </a:extLst>
                </p:cNvPr>
                <p:cNvSpPr/>
                <p:nvPr/>
              </p:nvSpPr>
              <p:spPr>
                <a:xfrm>
                  <a:off x="1163066"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7" name="Oval 3356">
                  <a:extLst>
                    <a:ext uri="{FF2B5EF4-FFF2-40B4-BE49-F238E27FC236}">
                      <a16:creationId xmlns:a16="http://schemas.microsoft.com/office/drawing/2014/main" id="{1EB12A35-7B48-4B22-9E6E-F65C9500AF4A}"/>
                    </a:ext>
                  </a:extLst>
                </p:cNvPr>
                <p:cNvSpPr/>
                <p:nvPr/>
              </p:nvSpPr>
              <p:spPr>
                <a:xfrm>
                  <a:off x="1669326"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8" name="Oval 3357">
                  <a:extLst>
                    <a:ext uri="{FF2B5EF4-FFF2-40B4-BE49-F238E27FC236}">
                      <a16:creationId xmlns:a16="http://schemas.microsoft.com/office/drawing/2014/main" id="{16042C1A-92F5-49CA-97F7-9060A7851F37}"/>
                    </a:ext>
                  </a:extLst>
                </p:cNvPr>
                <p:cNvSpPr/>
                <p:nvPr/>
              </p:nvSpPr>
              <p:spPr>
                <a:xfrm>
                  <a:off x="1777293"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59" name="Oval 3358">
                  <a:extLst>
                    <a:ext uri="{FF2B5EF4-FFF2-40B4-BE49-F238E27FC236}">
                      <a16:creationId xmlns:a16="http://schemas.microsoft.com/office/drawing/2014/main" id="{E0A121DE-1041-4E59-AB7D-C76712A2220A}"/>
                    </a:ext>
                  </a:extLst>
                </p:cNvPr>
                <p:cNvSpPr/>
                <p:nvPr/>
              </p:nvSpPr>
              <p:spPr>
                <a:xfrm>
                  <a:off x="1914227"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0" name="Oval 3359">
                  <a:extLst>
                    <a:ext uri="{FF2B5EF4-FFF2-40B4-BE49-F238E27FC236}">
                      <a16:creationId xmlns:a16="http://schemas.microsoft.com/office/drawing/2014/main" id="{701343BB-54C6-46B0-8DD3-6337FCFCDD9E}"/>
                    </a:ext>
                  </a:extLst>
                </p:cNvPr>
                <p:cNvSpPr/>
                <p:nvPr/>
              </p:nvSpPr>
              <p:spPr>
                <a:xfrm>
                  <a:off x="1992569"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1" name="Oval 3360">
                  <a:extLst>
                    <a:ext uri="{FF2B5EF4-FFF2-40B4-BE49-F238E27FC236}">
                      <a16:creationId xmlns:a16="http://schemas.microsoft.com/office/drawing/2014/main" id="{2E32EA8A-BF06-4FCB-A44A-60591911F1E2}"/>
                    </a:ext>
                  </a:extLst>
                </p:cNvPr>
                <p:cNvSpPr/>
                <p:nvPr/>
              </p:nvSpPr>
              <p:spPr>
                <a:xfrm>
                  <a:off x="2260512"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2" name="Oval 3361">
                  <a:extLst>
                    <a:ext uri="{FF2B5EF4-FFF2-40B4-BE49-F238E27FC236}">
                      <a16:creationId xmlns:a16="http://schemas.microsoft.com/office/drawing/2014/main" id="{5DAB38BA-AD3F-4A68-91F0-900C0C866F12}"/>
                    </a:ext>
                  </a:extLst>
                </p:cNvPr>
                <p:cNvSpPr/>
                <p:nvPr/>
              </p:nvSpPr>
              <p:spPr>
                <a:xfrm>
                  <a:off x="2151228"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3" name="Oval 3362">
                  <a:extLst>
                    <a:ext uri="{FF2B5EF4-FFF2-40B4-BE49-F238E27FC236}">
                      <a16:creationId xmlns:a16="http://schemas.microsoft.com/office/drawing/2014/main" id="{70561F7B-1DE0-4E09-BEC8-6C983B6D99CC}"/>
                    </a:ext>
                  </a:extLst>
                </p:cNvPr>
                <p:cNvSpPr/>
                <p:nvPr/>
              </p:nvSpPr>
              <p:spPr>
                <a:xfrm>
                  <a:off x="2043919"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4" name="Oval 3363">
                  <a:extLst>
                    <a:ext uri="{FF2B5EF4-FFF2-40B4-BE49-F238E27FC236}">
                      <a16:creationId xmlns:a16="http://schemas.microsoft.com/office/drawing/2014/main" id="{691B0403-7BBD-4158-9B64-507CA19C4D55}"/>
                    </a:ext>
                  </a:extLst>
                </p:cNvPr>
                <p:cNvSpPr/>
                <p:nvPr/>
              </p:nvSpPr>
              <p:spPr>
                <a:xfrm>
                  <a:off x="2414562"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5" name="Oval 3364">
                  <a:extLst>
                    <a:ext uri="{FF2B5EF4-FFF2-40B4-BE49-F238E27FC236}">
                      <a16:creationId xmlns:a16="http://schemas.microsoft.com/office/drawing/2014/main" id="{86252ACC-30E4-4B33-BD50-56F13E75E410}"/>
                    </a:ext>
                  </a:extLst>
                </p:cNvPr>
                <p:cNvSpPr/>
                <p:nvPr/>
              </p:nvSpPr>
              <p:spPr>
                <a:xfrm>
                  <a:off x="2493563"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6" name="Oval 3365">
                  <a:extLst>
                    <a:ext uri="{FF2B5EF4-FFF2-40B4-BE49-F238E27FC236}">
                      <a16:creationId xmlns:a16="http://schemas.microsoft.com/office/drawing/2014/main" id="{BC645BB1-68A7-4C24-8596-17B464D53396}"/>
                    </a:ext>
                  </a:extLst>
                </p:cNvPr>
                <p:cNvSpPr/>
                <p:nvPr/>
              </p:nvSpPr>
              <p:spPr>
                <a:xfrm>
                  <a:off x="2556105"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7" name="Oval 3366">
                  <a:extLst>
                    <a:ext uri="{FF2B5EF4-FFF2-40B4-BE49-F238E27FC236}">
                      <a16:creationId xmlns:a16="http://schemas.microsoft.com/office/drawing/2014/main" id="{EF9A9B1F-E708-44EA-AC81-5F88A429848F}"/>
                    </a:ext>
                  </a:extLst>
                </p:cNvPr>
                <p:cNvSpPr/>
                <p:nvPr/>
              </p:nvSpPr>
              <p:spPr>
                <a:xfrm>
                  <a:off x="2577172"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8" name="Oval 3367">
                  <a:extLst>
                    <a:ext uri="{FF2B5EF4-FFF2-40B4-BE49-F238E27FC236}">
                      <a16:creationId xmlns:a16="http://schemas.microsoft.com/office/drawing/2014/main" id="{DD79ADAD-9457-4C9C-9BB2-F38FE094D878}"/>
                    </a:ext>
                  </a:extLst>
                </p:cNvPr>
                <p:cNvSpPr/>
                <p:nvPr/>
              </p:nvSpPr>
              <p:spPr>
                <a:xfrm>
                  <a:off x="2629842" y="232649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69" name="Oval 3368">
                  <a:extLst>
                    <a:ext uri="{FF2B5EF4-FFF2-40B4-BE49-F238E27FC236}">
                      <a16:creationId xmlns:a16="http://schemas.microsoft.com/office/drawing/2014/main" id="{7B3444C8-C365-4CCA-BDA8-6215FB3A8D2D}"/>
                    </a:ext>
                  </a:extLst>
                </p:cNvPr>
                <p:cNvSpPr/>
                <p:nvPr/>
              </p:nvSpPr>
              <p:spPr>
                <a:xfrm>
                  <a:off x="944328"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0" name="Oval 3369">
                  <a:extLst>
                    <a:ext uri="{FF2B5EF4-FFF2-40B4-BE49-F238E27FC236}">
                      <a16:creationId xmlns:a16="http://schemas.microsoft.com/office/drawing/2014/main" id="{A0E8DA63-DBB0-4A97-A4CB-74E19E51E271}"/>
                    </a:ext>
                  </a:extLst>
                </p:cNvPr>
                <p:cNvSpPr/>
                <p:nvPr/>
              </p:nvSpPr>
              <p:spPr>
                <a:xfrm>
                  <a:off x="1022840"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1" name="Oval 3370">
                  <a:extLst>
                    <a:ext uri="{FF2B5EF4-FFF2-40B4-BE49-F238E27FC236}">
                      <a16:creationId xmlns:a16="http://schemas.microsoft.com/office/drawing/2014/main" id="{614F67BA-F291-46F3-9E32-9D494EA02A79}"/>
                    </a:ext>
                  </a:extLst>
                </p:cNvPr>
                <p:cNvSpPr/>
                <p:nvPr/>
              </p:nvSpPr>
              <p:spPr>
                <a:xfrm>
                  <a:off x="1094599"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2" name="Oval 3371">
                  <a:extLst>
                    <a:ext uri="{FF2B5EF4-FFF2-40B4-BE49-F238E27FC236}">
                      <a16:creationId xmlns:a16="http://schemas.microsoft.com/office/drawing/2014/main" id="{A705B3EF-6B6A-4FF4-A58A-EC0A219AB089}"/>
                    </a:ext>
                  </a:extLst>
                </p:cNvPr>
                <p:cNvSpPr/>
                <p:nvPr/>
              </p:nvSpPr>
              <p:spPr>
                <a:xfrm>
                  <a:off x="1179524"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3" name="Oval 3372">
                  <a:extLst>
                    <a:ext uri="{FF2B5EF4-FFF2-40B4-BE49-F238E27FC236}">
                      <a16:creationId xmlns:a16="http://schemas.microsoft.com/office/drawing/2014/main" id="{A9D54D83-9AB1-4609-B402-F7058689DF85}"/>
                    </a:ext>
                  </a:extLst>
                </p:cNvPr>
                <p:cNvSpPr/>
                <p:nvPr/>
              </p:nvSpPr>
              <p:spPr>
                <a:xfrm>
                  <a:off x="1238945"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4" name="Oval 3373">
                  <a:extLst>
                    <a:ext uri="{FF2B5EF4-FFF2-40B4-BE49-F238E27FC236}">
                      <a16:creationId xmlns:a16="http://schemas.microsoft.com/office/drawing/2014/main" id="{45F032E9-CB7F-4EB2-B310-584E6BB58A80}"/>
                    </a:ext>
                  </a:extLst>
                </p:cNvPr>
                <p:cNvSpPr/>
                <p:nvPr/>
              </p:nvSpPr>
              <p:spPr>
                <a:xfrm>
                  <a:off x="1322554"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5" name="Oval 3374">
                  <a:extLst>
                    <a:ext uri="{FF2B5EF4-FFF2-40B4-BE49-F238E27FC236}">
                      <a16:creationId xmlns:a16="http://schemas.microsoft.com/office/drawing/2014/main" id="{117D7DDB-AA32-4C7D-A366-06B2FD42F31F}"/>
                    </a:ext>
                  </a:extLst>
                </p:cNvPr>
                <p:cNvSpPr/>
                <p:nvPr/>
              </p:nvSpPr>
              <p:spPr>
                <a:xfrm>
                  <a:off x="1396775"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6" name="Oval 3375">
                  <a:extLst>
                    <a:ext uri="{FF2B5EF4-FFF2-40B4-BE49-F238E27FC236}">
                      <a16:creationId xmlns:a16="http://schemas.microsoft.com/office/drawing/2014/main" id="{21B63453-CDFF-4529-8E68-3425940E7E9B}"/>
                    </a:ext>
                  </a:extLst>
                </p:cNvPr>
                <p:cNvSpPr/>
                <p:nvPr/>
              </p:nvSpPr>
              <p:spPr>
                <a:xfrm>
                  <a:off x="1556921"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7" name="Oval 3376">
                  <a:extLst>
                    <a:ext uri="{FF2B5EF4-FFF2-40B4-BE49-F238E27FC236}">
                      <a16:creationId xmlns:a16="http://schemas.microsoft.com/office/drawing/2014/main" id="{803813F4-094C-4718-B98F-FFDBA4C2B079}"/>
                    </a:ext>
                  </a:extLst>
                </p:cNvPr>
                <p:cNvSpPr/>
                <p:nvPr/>
              </p:nvSpPr>
              <p:spPr>
                <a:xfrm>
                  <a:off x="1771539"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8" name="Oval 3377">
                  <a:extLst>
                    <a:ext uri="{FF2B5EF4-FFF2-40B4-BE49-F238E27FC236}">
                      <a16:creationId xmlns:a16="http://schemas.microsoft.com/office/drawing/2014/main" id="{07AA545F-73C5-48C4-A777-41CB6C298E2A}"/>
                    </a:ext>
                  </a:extLst>
                </p:cNvPr>
                <p:cNvSpPr/>
                <p:nvPr/>
              </p:nvSpPr>
              <p:spPr>
                <a:xfrm>
                  <a:off x="1933319"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79" name="Oval 3378">
                  <a:extLst>
                    <a:ext uri="{FF2B5EF4-FFF2-40B4-BE49-F238E27FC236}">
                      <a16:creationId xmlns:a16="http://schemas.microsoft.com/office/drawing/2014/main" id="{103FDA78-5076-487D-9766-5AFD6263F7A9}"/>
                    </a:ext>
                  </a:extLst>
                </p:cNvPr>
                <p:cNvSpPr/>
                <p:nvPr/>
              </p:nvSpPr>
              <p:spPr>
                <a:xfrm>
                  <a:off x="2150686"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0" name="Oval 3379">
                  <a:extLst>
                    <a:ext uri="{FF2B5EF4-FFF2-40B4-BE49-F238E27FC236}">
                      <a16:creationId xmlns:a16="http://schemas.microsoft.com/office/drawing/2014/main" id="{F445C50D-B9A9-4D18-9795-74A4CA3B4414}"/>
                    </a:ext>
                  </a:extLst>
                </p:cNvPr>
                <p:cNvSpPr/>
                <p:nvPr/>
              </p:nvSpPr>
              <p:spPr>
                <a:xfrm>
                  <a:off x="2203973"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1" name="Oval 3380">
                  <a:extLst>
                    <a:ext uri="{FF2B5EF4-FFF2-40B4-BE49-F238E27FC236}">
                      <a16:creationId xmlns:a16="http://schemas.microsoft.com/office/drawing/2014/main" id="{87DBA11E-B2C0-451B-810A-247C7F1C77AA}"/>
                    </a:ext>
                  </a:extLst>
                </p:cNvPr>
                <p:cNvSpPr/>
                <p:nvPr/>
              </p:nvSpPr>
              <p:spPr>
                <a:xfrm>
                  <a:off x="2310545"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2" name="Oval 3381">
                  <a:extLst>
                    <a:ext uri="{FF2B5EF4-FFF2-40B4-BE49-F238E27FC236}">
                      <a16:creationId xmlns:a16="http://schemas.microsoft.com/office/drawing/2014/main" id="{6C261528-EE97-4977-8E4F-DB8B161FC629}"/>
                    </a:ext>
                  </a:extLst>
                </p:cNvPr>
                <p:cNvSpPr/>
                <p:nvPr/>
              </p:nvSpPr>
              <p:spPr>
                <a:xfrm>
                  <a:off x="2401009"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3" name="Oval 3382">
                  <a:extLst>
                    <a:ext uri="{FF2B5EF4-FFF2-40B4-BE49-F238E27FC236}">
                      <a16:creationId xmlns:a16="http://schemas.microsoft.com/office/drawing/2014/main" id="{29259808-56F5-48B8-87DD-2657262F4333}"/>
                    </a:ext>
                  </a:extLst>
                </p:cNvPr>
                <p:cNvSpPr/>
                <p:nvPr/>
              </p:nvSpPr>
              <p:spPr>
                <a:xfrm>
                  <a:off x="2457548"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4" name="Oval 3383">
                  <a:extLst>
                    <a:ext uri="{FF2B5EF4-FFF2-40B4-BE49-F238E27FC236}">
                      <a16:creationId xmlns:a16="http://schemas.microsoft.com/office/drawing/2014/main" id="{4D311E91-BADE-4EE7-B4F6-CBEE7020BD53}"/>
                    </a:ext>
                  </a:extLst>
                </p:cNvPr>
                <p:cNvSpPr/>
                <p:nvPr/>
              </p:nvSpPr>
              <p:spPr>
                <a:xfrm>
                  <a:off x="2504948"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5" name="Oval 3384">
                  <a:extLst>
                    <a:ext uri="{FF2B5EF4-FFF2-40B4-BE49-F238E27FC236}">
                      <a16:creationId xmlns:a16="http://schemas.microsoft.com/office/drawing/2014/main" id="{9132DA9E-35E5-44A2-8B82-F90D4506030A}"/>
                    </a:ext>
                  </a:extLst>
                </p:cNvPr>
                <p:cNvSpPr/>
                <p:nvPr/>
              </p:nvSpPr>
              <p:spPr>
                <a:xfrm>
                  <a:off x="2578220" y="242334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6" name="Oval 3385">
                  <a:extLst>
                    <a:ext uri="{FF2B5EF4-FFF2-40B4-BE49-F238E27FC236}">
                      <a16:creationId xmlns:a16="http://schemas.microsoft.com/office/drawing/2014/main" id="{110D429F-6B91-4ADE-928A-B330F857AAA8}"/>
                    </a:ext>
                  </a:extLst>
                </p:cNvPr>
                <p:cNvSpPr/>
                <p:nvPr/>
              </p:nvSpPr>
              <p:spPr>
                <a:xfrm>
                  <a:off x="996758"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7" name="Oval 3386">
                  <a:extLst>
                    <a:ext uri="{FF2B5EF4-FFF2-40B4-BE49-F238E27FC236}">
                      <a16:creationId xmlns:a16="http://schemas.microsoft.com/office/drawing/2014/main" id="{CDC92169-0147-474D-B10F-6055B4147BA1}"/>
                    </a:ext>
                  </a:extLst>
                </p:cNvPr>
                <p:cNvSpPr/>
                <p:nvPr/>
              </p:nvSpPr>
              <p:spPr>
                <a:xfrm>
                  <a:off x="945157"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8" name="Oval 3387">
                  <a:extLst>
                    <a:ext uri="{FF2B5EF4-FFF2-40B4-BE49-F238E27FC236}">
                      <a16:creationId xmlns:a16="http://schemas.microsoft.com/office/drawing/2014/main" id="{825444E9-FE4A-49CB-BC1E-39997316EF08}"/>
                    </a:ext>
                  </a:extLst>
                </p:cNvPr>
                <p:cNvSpPr/>
                <p:nvPr/>
              </p:nvSpPr>
              <p:spPr>
                <a:xfrm>
                  <a:off x="1060366"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89" name="Oval 3388">
                  <a:extLst>
                    <a:ext uri="{FF2B5EF4-FFF2-40B4-BE49-F238E27FC236}">
                      <a16:creationId xmlns:a16="http://schemas.microsoft.com/office/drawing/2014/main" id="{58A387C1-4146-48CC-BA25-09AD9978326F}"/>
                    </a:ext>
                  </a:extLst>
                </p:cNvPr>
                <p:cNvSpPr/>
                <p:nvPr/>
              </p:nvSpPr>
              <p:spPr>
                <a:xfrm>
                  <a:off x="1112374"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0" name="Oval 3389">
                  <a:extLst>
                    <a:ext uri="{FF2B5EF4-FFF2-40B4-BE49-F238E27FC236}">
                      <a16:creationId xmlns:a16="http://schemas.microsoft.com/office/drawing/2014/main" id="{C7C174D9-478F-40F2-A86F-E388CF0A067E}"/>
                    </a:ext>
                  </a:extLst>
                </p:cNvPr>
                <p:cNvSpPr/>
                <p:nvPr/>
              </p:nvSpPr>
              <p:spPr>
                <a:xfrm>
                  <a:off x="1163724"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1" name="Oval 3390">
                  <a:extLst>
                    <a:ext uri="{FF2B5EF4-FFF2-40B4-BE49-F238E27FC236}">
                      <a16:creationId xmlns:a16="http://schemas.microsoft.com/office/drawing/2014/main" id="{EDF125B4-5AD7-45B7-B0B6-74AA965DFEA5}"/>
                    </a:ext>
                  </a:extLst>
                </p:cNvPr>
                <p:cNvSpPr/>
                <p:nvPr/>
              </p:nvSpPr>
              <p:spPr>
                <a:xfrm>
                  <a:off x="1253916"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2" name="Oval 3391">
                  <a:extLst>
                    <a:ext uri="{FF2B5EF4-FFF2-40B4-BE49-F238E27FC236}">
                      <a16:creationId xmlns:a16="http://schemas.microsoft.com/office/drawing/2014/main" id="{8902F442-CA36-4225-B835-55A89948AE94}"/>
                    </a:ext>
                  </a:extLst>
                </p:cNvPr>
                <p:cNvSpPr/>
                <p:nvPr/>
              </p:nvSpPr>
              <p:spPr>
                <a:xfrm>
                  <a:off x="1360567"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3" name="Oval 3392">
                  <a:extLst>
                    <a:ext uri="{FF2B5EF4-FFF2-40B4-BE49-F238E27FC236}">
                      <a16:creationId xmlns:a16="http://schemas.microsoft.com/office/drawing/2014/main" id="{0E9F1727-F983-468A-8E3A-180360536DC4}"/>
                    </a:ext>
                  </a:extLst>
                </p:cNvPr>
                <p:cNvSpPr/>
                <p:nvPr/>
              </p:nvSpPr>
              <p:spPr>
                <a:xfrm>
                  <a:off x="1432325"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4" name="Oval 3393">
                  <a:extLst>
                    <a:ext uri="{FF2B5EF4-FFF2-40B4-BE49-F238E27FC236}">
                      <a16:creationId xmlns:a16="http://schemas.microsoft.com/office/drawing/2014/main" id="{9FBC1628-0664-4FF9-BC1B-8E47218352B5}"/>
                    </a:ext>
                  </a:extLst>
                </p:cNvPr>
                <p:cNvSpPr/>
                <p:nvPr/>
              </p:nvSpPr>
              <p:spPr>
                <a:xfrm>
                  <a:off x="1509351"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5" name="Oval 3394">
                  <a:extLst>
                    <a:ext uri="{FF2B5EF4-FFF2-40B4-BE49-F238E27FC236}">
                      <a16:creationId xmlns:a16="http://schemas.microsoft.com/office/drawing/2014/main" id="{6EF39A6F-E3EC-4975-8B73-0621B3E2C375}"/>
                    </a:ext>
                  </a:extLst>
                </p:cNvPr>
                <p:cNvSpPr/>
                <p:nvPr/>
              </p:nvSpPr>
              <p:spPr>
                <a:xfrm>
                  <a:off x="1598884"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6" name="Oval 3395">
                  <a:extLst>
                    <a:ext uri="{FF2B5EF4-FFF2-40B4-BE49-F238E27FC236}">
                      <a16:creationId xmlns:a16="http://schemas.microsoft.com/office/drawing/2014/main" id="{430E5E56-EFA4-4670-8682-D1A60721019D}"/>
                    </a:ext>
                  </a:extLst>
                </p:cNvPr>
                <p:cNvSpPr/>
                <p:nvPr/>
              </p:nvSpPr>
              <p:spPr>
                <a:xfrm>
                  <a:off x="1644968"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7" name="Oval 3396">
                  <a:extLst>
                    <a:ext uri="{FF2B5EF4-FFF2-40B4-BE49-F238E27FC236}">
                      <a16:creationId xmlns:a16="http://schemas.microsoft.com/office/drawing/2014/main" id="{995FCF48-67FC-4BCE-B7A6-559801C78AF8}"/>
                    </a:ext>
                  </a:extLst>
                </p:cNvPr>
                <p:cNvSpPr/>
                <p:nvPr/>
              </p:nvSpPr>
              <p:spPr>
                <a:xfrm>
                  <a:off x="1772026"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8" name="Oval 3397">
                  <a:extLst>
                    <a:ext uri="{FF2B5EF4-FFF2-40B4-BE49-F238E27FC236}">
                      <a16:creationId xmlns:a16="http://schemas.microsoft.com/office/drawing/2014/main" id="{07ECEC27-6917-4DA6-9FED-FE66595B5563}"/>
                    </a:ext>
                  </a:extLst>
                </p:cNvPr>
                <p:cNvSpPr/>
                <p:nvPr/>
              </p:nvSpPr>
              <p:spPr>
                <a:xfrm>
                  <a:off x="1811527"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99" name="Oval 3398">
                  <a:extLst>
                    <a:ext uri="{FF2B5EF4-FFF2-40B4-BE49-F238E27FC236}">
                      <a16:creationId xmlns:a16="http://schemas.microsoft.com/office/drawing/2014/main" id="{5F527F44-469D-4C90-9C9E-3C48426D38BC}"/>
                    </a:ext>
                  </a:extLst>
                </p:cNvPr>
                <p:cNvSpPr/>
                <p:nvPr/>
              </p:nvSpPr>
              <p:spPr>
                <a:xfrm>
                  <a:off x="1893160"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0" name="Oval 3399">
                  <a:extLst>
                    <a:ext uri="{FF2B5EF4-FFF2-40B4-BE49-F238E27FC236}">
                      <a16:creationId xmlns:a16="http://schemas.microsoft.com/office/drawing/2014/main" id="{71E68D29-C1EA-410C-BB4D-B5275E2481DB}"/>
                    </a:ext>
                  </a:extLst>
                </p:cNvPr>
                <p:cNvSpPr/>
                <p:nvPr/>
              </p:nvSpPr>
              <p:spPr>
                <a:xfrm>
                  <a:off x="1947802"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1" name="Oval 3400">
                  <a:extLst>
                    <a:ext uri="{FF2B5EF4-FFF2-40B4-BE49-F238E27FC236}">
                      <a16:creationId xmlns:a16="http://schemas.microsoft.com/office/drawing/2014/main" id="{46AEBEC4-E172-485A-A660-6397F28EA681}"/>
                    </a:ext>
                  </a:extLst>
                </p:cNvPr>
                <p:cNvSpPr/>
                <p:nvPr/>
              </p:nvSpPr>
              <p:spPr>
                <a:xfrm>
                  <a:off x="1905669"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2" name="Oval 3401">
                  <a:extLst>
                    <a:ext uri="{FF2B5EF4-FFF2-40B4-BE49-F238E27FC236}">
                      <a16:creationId xmlns:a16="http://schemas.microsoft.com/office/drawing/2014/main" id="{252B5A91-F022-42EB-A3F5-A0099BA3F854}"/>
                    </a:ext>
                  </a:extLst>
                </p:cNvPr>
                <p:cNvSpPr/>
                <p:nvPr/>
              </p:nvSpPr>
              <p:spPr>
                <a:xfrm>
                  <a:off x="2026144"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3" name="Oval 3402">
                  <a:extLst>
                    <a:ext uri="{FF2B5EF4-FFF2-40B4-BE49-F238E27FC236}">
                      <a16:creationId xmlns:a16="http://schemas.microsoft.com/office/drawing/2014/main" id="{CFA7C14E-50C1-404A-A2DE-AA82E01F25BB}"/>
                    </a:ext>
                  </a:extLst>
                </p:cNvPr>
                <p:cNvSpPr/>
                <p:nvPr/>
              </p:nvSpPr>
              <p:spPr>
                <a:xfrm>
                  <a:off x="2124893"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4" name="Oval 3403">
                  <a:extLst>
                    <a:ext uri="{FF2B5EF4-FFF2-40B4-BE49-F238E27FC236}">
                      <a16:creationId xmlns:a16="http://schemas.microsoft.com/office/drawing/2014/main" id="{988E8640-5792-4FB0-B45D-064F6D4BEAC6}"/>
                    </a:ext>
                  </a:extLst>
                </p:cNvPr>
                <p:cNvSpPr/>
                <p:nvPr/>
              </p:nvSpPr>
              <p:spPr>
                <a:xfrm>
                  <a:off x="2202580" y="252020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5" name="Oval 3404">
                  <a:extLst>
                    <a:ext uri="{FF2B5EF4-FFF2-40B4-BE49-F238E27FC236}">
                      <a16:creationId xmlns:a16="http://schemas.microsoft.com/office/drawing/2014/main" id="{C89533A3-084E-4349-98CC-657AF783A5AC}"/>
                    </a:ext>
                  </a:extLst>
                </p:cNvPr>
                <p:cNvSpPr/>
                <p:nvPr/>
              </p:nvSpPr>
              <p:spPr>
                <a:xfrm>
                  <a:off x="923390"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6" name="Oval 3405">
                  <a:extLst>
                    <a:ext uri="{FF2B5EF4-FFF2-40B4-BE49-F238E27FC236}">
                      <a16:creationId xmlns:a16="http://schemas.microsoft.com/office/drawing/2014/main" id="{C113F013-CBE7-4130-BF3D-79F0043EB320}"/>
                    </a:ext>
                  </a:extLst>
                </p:cNvPr>
                <p:cNvSpPr/>
                <p:nvPr/>
              </p:nvSpPr>
              <p:spPr>
                <a:xfrm>
                  <a:off x="982681"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7" name="Oval 3406">
                  <a:extLst>
                    <a:ext uri="{FF2B5EF4-FFF2-40B4-BE49-F238E27FC236}">
                      <a16:creationId xmlns:a16="http://schemas.microsoft.com/office/drawing/2014/main" id="{C2477AB3-ED68-4761-9BC5-35CA6CF3D902}"/>
                    </a:ext>
                  </a:extLst>
                </p:cNvPr>
                <p:cNvSpPr/>
                <p:nvPr/>
              </p:nvSpPr>
              <p:spPr>
                <a:xfrm>
                  <a:off x="1051807"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8" name="Oval 3407">
                  <a:extLst>
                    <a:ext uri="{FF2B5EF4-FFF2-40B4-BE49-F238E27FC236}">
                      <a16:creationId xmlns:a16="http://schemas.microsoft.com/office/drawing/2014/main" id="{B5142FDB-3737-411E-88EB-B3B34A7F163E}"/>
                    </a:ext>
                  </a:extLst>
                </p:cNvPr>
                <p:cNvSpPr/>
                <p:nvPr/>
              </p:nvSpPr>
              <p:spPr>
                <a:xfrm>
                  <a:off x="1124882"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09" name="Oval 3408">
                  <a:extLst>
                    <a:ext uri="{FF2B5EF4-FFF2-40B4-BE49-F238E27FC236}">
                      <a16:creationId xmlns:a16="http://schemas.microsoft.com/office/drawing/2014/main" id="{561D4B2C-FC97-44F9-95E2-765C1E247BFB}"/>
                    </a:ext>
                  </a:extLst>
                </p:cNvPr>
                <p:cNvSpPr/>
                <p:nvPr/>
              </p:nvSpPr>
              <p:spPr>
                <a:xfrm>
                  <a:off x="1249307"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0" name="Oval 3409">
                  <a:extLst>
                    <a:ext uri="{FF2B5EF4-FFF2-40B4-BE49-F238E27FC236}">
                      <a16:creationId xmlns:a16="http://schemas.microsoft.com/office/drawing/2014/main" id="{B6B7F8AE-9B37-4C55-A2C6-0B956E9EF209}"/>
                    </a:ext>
                  </a:extLst>
                </p:cNvPr>
                <p:cNvSpPr/>
                <p:nvPr/>
              </p:nvSpPr>
              <p:spPr>
                <a:xfrm>
                  <a:off x="1797701"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1" name="Oval 3410">
                  <a:extLst>
                    <a:ext uri="{FF2B5EF4-FFF2-40B4-BE49-F238E27FC236}">
                      <a16:creationId xmlns:a16="http://schemas.microsoft.com/office/drawing/2014/main" id="{F79E7F2D-0E2B-49F0-8CB7-F7E41262CB40}"/>
                    </a:ext>
                  </a:extLst>
                </p:cNvPr>
                <p:cNvSpPr/>
                <p:nvPr/>
              </p:nvSpPr>
              <p:spPr>
                <a:xfrm>
                  <a:off x="2149252"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2" name="Oval 3411">
                  <a:extLst>
                    <a:ext uri="{FF2B5EF4-FFF2-40B4-BE49-F238E27FC236}">
                      <a16:creationId xmlns:a16="http://schemas.microsoft.com/office/drawing/2014/main" id="{CB0DC7F7-4CF2-4380-B676-F0603DF6BB86}"/>
                    </a:ext>
                  </a:extLst>
                </p:cNvPr>
                <p:cNvSpPr/>
                <p:nvPr/>
              </p:nvSpPr>
              <p:spPr>
                <a:xfrm>
                  <a:off x="2363211"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3" name="Oval 3412">
                  <a:extLst>
                    <a:ext uri="{FF2B5EF4-FFF2-40B4-BE49-F238E27FC236}">
                      <a16:creationId xmlns:a16="http://schemas.microsoft.com/office/drawing/2014/main" id="{44EC3B39-E78A-44D3-9A3F-08BDF931F8B0}"/>
                    </a:ext>
                  </a:extLst>
                </p:cNvPr>
                <p:cNvSpPr/>
                <p:nvPr/>
              </p:nvSpPr>
              <p:spPr>
                <a:xfrm>
                  <a:off x="2523187"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4" name="Oval 3413">
                  <a:extLst>
                    <a:ext uri="{FF2B5EF4-FFF2-40B4-BE49-F238E27FC236}">
                      <a16:creationId xmlns:a16="http://schemas.microsoft.com/office/drawing/2014/main" id="{C30E88D6-1FAC-4278-8021-B8546F817E58}"/>
                    </a:ext>
                  </a:extLst>
                </p:cNvPr>
                <p:cNvSpPr/>
                <p:nvPr/>
              </p:nvSpPr>
              <p:spPr>
                <a:xfrm>
                  <a:off x="2579804"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5" name="Oval 3414">
                  <a:extLst>
                    <a:ext uri="{FF2B5EF4-FFF2-40B4-BE49-F238E27FC236}">
                      <a16:creationId xmlns:a16="http://schemas.microsoft.com/office/drawing/2014/main" id="{3B254E6A-F407-4D15-8F8B-5A0E2A3CFBFC}"/>
                    </a:ext>
                  </a:extLst>
                </p:cNvPr>
                <p:cNvSpPr/>
                <p:nvPr/>
              </p:nvSpPr>
              <p:spPr>
                <a:xfrm>
                  <a:off x="2744388"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6" name="Oval 3415">
                  <a:extLst>
                    <a:ext uri="{FF2B5EF4-FFF2-40B4-BE49-F238E27FC236}">
                      <a16:creationId xmlns:a16="http://schemas.microsoft.com/office/drawing/2014/main" id="{787579C2-40E7-43C4-8956-D6C617B9FE7C}"/>
                    </a:ext>
                  </a:extLst>
                </p:cNvPr>
                <p:cNvSpPr/>
                <p:nvPr/>
              </p:nvSpPr>
              <p:spPr>
                <a:xfrm>
                  <a:off x="2893171"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7" name="Oval 3416">
                  <a:extLst>
                    <a:ext uri="{FF2B5EF4-FFF2-40B4-BE49-F238E27FC236}">
                      <a16:creationId xmlns:a16="http://schemas.microsoft.com/office/drawing/2014/main" id="{3DD16CFA-7558-40C0-AEF2-C20D4F3A8A52}"/>
                    </a:ext>
                  </a:extLst>
                </p:cNvPr>
                <p:cNvSpPr/>
                <p:nvPr/>
              </p:nvSpPr>
              <p:spPr>
                <a:xfrm>
                  <a:off x="3117664"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8" name="Oval 3417">
                  <a:extLst>
                    <a:ext uri="{FF2B5EF4-FFF2-40B4-BE49-F238E27FC236}">
                      <a16:creationId xmlns:a16="http://schemas.microsoft.com/office/drawing/2014/main" id="{4EEA17AB-60A5-4437-AD1B-109EC1501AB4}"/>
                    </a:ext>
                  </a:extLst>
                </p:cNvPr>
                <p:cNvSpPr/>
                <p:nvPr/>
              </p:nvSpPr>
              <p:spPr>
                <a:xfrm>
                  <a:off x="3644100"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19" name="Oval 3418">
                  <a:extLst>
                    <a:ext uri="{FF2B5EF4-FFF2-40B4-BE49-F238E27FC236}">
                      <a16:creationId xmlns:a16="http://schemas.microsoft.com/office/drawing/2014/main" id="{BC5FC89F-99A7-47B9-BEB4-06F15C9A334A}"/>
                    </a:ext>
                  </a:extLst>
                </p:cNvPr>
                <p:cNvSpPr/>
                <p:nvPr/>
              </p:nvSpPr>
              <p:spPr>
                <a:xfrm>
                  <a:off x="3527149"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0" name="Oval 3419">
                  <a:extLst>
                    <a:ext uri="{FF2B5EF4-FFF2-40B4-BE49-F238E27FC236}">
                      <a16:creationId xmlns:a16="http://schemas.microsoft.com/office/drawing/2014/main" id="{4E8D4907-E173-402B-88CF-39AC13FC5BAE}"/>
                    </a:ext>
                  </a:extLst>
                </p:cNvPr>
                <p:cNvSpPr/>
                <p:nvPr/>
              </p:nvSpPr>
              <p:spPr>
                <a:xfrm>
                  <a:off x="3429715"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1" name="Oval 3420">
                  <a:extLst>
                    <a:ext uri="{FF2B5EF4-FFF2-40B4-BE49-F238E27FC236}">
                      <a16:creationId xmlns:a16="http://schemas.microsoft.com/office/drawing/2014/main" id="{F07162D5-2938-4F2A-B3FC-770E17BFDEB7}"/>
                    </a:ext>
                  </a:extLst>
                </p:cNvPr>
                <p:cNvSpPr/>
                <p:nvPr/>
              </p:nvSpPr>
              <p:spPr>
                <a:xfrm>
                  <a:off x="3302386" y="26170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2" name="Oval 3421">
                  <a:extLst>
                    <a:ext uri="{FF2B5EF4-FFF2-40B4-BE49-F238E27FC236}">
                      <a16:creationId xmlns:a16="http://schemas.microsoft.com/office/drawing/2014/main" id="{154CB699-10B8-42E6-B20D-8B602D161BBC}"/>
                    </a:ext>
                  </a:extLst>
                </p:cNvPr>
                <p:cNvSpPr/>
                <p:nvPr/>
              </p:nvSpPr>
              <p:spPr>
                <a:xfrm>
                  <a:off x="912460"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3" name="Oval 3422">
                  <a:extLst>
                    <a:ext uri="{FF2B5EF4-FFF2-40B4-BE49-F238E27FC236}">
                      <a16:creationId xmlns:a16="http://schemas.microsoft.com/office/drawing/2014/main" id="{02151470-34D5-451B-91AE-6ABA847EB519}"/>
                    </a:ext>
                  </a:extLst>
                </p:cNvPr>
                <p:cNvSpPr/>
                <p:nvPr/>
              </p:nvSpPr>
              <p:spPr>
                <a:xfrm>
                  <a:off x="963590"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4" name="Oval 3423">
                  <a:extLst>
                    <a:ext uri="{FF2B5EF4-FFF2-40B4-BE49-F238E27FC236}">
                      <a16:creationId xmlns:a16="http://schemas.microsoft.com/office/drawing/2014/main" id="{A2D9C19F-ADA3-4B68-B15F-A057A1742B9A}"/>
                    </a:ext>
                  </a:extLst>
                </p:cNvPr>
                <p:cNvSpPr/>
                <p:nvPr/>
              </p:nvSpPr>
              <p:spPr>
                <a:xfrm>
                  <a:off x="1017574"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5" name="Oval 3424">
                  <a:extLst>
                    <a:ext uri="{FF2B5EF4-FFF2-40B4-BE49-F238E27FC236}">
                      <a16:creationId xmlns:a16="http://schemas.microsoft.com/office/drawing/2014/main" id="{389DE55A-D368-47B5-A435-350ABF631C55}"/>
                    </a:ext>
                  </a:extLst>
                </p:cNvPr>
                <p:cNvSpPr/>
                <p:nvPr/>
              </p:nvSpPr>
              <p:spPr>
                <a:xfrm>
                  <a:off x="1069582"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6" name="Oval 3425">
                  <a:extLst>
                    <a:ext uri="{FF2B5EF4-FFF2-40B4-BE49-F238E27FC236}">
                      <a16:creationId xmlns:a16="http://schemas.microsoft.com/office/drawing/2014/main" id="{9262420F-7CA9-4E77-875F-2800A10DADDB}"/>
                    </a:ext>
                  </a:extLst>
                </p:cNvPr>
                <p:cNvSpPr/>
                <p:nvPr/>
              </p:nvSpPr>
              <p:spPr>
                <a:xfrm>
                  <a:off x="1170966"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7" name="Oval 3426">
                  <a:extLst>
                    <a:ext uri="{FF2B5EF4-FFF2-40B4-BE49-F238E27FC236}">
                      <a16:creationId xmlns:a16="http://schemas.microsoft.com/office/drawing/2014/main" id="{B3035377-FCE6-484E-987D-CD4E5A231137}"/>
                    </a:ext>
                  </a:extLst>
                </p:cNvPr>
                <p:cNvSpPr/>
                <p:nvPr/>
              </p:nvSpPr>
              <p:spPr>
                <a:xfrm>
                  <a:off x="1182157"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8" name="Oval 3427">
                  <a:extLst>
                    <a:ext uri="{FF2B5EF4-FFF2-40B4-BE49-F238E27FC236}">
                      <a16:creationId xmlns:a16="http://schemas.microsoft.com/office/drawing/2014/main" id="{2AC07C1A-4C15-42DC-9CA9-3265A495CD9C}"/>
                    </a:ext>
                  </a:extLst>
                </p:cNvPr>
                <p:cNvSpPr/>
                <p:nvPr/>
              </p:nvSpPr>
              <p:spPr>
                <a:xfrm>
                  <a:off x="1404017"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29" name="Oval 3428">
                  <a:extLst>
                    <a:ext uri="{FF2B5EF4-FFF2-40B4-BE49-F238E27FC236}">
                      <a16:creationId xmlns:a16="http://schemas.microsoft.com/office/drawing/2014/main" id="{9306D856-3F73-4368-94C6-D366E9F27956}"/>
                    </a:ext>
                  </a:extLst>
                </p:cNvPr>
                <p:cNvSpPr/>
                <p:nvPr/>
              </p:nvSpPr>
              <p:spPr>
                <a:xfrm>
                  <a:off x="1885918"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0" name="Oval 3429">
                  <a:extLst>
                    <a:ext uri="{FF2B5EF4-FFF2-40B4-BE49-F238E27FC236}">
                      <a16:creationId xmlns:a16="http://schemas.microsoft.com/office/drawing/2014/main" id="{F508121D-4163-4392-8D1B-97790F78C005}"/>
                    </a:ext>
                  </a:extLst>
                </p:cNvPr>
                <p:cNvSpPr/>
                <p:nvPr/>
              </p:nvSpPr>
              <p:spPr>
                <a:xfrm>
                  <a:off x="2281578"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1" name="Oval 3430">
                  <a:extLst>
                    <a:ext uri="{FF2B5EF4-FFF2-40B4-BE49-F238E27FC236}">
                      <a16:creationId xmlns:a16="http://schemas.microsoft.com/office/drawing/2014/main" id="{2697F335-2A9A-46E0-9508-6ADF30ED9CB8}"/>
                    </a:ext>
                  </a:extLst>
                </p:cNvPr>
                <p:cNvSpPr/>
                <p:nvPr/>
              </p:nvSpPr>
              <p:spPr>
                <a:xfrm>
                  <a:off x="2480858"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2" name="Oval 3431">
                  <a:extLst>
                    <a:ext uri="{FF2B5EF4-FFF2-40B4-BE49-F238E27FC236}">
                      <a16:creationId xmlns:a16="http://schemas.microsoft.com/office/drawing/2014/main" id="{7AF11958-DB26-4668-9542-943A8984CEC2}"/>
                    </a:ext>
                  </a:extLst>
                </p:cNvPr>
                <p:cNvSpPr/>
                <p:nvPr/>
              </p:nvSpPr>
              <p:spPr>
                <a:xfrm>
                  <a:off x="2494808"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3" name="Oval 3432">
                  <a:extLst>
                    <a:ext uri="{FF2B5EF4-FFF2-40B4-BE49-F238E27FC236}">
                      <a16:creationId xmlns:a16="http://schemas.microsoft.com/office/drawing/2014/main" id="{C73462D1-AE8B-42F8-8AB2-327CF6185375}"/>
                    </a:ext>
                  </a:extLst>
                </p:cNvPr>
                <p:cNvSpPr/>
                <p:nvPr/>
              </p:nvSpPr>
              <p:spPr>
                <a:xfrm>
                  <a:off x="2962956"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4" name="Oval 3433">
                  <a:extLst>
                    <a:ext uri="{FF2B5EF4-FFF2-40B4-BE49-F238E27FC236}">
                      <a16:creationId xmlns:a16="http://schemas.microsoft.com/office/drawing/2014/main" id="{E25994AA-A009-40F0-9E4D-989737EA46BA}"/>
                    </a:ext>
                  </a:extLst>
                </p:cNvPr>
                <p:cNvSpPr/>
                <p:nvPr/>
              </p:nvSpPr>
              <p:spPr>
                <a:xfrm>
                  <a:off x="3011673"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5" name="Oval 3434">
                  <a:extLst>
                    <a:ext uri="{FF2B5EF4-FFF2-40B4-BE49-F238E27FC236}">
                      <a16:creationId xmlns:a16="http://schemas.microsoft.com/office/drawing/2014/main" id="{32A3A2AC-D9DC-43DA-B94C-AB04B09F66F9}"/>
                    </a:ext>
                  </a:extLst>
                </p:cNvPr>
                <p:cNvSpPr/>
                <p:nvPr/>
              </p:nvSpPr>
              <p:spPr>
                <a:xfrm>
                  <a:off x="3088698"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6" name="Oval 3435">
                  <a:extLst>
                    <a:ext uri="{FF2B5EF4-FFF2-40B4-BE49-F238E27FC236}">
                      <a16:creationId xmlns:a16="http://schemas.microsoft.com/office/drawing/2014/main" id="{E260405E-89D4-43B1-84A6-78E32418C2F3}"/>
                    </a:ext>
                  </a:extLst>
                </p:cNvPr>
                <p:cNvSpPr/>
                <p:nvPr/>
              </p:nvSpPr>
              <p:spPr>
                <a:xfrm>
                  <a:off x="3204565"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7" name="Oval 3436">
                  <a:extLst>
                    <a:ext uri="{FF2B5EF4-FFF2-40B4-BE49-F238E27FC236}">
                      <a16:creationId xmlns:a16="http://schemas.microsoft.com/office/drawing/2014/main" id="{166E73AB-0AB1-45FD-BDE7-F6C76C94D650}"/>
                    </a:ext>
                  </a:extLst>
                </p:cNvPr>
                <p:cNvSpPr/>
                <p:nvPr/>
              </p:nvSpPr>
              <p:spPr>
                <a:xfrm>
                  <a:off x="3286859" y="271391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8" name="Oval 3437">
                  <a:extLst>
                    <a:ext uri="{FF2B5EF4-FFF2-40B4-BE49-F238E27FC236}">
                      <a16:creationId xmlns:a16="http://schemas.microsoft.com/office/drawing/2014/main" id="{4B21432C-5110-4D2A-9317-8509E754124D}"/>
                    </a:ext>
                  </a:extLst>
                </p:cNvPr>
                <p:cNvSpPr/>
                <p:nvPr/>
              </p:nvSpPr>
              <p:spPr>
                <a:xfrm>
                  <a:off x="962437"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39" name="Oval 3438">
                  <a:extLst>
                    <a:ext uri="{FF2B5EF4-FFF2-40B4-BE49-F238E27FC236}">
                      <a16:creationId xmlns:a16="http://schemas.microsoft.com/office/drawing/2014/main" id="{68379E25-FB2A-4FDD-8B4C-E14315D3D007}"/>
                    </a:ext>
                  </a:extLst>
                </p:cNvPr>
                <p:cNvSpPr/>
                <p:nvPr/>
              </p:nvSpPr>
              <p:spPr>
                <a:xfrm>
                  <a:off x="1001115"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0" name="Oval 3439">
                  <a:extLst>
                    <a:ext uri="{FF2B5EF4-FFF2-40B4-BE49-F238E27FC236}">
                      <a16:creationId xmlns:a16="http://schemas.microsoft.com/office/drawing/2014/main" id="{1E63C332-5E89-43B1-B726-53667F1B5F6B}"/>
                    </a:ext>
                  </a:extLst>
                </p:cNvPr>
                <p:cNvSpPr/>
                <p:nvPr/>
              </p:nvSpPr>
              <p:spPr>
                <a:xfrm>
                  <a:off x="1068924"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1" name="Oval 3440">
                  <a:extLst>
                    <a:ext uri="{FF2B5EF4-FFF2-40B4-BE49-F238E27FC236}">
                      <a16:creationId xmlns:a16="http://schemas.microsoft.com/office/drawing/2014/main" id="{271E9885-295A-470F-AF7F-E775A3418B05}"/>
                    </a:ext>
                  </a:extLst>
                </p:cNvPr>
                <p:cNvSpPr/>
                <p:nvPr/>
              </p:nvSpPr>
              <p:spPr>
                <a:xfrm>
                  <a:off x="1161749"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2" name="Oval 3441">
                  <a:extLst>
                    <a:ext uri="{FF2B5EF4-FFF2-40B4-BE49-F238E27FC236}">
                      <a16:creationId xmlns:a16="http://schemas.microsoft.com/office/drawing/2014/main" id="{75598962-752B-446E-BAD2-53E7CE05DDC5}"/>
                    </a:ext>
                  </a:extLst>
                </p:cNvPr>
                <p:cNvSpPr/>
                <p:nvPr/>
              </p:nvSpPr>
              <p:spPr>
                <a:xfrm>
                  <a:off x="1246674"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3" name="Oval 3442">
                  <a:extLst>
                    <a:ext uri="{FF2B5EF4-FFF2-40B4-BE49-F238E27FC236}">
                      <a16:creationId xmlns:a16="http://schemas.microsoft.com/office/drawing/2014/main" id="{EA98215B-E2D8-41CA-BA7D-213D2491E3CD}"/>
                    </a:ext>
                  </a:extLst>
                </p:cNvPr>
                <p:cNvSpPr/>
                <p:nvPr/>
              </p:nvSpPr>
              <p:spPr>
                <a:xfrm>
                  <a:off x="1288808"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4" name="Oval 3443">
                  <a:extLst>
                    <a:ext uri="{FF2B5EF4-FFF2-40B4-BE49-F238E27FC236}">
                      <a16:creationId xmlns:a16="http://schemas.microsoft.com/office/drawing/2014/main" id="{5A7AC856-CCE5-48DA-9D1F-66962F370351}"/>
                    </a:ext>
                  </a:extLst>
                </p:cNvPr>
                <p:cNvSpPr/>
                <p:nvPr/>
              </p:nvSpPr>
              <p:spPr>
                <a:xfrm>
                  <a:off x="1344766"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5" name="Oval 3444">
                  <a:extLst>
                    <a:ext uri="{FF2B5EF4-FFF2-40B4-BE49-F238E27FC236}">
                      <a16:creationId xmlns:a16="http://schemas.microsoft.com/office/drawing/2014/main" id="{7A5E1404-1D85-4218-B47D-05DC124D7650}"/>
                    </a:ext>
                  </a:extLst>
                </p:cNvPr>
                <p:cNvSpPr/>
                <p:nvPr/>
              </p:nvSpPr>
              <p:spPr>
                <a:xfrm>
                  <a:off x="1392166"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6" name="Oval 3445">
                  <a:extLst>
                    <a:ext uri="{FF2B5EF4-FFF2-40B4-BE49-F238E27FC236}">
                      <a16:creationId xmlns:a16="http://schemas.microsoft.com/office/drawing/2014/main" id="{713AC494-2809-48E9-8D5E-28644FA3C17C}"/>
                    </a:ext>
                  </a:extLst>
                </p:cNvPr>
                <p:cNvSpPr/>
                <p:nvPr/>
              </p:nvSpPr>
              <p:spPr>
                <a:xfrm>
                  <a:off x="1436275"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7" name="Oval 3446">
                  <a:extLst>
                    <a:ext uri="{FF2B5EF4-FFF2-40B4-BE49-F238E27FC236}">
                      <a16:creationId xmlns:a16="http://schemas.microsoft.com/office/drawing/2014/main" id="{C12BB8A0-F56E-4E97-9ABF-529F0FF03E6B}"/>
                    </a:ext>
                  </a:extLst>
                </p:cNvPr>
                <p:cNvSpPr/>
                <p:nvPr/>
              </p:nvSpPr>
              <p:spPr>
                <a:xfrm>
                  <a:off x="1494867"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8" name="Oval 3447">
                  <a:extLst>
                    <a:ext uri="{FF2B5EF4-FFF2-40B4-BE49-F238E27FC236}">
                      <a16:creationId xmlns:a16="http://schemas.microsoft.com/office/drawing/2014/main" id="{6B8FF24F-AECB-4E2E-A81F-D813B7C90147}"/>
                    </a:ext>
                  </a:extLst>
                </p:cNvPr>
                <p:cNvSpPr/>
                <p:nvPr/>
              </p:nvSpPr>
              <p:spPr>
                <a:xfrm>
                  <a:off x="1569917"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49" name="Oval 3448">
                  <a:extLst>
                    <a:ext uri="{FF2B5EF4-FFF2-40B4-BE49-F238E27FC236}">
                      <a16:creationId xmlns:a16="http://schemas.microsoft.com/office/drawing/2014/main" id="{25935C22-8C2E-41B0-8B1D-D7B00C769ABF}"/>
                    </a:ext>
                  </a:extLst>
                </p:cNvPr>
                <p:cNvSpPr/>
                <p:nvPr/>
              </p:nvSpPr>
              <p:spPr>
                <a:xfrm>
                  <a:off x="1784534"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0" name="Oval 3449">
                  <a:extLst>
                    <a:ext uri="{FF2B5EF4-FFF2-40B4-BE49-F238E27FC236}">
                      <a16:creationId xmlns:a16="http://schemas.microsoft.com/office/drawing/2014/main" id="{90AA2A37-75D8-4917-8AC5-3353B2067A4B}"/>
                    </a:ext>
                  </a:extLst>
                </p:cNvPr>
                <p:cNvSpPr/>
                <p:nvPr/>
              </p:nvSpPr>
              <p:spPr>
                <a:xfrm>
                  <a:off x="1856951"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1" name="Oval 3450">
                  <a:extLst>
                    <a:ext uri="{FF2B5EF4-FFF2-40B4-BE49-F238E27FC236}">
                      <a16:creationId xmlns:a16="http://schemas.microsoft.com/office/drawing/2014/main" id="{8F8A9113-F258-4DC4-AA70-4F066612CE93}"/>
                    </a:ext>
                  </a:extLst>
                </p:cNvPr>
                <p:cNvSpPr/>
                <p:nvPr/>
              </p:nvSpPr>
              <p:spPr>
                <a:xfrm>
                  <a:off x="1992568"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2" name="Oval 3451">
                  <a:extLst>
                    <a:ext uri="{FF2B5EF4-FFF2-40B4-BE49-F238E27FC236}">
                      <a16:creationId xmlns:a16="http://schemas.microsoft.com/office/drawing/2014/main" id="{714DE72A-DD74-4C51-85E9-57CDF7406D7B}"/>
                    </a:ext>
                  </a:extLst>
                </p:cNvPr>
                <p:cNvSpPr/>
                <p:nvPr/>
              </p:nvSpPr>
              <p:spPr>
                <a:xfrm>
                  <a:off x="2140036"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3" name="Oval 3452">
                  <a:extLst>
                    <a:ext uri="{FF2B5EF4-FFF2-40B4-BE49-F238E27FC236}">
                      <a16:creationId xmlns:a16="http://schemas.microsoft.com/office/drawing/2014/main" id="{1C4512A5-BDD4-4808-B902-E68263A0A0B4}"/>
                    </a:ext>
                  </a:extLst>
                </p:cNvPr>
                <p:cNvSpPr/>
                <p:nvPr/>
              </p:nvSpPr>
              <p:spPr>
                <a:xfrm>
                  <a:off x="2190726"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4" name="Oval 3453">
                  <a:extLst>
                    <a:ext uri="{FF2B5EF4-FFF2-40B4-BE49-F238E27FC236}">
                      <a16:creationId xmlns:a16="http://schemas.microsoft.com/office/drawing/2014/main" id="{F0E50A42-2CE6-4A83-A678-60AC5255C3F7}"/>
                    </a:ext>
                  </a:extLst>
                </p:cNvPr>
                <p:cNvSpPr/>
                <p:nvPr/>
              </p:nvSpPr>
              <p:spPr>
                <a:xfrm>
                  <a:off x="2276313" y="281077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5" name="Oval 3454">
                  <a:extLst>
                    <a:ext uri="{FF2B5EF4-FFF2-40B4-BE49-F238E27FC236}">
                      <a16:creationId xmlns:a16="http://schemas.microsoft.com/office/drawing/2014/main" id="{7858979D-4146-4A8B-9E22-56FF2BF5FD6D}"/>
                    </a:ext>
                  </a:extLst>
                </p:cNvPr>
                <p:cNvSpPr/>
                <p:nvPr/>
              </p:nvSpPr>
              <p:spPr>
                <a:xfrm>
                  <a:off x="897849"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6" name="Oval 3455">
                  <a:extLst>
                    <a:ext uri="{FF2B5EF4-FFF2-40B4-BE49-F238E27FC236}">
                      <a16:creationId xmlns:a16="http://schemas.microsoft.com/office/drawing/2014/main" id="{9E02BA8C-9F5F-4617-8D45-603EE3BC1D87}"/>
                    </a:ext>
                  </a:extLst>
                </p:cNvPr>
                <p:cNvSpPr/>
                <p:nvPr/>
              </p:nvSpPr>
              <p:spPr>
                <a:xfrm>
                  <a:off x="980049"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7" name="Oval 3456">
                  <a:extLst>
                    <a:ext uri="{FF2B5EF4-FFF2-40B4-BE49-F238E27FC236}">
                      <a16:creationId xmlns:a16="http://schemas.microsoft.com/office/drawing/2014/main" id="{44CD13DE-5372-4C31-968E-2B88AEE1C899}"/>
                    </a:ext>
                  </a:extLst>
                </p:cNvPr>
                <p:cNvSpPr/>
                <p:nvPr/>
              </p:nvSpPr>
              <p:spPr>
                <a:xfrm>
                  <a:off x="1069582"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8" name="Oval 3457">
                  <a:extLst>
                    <a:ext uri="{FF2B5EF4-FFF2-40B4-BE49-F238E27FC236}">
                      <a16:creationId xmlns:a16="http://schemas.microsoft.com/office/drawing/2014/main" id="{372A0224-BC95-46B4-8077-5822CF3A2F4D}"/>
                    </a:ext>
                  </a:extLst>
                </p:cNvPr>
                <p:cNvSpPr/>
                <p:nvPr/>
              </p:nvSpPr>
              <p:spPr>
                <a:xfrm>
                  <a:off x="1145949"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59" name="Oval 3458">
                  <a:extLst>
                    <a:ext uri="{FF2B5EF4-FFF2-40B4-BE49-F238E27FC236}">
                      <a16:creationId xmlns:a16="http://schemas.microsoft.com/office/drawing/2014/main" id="{BEB3A86F-6AA9-436B-83C9-908499C82200}"/>
                    </a:ext>
                  </a:extLst>
                </p:cNvPr>
                <p:cNvSpPr/>
                <p:nvPr/>
              </p:nvSpPr>
              <p:spPr>
                <a:xfrm>
                  <a:off x="1197300"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0" name="Oval 3459">
                  <a:extLst>
                    <a:ext uri="{FF2B5EF4-FFF2-40B4-BE49-F238E27FC236}">
                      <a16:creationId xmlns:a16="http://schemas.microsoft.com/office/drawing/2014/main" id="{1DE86BA5-3C8A-4026-A9CA-DD1180326BCE}"/>
                    </a:ext>
                  </a:extLst>
                </p:cNvPr>
                <p:cNvSpPr/>
                <p:nvPr/>
              </p:nvSpPr>
              <p:spPr>
                <a:xfrm>
                  <a:off x="1290783"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1" name="Oval 3460">
                  <a:extLst>
                    <a:ext uri="{FF2B5EF4-FFF2-40B4-BE49-F238E27FC236}">
                      <a16:creationId xmlns:a16="http://schemas.microsoft.com/office/drawing/2014/main" id="{E62C79E5-C7E0-481B-A92E-516FE8FC89B5}"/>
                    </a:ext>
                  </a:extLst>
                </p:cNvPr>
                <p:cNvSpPr/>
                <p:nvPr/>
              </p:nvSpPr>
              <p:spPr>
                <a:xfrm>
                  <a:off x="1363200"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2" name="Oval 3461">
                  <a:extLst>
                    <a:ext uri="{FF2B5EF4-FFF2-40B4-BE49-F238E27FC236}">
                      <a16:creationId xmlns:a16="http://schemas.microsoft.com/office/drawing/2014/main" id="{4B52DDB6-6D04-4AE2-9795-0D56767FC863}"/>
                    </a:ext>
                  </a:extLst>
                </p:cNvPr>
                <p:cNvSpPr/>
                <p:nvPr/>
              </p:nvSpPr>
              <p:spPr>
                <a:xfrm>
                  <a:off x="1448784"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3" name="Oval 3462">
                  <a:extLst>
                    <a:ext uri="{FF2B5EF4-FFF2-40B4-BE49-F238E27FC236}">
                      <a16:creationId xmlns:a16="http://schemas.microsoft.com/office/drawing/2014/main" id="{03BE0117-5467-494D-8BC6-BE8016D51A6A}"/>
                    </a:ext>
                  </a:extLst>
                </p:cNvPr>
                <p:cNvSpPr/>
                <p:nvPr/>
              </p:nvSpPr>
              <p:spPr>
                <a:xfrm>
                  <a:off x="1819427"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4" name="Oval 3463">
                  <a:extLst>
                    <a:ext uri="{FF2B5EF4-FFF2-40B4-BE49-F238E27FC236}">
                      <a16:creationId xmlns:a16="http://schemas.microsoft.com/office/drawing/2014/main" id="{36C8F992-8E0D-4859-886B-ECEC3A302FE1}"/>
                    </a:ext>
                  </a:extLst>
                </p:cNvPr>
                <p:cNvSpPr/>
                <p:nvPr/>
              </p:nvSpPr>
              <p:spPr>
                <a:xfrm>
                  <a:off x="2039311"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5" name="Oval 3464">
                  <a:extLst>
                    <a:ext uri="{FF2B5EF4-FFF2-40B4-BE49-F238E27FC236}">
                      <a16:creationId xmlns:a16="http://schemas.microsoft.com/office/drawing/2014/main" id="{E517C680-11C6-4499-A611-008057C74B47}"/>
                    </a:ext>
                  </a:extLst>
                </p:cNvPr>
                <p:cNvSpPr/>
                <p:nvPr/>
              </p:nvSpPr>
              <p:spPr>
                <a:xfrm>
                  <a:off x="2194678"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6" name="Oval 3465">
                  <a:extLst>
                    <a:ext uri="{FF2B5EF4-FFF2-40B4-BE49-F238E27FC236}">
                      <a16:creationId xmlns:a16="http://schemas.microsoft.com/office/drawing/2014/main" id="{30759849-4414-4734-AAE4-455BEF409B87}"/>
                    </a:ext>
                  </a:extLst>
                </p:cNvPr>
                <p:cNvSpPr/>
                <p:nvPr/>
              </p:nvSpPr>
              <p:spPr>
                <a:xfrm>
                  <a:off x="2262487"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7" name="Oval 3466">
                  <a:extLst>
                    <a:ext uri="{FF2B5EF4-FFF2-40B4-BE49-F238E27FC236}">
                      <a16:creationId xmlns:a16="http://schemas.microsoft.com/office/drawing/2014/main" id="{B783FEDE-1358-4FA7-86C1-041DF289AFED}"/>
                    </a:ext>
                  </a:extLst>
                </p:cNvPr>
                <p:cNvSpPr/>
                <p:nvPr/>
              </p:nvSpPr>
              <p:spPr>
                <a:xfrm>
                  <a:off x="2344120"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8" name="Oval 3467">
                  <a:extLst>
                    <a:ext uri="{FF2B5EF4-FFF2-40B4-BE49-F238E27FC236}">
                      <a16:creationId xmlns:a16="http://schemas.microsoft.com/office/drawing/2014/main" id="{11461900-F40D-43F2-9F5A-9EE3D00873A9}"/>
                    </a:ext>
                  </a:extLst>
                </p:cNvPr>
                <p:cNvSpPr/>
                <p:nvPr/>
              </p:nvSpPr>
              <p:spPr>
                <a:xfrm>
                  <a:off x="2445504"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69" name="Oval 3468">
                  <a:extLst>
                    <a:ext uri="{FF2B5EF4-FFF2-40B4-BE49-F238E27FC236}">
                      <a16:creationId xmlns:a16="http://schemas.microsoft.com/office/drawing/2014/main" id="{20598D8A-D638-4097-AEC0-0D635EAC425A}"/>
                    </a:ext>
                  </a:extLst>
                </p:cNvPr>
                <p:cNvSpPr/>
                <p:nvPr/>
              </p:nvSpPr>
              <p:spPr>
                <a:xfrm>
                  <a:off x="2552813"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0" name="Oval 3469">
                  <a:extLst>
                    <a:ext uri="{FF2B5EF4-FFF2-40B4-BE49-F238E27FC236}">
                      <a16:creationId xmlns:a16="http://schemas.microsoft.com/office/drawing/2014/main" id="{16514DDE-61EA-46BD-9C53-9E0E142977EA}"/>
                    </a:ext>
                  </a:extLst>
                </p:cNvPr>
                <p:cNvSpPr/>
                <p:nvPr/>
              </p:nvSpPr>
              <p:spPr>
                <a:xfrm>
                  <a:off x="2713447"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1" name="Oval 3470">
                  <a:extLst>
                    <a:ext uri="{FF2B5EF4-FFF2-40B4-BE49-F238E27FC236}">
                      <a16:creationId xmlns:a16="http://schemas.microsoft.com/office/drawing/2014/main" id="{6F8DC7E3-E048-4F82-8FDA-A49486D4011A}"/>
                    </a:ext>
                  </a:extLst>
                </p:cNvPr>
                <p:cNvSpPr/>
                <p:nvPr/>
              </p:nvSpPr>
              <p:spPr>
                <a:xfrm>
                  <a:off x="2820097"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2" name="Oval 3471">
                  <a:extLst>
                    <a:ext uri="{FF2B5EF4-FFF2-40B4-BE49-F238E27FC236}">
                      <a16:creationId xmlns:a16="http://schemas.microsoft.com/office/drawing/2014/main" id="{ACB0287F-8DAA-4C3F-9E5B-FADE60F0DB1F}"/>
                    </a:ext>
                  </a:extLst>
                </p:cNvPr>
                <p:cNvSpPr/>
                <p:nvPr/>
              </p:nvSpPr>
              <p:spPr>
                <a:xfrm>
                  <a:off x="2979259"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3" name="Oval 3472">
                  <a:extLst>
                    <a:ext uri="{FF2B5EF4-FFF2-40B4-BE49-F238E27FC236}">
                      <a16:creationId xmlns:a16="http://schemas.microsoft.com/office/drawing/2014/main" id="{6E3E2659-ED14-4125-92E7-ED3ED1386D5B}"/>
                    </a:ext>
                  </a:extLst>
                </p:cNvPr>
                <p:cNvSpPr/>
                <p:nvPr/>
              </p:nvSpPr>
              <p:spPr>
                <a:xfrm>
                  <a:off x="3172425" y="29076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4" name="Oval 3473">
                  <a:extLst>
                    <a:ext uri="{FF2B5EF4-FFF2-40B4-BE49-F238E27FC236}">
                      <a16:creationId xmlns:a16="http://schemas.microsoft.com/office/drawing/2014/main" id="{396E23A9-2EDD-422A-8E63-EF624FB355C9}"/>
                    </a:ext>
                  </a:extLst>
                </p:cNvPr>
                <p:cNvSpPr/>
                <p:nvPr/>
              </p:nvSpPr>
              <p:spPr>
                <a:xfrm>
                  <a:off x="922189"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5" name="Oval 3474">
                  <a:extLst>
                    <a:ext uri="{FF2B5EF4-FFF2-40B4-BE49-F238E27FC236}">
                      <a16:creationId xmlns:a16="http://schemas.microsoft.com/office/drawing/2014/main" id="{37258749-B00A-43CC-9455-3B75C5306563}"/>
                    </a:ext>
                  </a:extLst>
                </p:cNvPr>
                <p:cNvSpPr/>
                <p:nvPr/>
              </p:nvSpPr>
              <p:spPr>
                <a:xfrm>
                  <a:off x="944498"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6" name="Oval 3475">
                  <a:extLst>
                    <a:ext uri="{FF2B5EF4-FFF2-40B4-BE49-F238E27FC236}">
                      <a16:creationId xmlns:a16="http://schemas.microsoft.com/office/drawing/2014/main" id="{7890568A-B0E3-46B5-8D5C-ED0C0AE8D6D7}"/>
                    </a:ext>
                  </a:extLst>
                </p:cNvPr>
                <p:cNvSpPr/>
                <p:nvPr/>
              </p:nvSpPr>
              <p:spPr>
                <a:xfrm>
                  <a:off x="959640"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7" name="Oval 3476">
                  <a:extLst>
                    <a:ext uri="{FF2B5EF4-FFF2-40B4-BE49-F238E27FC236}">
                      <a16:creationId xmlns:a16="http://schemas.microsoft.com/office/drawing/2014/main" id="{659CBE7F-BB07-4B94-926B-F77161A63711}"/>
                    </a:ext>
                  </a:extLst>
                </p:cNvPr>
                <p:cNvSpPr/>
                <p:nvPr/>
              </p:nvSpPr>
              <p:spPr>
                <a:xfrm>
                  <a:off x="997823"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8" name="Oval 3477">
                  <a:extLst>
                    <a:ext uri="{FF2B5EF4-FFF2-40B4-BE49-F238E27FC236}">
                      <a16:creationId xmlns:a16="http://schemas.microsoft.com/office/drawing/2014/main" id="{F1182F34-DB2F-4000-81A2-5881945AA752}"/>
                    </a:ext>
                  </a:extLst>
                </p:cNvPr>
                <p:cNvSpPr/>
                <p:nvPr/>
              </p:nvSpPr>
              <p:spPr>
                <a:xfrm>
                  <a:off x="104193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79" name="Oval 3478">
                  <a:extLst>
                    <a:ext uri="{FF2B5EF4-FFF2-40B4-BE49-F238E27FC236}">
                      <a16:creationId xmlns:a16="http://schemas.microsoft.com/office/drawing/2014/main" id="{91ADFA62-55C6-4B28-AD31-7B4DD30F1AE0}"/>
                    </a:ext>
                  </a:extLst>
                </p:cNvPr>
                <p:cNvSpPr/>
                <p:nvPr/>
              </p:nvSpPr>
              <p:spPr>
                <a:xfrm>
                  <a:off x="100243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0" name="Oval 3479">
                  <a:extLst>
                    <a:ext uri="{FF2B5EF4-FFF2-40B4-BE49-F238E27FC236}">
                      <a16:creationId xmlns:a16="http://schemas.microsoft.com/office/drawing/2014/main" id="{3E9A3D12-9768-4A93-A34B-01E10A74369D}"/>
                    </a:ext>
                  </a:extLst>
                </p:cNvPr>
                <p:cNvSpPr/>
                <p:nvPr/>
              </p:nvSpPr>
              <p:spPr>
                <a:xfrm>
                  <a:off x="1051148"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1" name="Oval 3480">
                  <a:extLst>
                    <a:ext uri="{FF2B5EF4-FFF2-40B4-BE49-F238E27FC236}">
                      <a16:creationId xmlns:a16="http://schemas.microsoft.com/office/drawing/2014/main" id="{8715292F-0170-4F92-933A-0DB16E91A4A4}"/>
                    </a:ext>
                  </a:extLst>
                </p:cNvPr>
                <p:cNvSpPr/>
                <p:nvPr/>
              </p:nvSpPr>
              <p:spPr>
                <a:xfrm>
                  <a:off x="1059049"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2" name="Oval 3481">
                  <a:extLst>
                    <a:ext uri="{FF2B5EF4-FFF2-40B4-BE49-F238E27FC236}">
                      <a16:creationId xmlns:a16="http://schemas.microsoft.com/office/drawing/2014/main" id="{E1FFFEC2-3D0C-4322-8FEA-C63C1113C0AF}"/>
                    </a:ext>
                  </a:extLst>
                </p:cNvPr>
                <p:cNvSpPr/>
                <p:nvPr/>
              </p:nvSpPr>
              <p:spPr>
                <a:xfrm>
                  <a:off x="106958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3" name="Oval 3482">
                  <a:extLst>
                    <a:ext uri="{FF2B5EF4-FFF2-40B4-BE49-F238E27FC236}">
                      <a16:creationId xmlns:a16="http://schemas.microsoft.com/office/drawing/2014/main" id="{A64BCA07-487C-4845-A5F2-F79DACBF9304}"/>
                    </a:ext>
                  </a:extLst>
                </p:cNvPr>
                <p:cNvSpPr/>
                <p:nvPr/>
              </p:nvSpPr>
              <p:spPr>
                <a:xfrm>
                  <a:off x="1080774"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4" name="Oval 3483">
                  <a:extLst>
                    <a:ext uri="{FF2B5EF4-FFF2-40B4-BE49-F238E27FC236}">
                      <a16:creationId xmlns:a16="http://schemas.microsoft.com/office/drawing/2014/main" id="{93CDD1C7-7F3B-4178-8879-10E5A7C3A7A2}"/>
                    </a:ext>
                  </a:extLst>
                </p:cNvPr>
                <p:cNvSpPr/>
                <p:nvPr/>
              </p:nvSpPr>
              <p:spPr>
                <a:xfrm>
                  <a:off x="1088015"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5" name="Oval 3484">
                  <a:extLst>
                    <a:ext uri="{FF2B5EF4-FFF2-40B4-BE49-F238E27FC236}">
                      <a16:creationId xmlns:a16="http://schemas.microsoft.com/office/drawing/2014/main" id="{AC6CAE35-84A9-4D02-900C-E68C912E64A7}"/>
                    </a:ext>
                  </a:extLst>
                </p:cNvPr>
                <p:cNvSpPr/>
                <p:nvPr/>
              </p:nvSpPr>
              <p:spPr>
                <a:xfrm>
                  <a:off x="109723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6" name="Oval 3485">
                  <a:extLst>
                    <a:ext uri="{FF2B5EF4-FFF2-40B4-BE49-F238E27FC236}">
                      <a16:creationId xmlns:a16="http://schemas.microsoft.com/office/drawing/2014/main" id="{3E86456F-C5BD-4C11-B2E3-3981495F0593}"/>
                    </a:ext>
                  </a:extLst>
                </p:cNvPr>
                <p:cNvSpPr/>
                <p:nvPr/>
              </p:nvSpPr>
              <p:spPr>
                <a:xfrm>
                  <a:off x="110513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7" name="Oval 3486">
                  <a:extLst>
                    <a:ext uri="{FF2B5EF4-FFF2-40B4-BE49-F238E27FC236}">
                      <a16:creationId xmlns:a16="http://schemas.microsoft.com/office/drawing/2014/main" id="{CC06C592-5043-4511-BE53-99D737DF3B32}"/>
                    </a:ext>
                  </a:extLst>
                </p:cNvPr>
                <p:cNvSpPr/>
                <p:nvPr/>
              </p:nvSpPr>
              <p:spPr>
                <a:xfrm>
                  <a:off x="1115665"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8" name="Oval 3487">
                  <a:extLst>
                    <a:ext uri="{FF2B5EF4-FFF2-40B4-BE49-F238E27FC236}">
                      <a16:creationId xmlns:a16="http://schemas.microsoft.com/office/drawing/2014/main" id="{EDDE9C58-83DC-428C-8BD6-D1BEA9F1E5EB}"/>
                    </a:ext>
                  </a:extLst>
                </p:cNvPr>
                <p:cNvSpPr/>
                <p:nvPr/>
              </p:nvSpPr>
              <p:spPr>
                <a:xfrm>
                  <a:off x="112685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89" name="Oval 3488">
                  <a:extLst>
                    <a:ext uri="{FF2B5EF4-FFF2-40B4-BE49-F238E27FC236}">
                      <a16:creationId xmlns:a16="http://schemas.microsoft.com/office/drawing/2014/main" id="{592C4581-070E-46AC-892E-408AA3A0D01C}"/>
                    </a:ext>
                  </a:extLst>
                </p:cNvPr>
                <p:cNvSpPr/>
                <p:nvPr/>
              </p:nvSpPr>
              <p:spPr>
                <a:xfrm>
                  <a:off x="116635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0" name="Oval 3489">
                  <a:extLst>
                    <a:ext uri="{FF2B5EF4-FFF2-40B4-BE49-F238E27FC236}">
                      <a16:creationId xmlns:a16="http://schemas.microsoft.com/office/drawing/2014/main" id="{13BE23E2-49EA-4DEB-BC59-4E2B79F8E8AC}"/>
                    </a:ext>
                  </a:extLst>
                </p:cNvPr>
                <p:cNvSpPr/>
                <p:nvPr/>
              </p:nvSpPr>
              <p:spPr>
                <a:xfrm>
                  <a:off x="118215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1" name="Oval 3490">
                  <a:extLst>
                    <a:ext uri="{FF2B5EF4-FFF2-40B4-BE49-F238E27FC236}">
                      <a16:creationId xmlns:a16="http://schemas.microsoft.com/office/drawing/2014/main" id="{43268555-2A93-482D-B33E-863515332119}"/>
                    </a:ext>
                  </a:extLst>
                </p:cNvPr>
                <p:cNvSpPr/>
                <p:nvPr/>
              </p:nvSpPr>
              <p:spPr>
                <a:xfrm>
                  <a:off x="1195324"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2" name="Oval 3491">
                  <a:extLst>
                    <a:ext uri="{FF2B5EF4-FFF2-40B4-BE49-F238E27FC236}">
                      <a16:creationId xmlns:a16="http://schemas.microsoft.com/office/drawing/2014/main" id="{84CD7262-2B92-4CC3-A986-77C5680EA0D9}"/>
                    </a:ext>
                  </a:extLst>
                </p:cNvPr>
                <p:cNvSpPr/>
                <p:nvPr/>
              </p:nvSpPr>
              <p:spPr>
                <a:xfrm>
                  <a:off x="120783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3" name="Oval 3492">
                  <a:extLst>
                    <a:ext uri="{FF2B5EF4-FFF2-40B4-BE49-F238E27FC236}">
                      <a16:creationId xmlns:a16="http://schemas.microsoft.com/office/drawing/2014/main" id="{DADC0304-D20D-40AC-B4E0-A16B7FEC126B}"/>
                    </a:ext>
                  </a:extLst>
                </p:cNvPr>
                <p:cNvSpPr/>
                <p:nvPr/>
              </p:nvSpPr>
              <p:spPr>
                <a:xfrm>
                  <a:off x="1216391"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4" name="Oval 3493">
                  <a:extLst>
                    <a:ext uri="{FF2B5EF4-FFF2-40B4-BE49-F238E27FC236}">
                      <a16:creationId xmlns:a16="http://schemas.microsoft.com/office/drawing/2014/main" id="{503FCBF7-AD6B-43CC-B4E6-72CEA6B7B0D4}"/>
                    </a:ext>
                  </a:extLst>
                </p:cNvPr>
                <p:cNvSpPr/>
                <p:nvPr/>
              </p:nvSpPr>
              <p:spPr>
                <a:xfrm>
                  <a:off x="1324358"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5" name="Oval 3494">
                  <a:extLst>
                    <a:ext uri="{FF2B5EF4-FFF2-40B4-BE49-F238E27FC236}">
                      <a16:creationId xmlns:a16="http://schemas.microsoft.com/office/drawing/2014/main" id="{4A72855B-3D92-4C8C-A004-09349FA2532F}"/>
                    </a:ext>
                  </a:extLst>
                </p:cNvPr>
                <p:cNvSpPr/>
                <p:nvPr/>
              </p:nvSpPr>
              <p:spPr>
                <a:xfrm>
                  <a:off x="1243383"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6" name="Oval 3495">
                  <a:extLst>
                    <a:ext uri="{FF2B5EF4-FFF2-40B4-BE49-F238E27FC236}">
                      <a16:creationId xmlns:a16="http://schemas.microsoft.com/office/drawing/2014/main" id="{CC5D8B3F-6116-429C-AFCE-3A1961A6EA31}"/>
                    </a:ext>
                  </a:extLst>
                </p:cNvPr>
                <p:cNvSpPr/>
                <p:nvPr/>
              </p:nvSpPr>
              <p:spPr>
                <a:xfrm>
                  <a:off x="1273008"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7" name="Oval 3496">
                  <a:extLst>
                    <a:ext uri="{FF2B5EF4-FFF2-40B4-BE49-F238E27FC236}">
                      <a16:creationId xmlns:a16="http://schemas.microsoft.com/office/drawing/2014/main" id="{5FD95055-2028-45BB-8811-BD7E621F4D2E}"/>
                    </a:ext>
                  </a:extLst>
                </p:cNvPr>
                <p:cNvSpPr/>
                <p:nvPr/>
              </p:nvSpPr>
              <p:spPr>
                <a:xfrm>
                  <a:off x="1288149"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8" name="Oval 3497">
                  <a:extLst>
                    <a:ext uri="{FF2B5EF4-FFF2-40B4-BE49-F238E27FC236}">
                      <a16:creationId xmlns:a16="http://schemas.microsoft.com/office/drawing/2014/main" id="{76F43C82-13DF-4726-BB53-453C9A064951}"/>
                    </a:ext>
                  </a:extLst>
                </p:cNvPr>
                <p:cNvSpPr/>
                <p:nvPr/>
              </p:nvSpPr>
              <p:spPr>
                <a:xfrm>
                  <a:off x="113870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99" name="Oval 3498">
                  <a:extLst>
                    <a:ext uri="{FF2B5EF4-FFF2-40B4-BE49-F238E27FC236}">
                      <a16:creationId xmlns:a16="http://schemas.microsoft.com/office/drawing/2014/main" id="{DEB14116-4C23-4C34-9121-2F20AB618A5E}"/>
                    </a:ext>
                  </a:extLst>
                </p:cNvPr>
                <p:cNvSpPr/>
                <p:nvPr/>
              </p:nvSpPr>
              <p:spPr>
                <a:xfrm>
                  <a:off x="114265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0" name="Oval 3499">
                  <a:extLst>
                    <a:ext uri="{FF2B5EF4-FFF2-40B4-BE49-F238E27FC236}">
                      <a16:creationId xmlns:a16="http://schemas.microsoft.com/office/drawing/2014/main" id="{5EBB6F63-0AE5-4D4C-A4C4-0EB40825BE88}"/>
                    </a:ext>
                  </a:extLst>
                </p:cNvPr>
                <p:cNvSpPr/>
                <p:nvPr/>
              </p:nvSpPr>
              <p:spPr>
                <a:xfrm>
                  <a:off x="1241408"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1" name="Oval 3500">
                  <a:extLst>
                    <a:ext uri="{FF2B5EF4-FFF2-40B4-BE49-F238E27FC236}">
                      <a16:creationId xmlns:a16="http://schemas.microsoft.com/office/drawing/2014/main" id="{25EEF6E2-5A35-41EB-8D25-78B71530AF1C}"/>
                    </a:ext>
                  </a:extLst>
                </p:cNvPr>
                <p:cNvSpPr/>
                <p:nvPr/>
              </p:nvSpPr>
              <p:spPr>
                <a:xfrm>
                  <a:off x="1358591"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2" name="Oval 3501">
                  <a:extLst>
                    <a:ext uri="{FF2B5EF4-FFF2-40B4-BE49-F238E27FC236}">
                      <a16:creationId xmlns:a16="http://schemas.microsoft.com/office/drawing/2014/main" id="{99A84DC5-5DFD-4556-AFE9-E1CC93BDC30F}"/>
                    </a:ext>
                  </a:extLst>
                </p:cNvPr>
                <p:cNvSpPr/>
                <p:nvPr/>
              </p:nvSpPr>
              <p:spPr>
                <a:xfrm>
                  <a:off x="139414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3" name="Oval 3502">
                  <a:extLst>
                    <a:ext uri="{FF2B5EF4-FFF2-40B4-BE49-F238E27FC236}">
                      <a16:creationId xmlns:a16="http://schemas.microsoft.com/office/drawing/2014/main" id="{176B5496-0260-4EEC-A645-197C758EA5AE}"/>
                    </a:ext>
                  </a:extLst>
                </p:cNvPr>
                <p:cNvSpPr/>
                <p:nvPr/>
              </p:nvSpPr>
              <p:spPr>
                <a:xfrm>
                  <a:off x="1435616"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4" name="Oval 3503">
                  <a:extLst>
                    <a:ext uri="{FF2B5EF4-FFF2-40B4-BE49-F238E27FC236}">
                      <a16:creationId xmlns:a16="http://schemas.microsoft.com/office/drawing/2014/main" id="{A2F31647-C85A-4160-80FE-D33996BD6AE7}"/>
                    </a:ext>
                  </a:extLst>
                </p:cNvPr>
                <p:cNvSpPr/>
                <p:nvPr/>
              </p:nvSpPr>
              <p:spPr>
                <a:xfrm>
                  <a:off x="1482356"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5" name="Oval 3504">
                  <a:extLst>
                    <a:ext uri="{FF2B5EF4-FFF2-40B4-BE49-F238E27FC236}">
                      <a16:creationId xmlns:a16="http://schemas.microsoft.com/office/drawing/2014/main" id="{8ED241CB-178D-4408-B0B9-67A550726372}"/>
                    </a:ext>
                  </a:extLst>
                </p:cNvPr>
                <p:cNvSpPr/>
                <p:nvPr/>
              </p:nvSpPr>
              <p:spPr>
                <a:xfrm>
                  <a:off x="1505397"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6" name="Oval 3505">
                  <a:extLst>
                    <a:ext uri="{FF2B5EF4-FFF2-40B4-BE49-F238E27FC236}">
                      <a16:creationId xmlns:a16="http://schemas.microsoft.com/office/drawing/2014/main" id="{A04B3791-EC6E-4809-A2EA-DF19F89A8C37}"/>
                    </a:ext>
                  </a:extLst>
                </p:cNvPr>
                <p:cNvSpPr/>
                <p:nvPr/>
              </p:nvSpPr>
              <p:spPr>
                <a:xfrm>
                  <a:off x="1560040"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7" name="Oval 3506">
                  <a:extLst>
                    <a:ext uri="{FF2B5EF4-FFF2-40B4-BE49-F238E27FC236}">
                      <a16:creationId xmlns:a16="http://schemas.microsoft.com/office/drawing/2014/main" id="{8C683D90-62BD-4EB0-8DAF-ABD4042C582A}"/>
                    </a:ext>
                  </a:extLst>
                </p:cNvPr>
                <p:cNvSpPr/>
                <p:nvPr/>
              </p:nvSpPr>
              <p:spPr>
                <a:xfrm>
                  <a:off x="1628512" y="300448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8" name="Oval 3507">
                  <a:extLst>
                    <a:ext uri="{FF2B5EF4-FFF2-40B4-BE49-F238E27FC236}">
                      <a16:creationId xmlns:a16="http://schemas.microsoft.com/office/drawing/2014/main" id="{719C1658-ABB6-4279-A31A-F69BBA9E562D}"/>
                    </a:ext>
                  </a:extLst>
                </p:cNvPr>
                <p:cNvSpPr/>
                <p:nvPr/>
              </p:nvSpPr>
              <p:spPr>
                <a:xfrm>
                  <a:off x="1001687"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09" name="Oval 3508">
                  <a:extLst>
                    <a:ext uri="{FF2B5EF4-FFF2-40B4-BE49-F238E27FC236}">
                      <a16:creationId xmlns:a16="http://schemas.microsoft.com/office/drawing/2014/main" id="{00D84985-C7CB-42C3-ADBE-AC0ACD14DF1C}"/>
                    </a:ext>
                  </a:extLst>
                </p:cNvPr>
                <p:cNvSpPr/>
                <p:nvPr/>
              </p:nvSpPr>
              <p:spPr>
                <a:xfrm>
                  <a:off x="909607"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0" name="Oval 3509">
                  <a:extLst>
                    <a:ext uri="{FF2B5EF4-FFF2-40B4-BE49-F238E27FC236}">
                      <a16:creationId xmlns:a16="http://schemas.microsoft.com/office/drawing/2014/main" id="{AD396A34-76AC-460A-8BB5-5275D477B380}"/>
                    </a:ext>
                  </a:extLst>
                </p:cNvPr>
                <p:cNvSpPr/>
                <p:nvPr/>
              </p:nvSpPr>
              <p:spPr>
                <a:xfrm>
                  <a:off x="1070241"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1" name="Oval 3510">
                  <a:extLst>
                    <a:ext uri="{FF2B5EF4-FFF2-40B4-BE49-F238E27FC236}">
                      <a16:creationId xmlns:a16="http://schemas.microsoft.com/office/drawing/2014/main" id="{29976E64-56D2-4C79-A593-BF19C84A92E1}"/>
                    </a:ext>
                  </a:extLst>
                </p:cNvPr>
                <p:cNvSpPr/>
                <p:nvPr/>
              </p:nvSpPr>
              <p:spPr>
                <a:xfrm>
                  <a:off x="1144633"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2" name="Oval 3511">
                  <a:extLst>
                    <a:ext uri="{FF2B5EF4-FFF2-40B4-BE49-F238E27FC236}">
                      <a16:creationId xmlns:a16="http://schemas.microsoft.com/office/drawing/2014/main" id="{E2045B47-64A0-44FC-B796-D5857C237045}"/>
                    </a:ext>
                  </a:extLst>
                </p:cNvPr>
                <p:cNvSpPr/>
                <p:nvPr/>
              </p:nvSpPr>
              <p:spPr>
                <a:xfrm>
                  <a:off x="1296708"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3" name="Oval 3512">
                  <a:extLst>
                    <a:ext uri="{FF2B5EF4-FFF2-40B4-BE49-F238E27FC236}">
                      <a16:creationId xmlns:a16="http://schemas.microsoft.com/office/drawing/2014/main" id="{B5E8594E-A8F9-4A42-B88C-A37C82F6B1DC}"/>
                    </a:ext>
                  </a:extLst>
                </p:cNvPr>
                <p:cNvSpPr/>
                <p:nvPr/>
              </p:nvSpPr>
              <p:spPr>
                <a:xfrm>
                  <a:off x="1414550"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4" name="Oval 3513">
                  <a:extLst>
                    <a:ext uri="{FF2B5EF4-FFF2-40B4-BE49-F238E27FC236}">
                      <a16:creationId xmlns:a16="http://schemas.microsoft.com/office/drawing/2014/main" id="{D164481E-D10B-4859-8833-1FE7E10A09A7}"/>
                    </a:ext>
                  </a:extLst>
                </p:cNvPr>
                <p:cNvSpPr/>
                <p:nvPr/>
              </p:nvSpPr>
              <p:spPr>
                <a:xfrm>
                  <a:off x="1503426"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5" name="Oval 3514">
                  <a:extLst>
                    <a:ext uri="{FF2B5EF4-FFF2-40B4-BE49-F238E27FC236}">
                      <a16:creationId xmlns:a16="http://schemas.microsoft.com/office/drawing/2014/main" id="{E2F1EE73-5A6B-4B1E-9C37-878115D7E3E9}"/>
                    </a:ext>
                  </a:extLst>
                </p:cNvPr>
                <p:cNvSpPr/>
                <p:nvPr/>
              </p:nvSpPr>
              <p:spPr>
                <a:xfrm>
                  <a:off x="1559384"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6" name="Oval 3515">
                  <a:extLst>
                    <a:ext uri="{FF2B5EF4-FFF2-40B4-BE49-F238E27FC236}">
                      <a16:creationId xmlns:a16="http://schemas.microsoft.com/office/drawing/2014/main" id="{73ACD30E-2141-46B6-9210-7A744699E6AF}"/>
                    </a:ext>
                  </a:extLst>
                </p:cNvPr>
                <p:cNvSpPr/>
                <p:nvPr/>
              </p:nvSpPr>
              <p:spPr>
                <a:xfrm>
                  <a:off x="1737135"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7" name="Oval 3516">
                  <a:extLst>
                    <a:ext uri="{FF2B5EF4-FFF2-40B4-BE49-F238E27FC236}">
                      <a16:creationId xmlns:a16="http://schemas.microsoft.com/office/drawing/2014/main" id="{8C764D1E-047B-42FF-A633-24E8043CA9D8}"/>
                    </a:ext>
                  </a:extLst>
                </p:cNvPr>
                <p:cNvSpPr/>
                <p:nvPr/>
              </p:nvSpPr>
              <p:spPr>
                <a:xfrm>
                  <a:off x="1841152"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8" name="Oval 3517">
                  <a:extLst>
                    <a:ext uri="{FF2B5EF4-FFF2-40B4-BE49-F238E27FC236}">
                      <a16:creationId xmlns:a16="http://schemas.microsoft.com/office/drawing/2014/main" id="{EA527314-BBF2-4A88-ACFE-77B4D7CEB072}"/>
                    </a:ext>
                  </a:extLst>
                </p:cNvPr>
                <p:cNvSpPr/>
                <p:nvPr/>
              </p:nvSpPr>
              <p:spPr>
                <a:xfrm>
                  <a:off x="1935952"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19" name="Oval 3518">
                  <a:extLst>
                    <a:ext uri="{FF2B5EF4-FFF2-40B4-BE49-F238E27FC236}">
                      <a16:creationId xmlns:a16="http://schemas.microsoft.com/office/drawing/2014/main" id="{3B294AA4-692E-4DDE-B27E-07A7CA3FA866}"/>
                    </a:ext>
                  </a:extLst>
                </p:cNvPr>
                <p:cNvSpPr/>
                <p:nvPr/>
              </p:nvSpPr>
              <p:spPr>
                <a:xfrm>
                  <a:off x="2005077"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0" name="Oval 3519">
                  <a:extLst>
                    <a:ext uri="{FF2B5EF4-FFF2-40B4-BE49-F238E27FC236}">
                      <a16:creationId xmlns:a16="http://schemas.microsoft.com/office/drawing/2014/main" id="{9C8154E2-AC49-4982-B7ED-B6D393BFC4C0}"/>
                    </a:ext>
                  </a:extLst>
                </p:cNvPr>
                <p:cNvSpPr/>
                <p:nvPr/>
              </p:nvSpPr>
              <p:spPr>
                <a:xfrm>
                  <a:off x="2055769"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1" name="Oval 3520">
                  <a:extLst>
                    <a:ext uri="{FF2B5EF4-FFF2-40B4-BE49-F238E27FC236}">
                      <a16:creationId xmlns:a16="http://schemas.microsoft.com/office/drawing/2014/main" id="{188F24D9-8C59-4055-B6B1-9AA2E2CEEBC7}"/>
                    </a:ext>
                  </a:extLst>
                </p:cNvPr>
                <p:cNvSpPr/>
                <p:nvPr/>
              </p:nvSpPr>
              <p:spPr>
                <a:xfrm>
                  <a:off x="2078811"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2" name="Oval 3521">
                  <a:extLst>
                    <a:ext uri="{FF2B5EF4-FFF2-40B4-BE49-F238E27FC236}">
                      <a16:creationId xmlns:a16="http://schemas.microsoft.com/office/drawing/2014/main" id="{F12DC862-639B-42ED-95C7-D8A9FC74BE7D}"/>
                    </a:ext>
                  </a:extLst>
                </p:cNvPr>
                <p:cNvSpPr/>
                <p:nvPr/>
              </p:nvSpPr>
              <p:spPr>
                <a:xfrm>
                  <a:off x="2211795"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3" name="Oval 3522">
                  <a:extLst>
                    <a:ext uri="{FF2B5EF4-FFF2-40B4-BE49-F238E27FC236}">
                      <a16:creationId xmlns:a16="http://schemas.microsoft.com/office/drawing/2014/main" id="{8BED31DE-46F0-4E38-B857-D4C0F0B7880D}"/>
                    </a:ext>
                  </a:extLst>
                </p:cNvPr>
                <p:cNvSpPr/>
                <p:nvPr/>
              </p:nvSpPr>
              <p:spPr>
                <a:xfrm>
                  <a:off x="2280262"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4" name="Oval 3523">
                  <a:extLst>
                    <a:ext uri="{FF2B5EF4-FFF2-40B4-BE49-F238E27FC236}">
                      <a16:creationId xmlns:a16="http://schemas.microsoft.com/office/drawing/2014/main" id="{EFB9536D-0836-49FF-9B23-6B59272E5A9B}"/>
                    </a:ext>
                  </a:extLst>
                </p:cNvPr>
                <p:cNvSpPr/>
                <p:nvPr/>
              </p:nvSpPr>
              <p:spPr>
                <a:xfrm>
                  <a:off x="2363212"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5" name="Oval 3524">
                  <a:extLst>
                    <a:ext uri="{FF2B5EF4-FFF2-40B4-BE49-F238E27FC236}">
                      <a16:creationId xmlns:a16="http://schemas.microsoft.com/office/drawing/2014/main" id="{D485BCF5-95DC-4FFD-A974-D0FA99BCDD8C}"/>
                    </a:ext>
                  </a:extLst>
                </p:cNvPr>
                <p:cNvSpPr/>
                <p:nvPr/>
              </p:nvSpPr>
              <p:spPr>
                <a:xfrm>
                  <a:off x="2428386"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6" name="Oval 3525">
                  <a:extLst>
                    <a:ext uri="{FF2B5EF4-FFF2-40B4-BE49-F238E27FC236}">
                      <a16:creationId xmlns:a16="http://schemas.microsoft.com/office/drawing/2014/main" id="{3D783F61-5BBC-4226-908D-3759618F1C67}"/>
                    </a:ext>
                  </a:extLst>
                </p:cNvPr>
                <p:cNvSpPr/>
                <p:nvPr/>
              </p:nvSpPr>
              <p:spPr>
                <a:xfrm>
                  <a:off x="2506073" y="310134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7" name="Oval 3526">
                  <a:extLst>
                    <a:ext uri="{FF2B5EF4-FFF2-40B4-BE49-F238E27FC236}">
                      <a16:creationId xmlns:a16="http://schemas.microsoft.com/office/drawing/2014/main" id="{3270A78E-F116-4B3E-AE43-C1CAAE627E90}"/>
                    </a:ext>
                  </a:extLst>
                </p:cNvPr>
                <p:cNvSpPr/>
                <p:nvPr/>
              </p:nvSpPr>
              <p:spPr>
                <a:xfrm>
                  <a:off x="90833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8" name="Oval 3527">
                  <a:extLst>
                    <a:ext uri="{FF2B5EF4-FFF2-40B4-BE49-F238E27FC236}">
                      <a16:creationId xmlns:a16="http://schemas.microsoft.com/office/drawing/2014/main" id="{80CEB4FD-4E3C-4CA6-92BA-2EFC60E3DD7C}"/>
                    </a:ext>
                  </a:extLst>
                </p:cNvPr>
                <p:cNvSpPr/>
                <p:nvPr/>
              </p:nvSpPr>
              <p:spPr>
                <a:xfrm>
                  <a:off x="103271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29" name="Oval 3528">
                  <a:extLst>
                    <a:ext uri="{FF2B5EF4-FFF2-40B4-BE49-F238E27FC236}">
                      <a16:creationId xmlns:a16="http://schemas.microsoft.com/office/drawing/2014/main" id="{E48ED4F1-163E-40BA-B474-A440255B8E5A}"/>
                    </a:ext>
                  </a:extLst>
                </p:cNvPr>
                <p:cNvSpPr/>
                <p:nvPr/>
              </p:nvSpPr>
              <p:spPr>
                <a:xfrm>
                  <a:off x="1103158"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0" name="Oval 3529">
                  <a:extLst>
                    <a:ext uri="{FF2B5EF4-FFF2-40B4-BE49-F238E27FC236}">
                      <a16:creationId xmlns:a16="http://schemas.microsoft.com/office/drawing/2014/main" id="{3AA2B6BD-A8FF-4308-907B-685C38C8C15C}"/>
                    </a:ext>
                  </a:extLst>
                </p:cNvPr>
                <p:cNvSpPr/>
                <p:nvPr/>
              </p:nvSpPr>
              <p:spPr>
                <a:xfrm>
                  <a:off x="1181500"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1" name="Oval 3530">
                  <a:extLst>
                    <a:ext uri="{FF2B5EF4-FFF2-40B4-BE49-F238E27FC236}">
                      <a16:creationId xmlns:a16="http://schemas.microsoft.com/office/drawing/2014/main" id="{82F6D9BC-BA08-4F6C-BDED-A8FCA6AC3C51}"/>
                    </a:ext>
                  </a:extLst>
                </p:cNvPr>
                <p:cNvSpPr/>
                <p:nvPr/>
              </p:nvSpPr>
              <p:spPr>
                <a:xfrm>
                  <a:off x="1311850"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2" name="Oval 3531">
                  <a:extLst>
                    <a:ext uri="{FF2B5EF4-FFF2-40B4-BE49-F238E27FC236}">
                      <a16:creationId xmlns:a16="http://schemas.microsoft.com/office/drawing/2014/main" id="{42479A04-172E-402D-B85D-24040C175E1C}"/>
                    </a:ext>
                  </a:extLst>
                </p:cNvPr>
                <p:cNvSpPr/>
                <p:nvPr/>
              </p:nvSpPr>
              <p:spPr>
                <a:xfrm>
                  <a:off x="1323042"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3" name="Oval 3532">
                  <a:extLst>
                    <a:ext uri="{FF2B5EF4-FFF2-40B4-BE49-F238E27FC236}">
                      <a16:creationId xmlns:a16="http://schemas.microsoft.com/office/drawing/2014/main" id="{DFCE3680-7888-4522-9BB1-FE6FB5D84540}"/>
                    </a:ext>
                  </a:extLst>
                </p:cNvPr>
                <p:cNvSpPr/>
                <p:nvPr/>
              </p:nvSpPr>
              <p:spPr>
                <a:xfrm>
                  <a:off x="1361884"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4" name="Oval 3533">
                  <a:extLst>
                    <a:ext uri="{FF2B5EF4-FFF2-40B4-BE49-F238E27FC236}">
                      <a16:creationId xmlns:a16="http://schemas.microsoft.com/office/drawing/2014/main" id="{EA0F0BD7-C2BF-4607-B1CB-2C0B89FBCFB8}"/>
                    </a:ext>
                  </a:extLst>
                </p:cNvPr>
                <p:cNvSpPr/>
                <p:nvPr/>
              </p:nvSpPr>
              <p:spPr>
                <a:xfrm>
                  <a:off x="139677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5" name="Oval 3534">
                  <a:extLst>
                    <a:ext uri="{FF2B5EF4-FFF2-40B4-BE49-F238E27FC236}">
                      <a16:creationId xmlns:a16="http://schemas.microsoft.com/office/drawing/2014/main" id="{07F574BD-5759-4E5A-A935-9C641C8F731E}"/>
                    </a:ext>
                  </a:extLst>
                </p:cNvPr>
                <p:cNvSpPr/>
                <p:nvPr/>
              </p:nvSpPr>
              <p:spPr>
                <a:xfrm>
                  <a:off x="1431009"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6" name="Oval 3535">
                  <a:extLst>
                    <a:ext uri="{FF2B5EF4-FFF2-40B4-BE49-F238E27FC236}">
                      <a16:creationId xmlns:a16="http://schemas.microsoft.com/office/drawing/2014/main" id="{016FB853-E238-4705-B7C2-32254344A5C9}"/>
                    </a:ext>
                  </a:extLst>
                </p:cNvPr>
                <p:cNvSpPr/>
                <p:nvPr/>
              </p:nvSpPr>
              <p:spPr>
                <a:xfrm>
                  <a:off x="1490918"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7" name="Oval 3536">
                  <a:extLst>
                    <a:ext uri="{FF2B5EF4-FFF2-40B4-BE49-F238E27FC236}">
                      <a16:creationId xmlns:a16="http://schemas.microsoft.com/office/drawing/2014/main" id="{4CBA97C9-DD00-4BBF-B9BA-19458A964302}"/>
                    </a:ext>
                  </a:extLst>
                </p:cNvPr>
                <p:cNvSpPr/>
                <p:nvPr/>
              </p:nvSpPr>
              <p:spPr>
                <a:xfrm>
                  <a:off x="1561360"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8" name="Oval 3537">
                  <a:extLst>
                    <a:ext uri="{FF2B5EF4-FFF2-40B4-BE49-F238E27FC236}">
                      <a16:creationId xmlns:a16="http://schemas.microsoft.com/office/drawing/2014/main" id="{F24AB881-D3AE-4215-9F1D-2BF1A578B8C1}"/>
                    </a:ext>
                  </a:extLst>
                </p:cNvPr>
                <p:cNvSpPr/>
                <p:nvPr/>
              </p:nvSpPr>
              <p:spPr>
                <a:xfrm>
                  <a:off x="160217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39" name="Oval 3538">
                  <a:extLst>
                    <a:ext uri="{FF2B5EF4-FFF2-40B4-BE49-F238E27FC236}">
                      <a16:creationId xmlns:a16="http://schemas.microsoft.com/office/drawing/2014/main" id="{20539C11-12EB-4466-941B-2377F28FE206}"/>
                    </a:ext>
                  </a:extLst>
                </p:cNvPr>
                <p:cNvSpPr/>
                <p:nvPr/>
              </p:nvSpPr>
              <p:spPr>
                <a:xfrm>
                  <a:off x="1671302"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0" name="Oval 3539">
                  <a:extLst>
                    <a:ext uri="{FF2B5EF4-FFF2-40B4-BE49-F238E27FC236}">
                      <a16:creationId xmlns:a16="http://schemas.microsoft.com/office/drawing/2014/main" id="{F545CC6B-14A3-4857-A838-E2BCB5CA068F}"/>
                    </a:ext>
                  </a:extLst>
                </p:cNvPr>
                <p:cNvSpPr/>
                <p:nvPr/>
              </p:nvSpPr>
              <p:spPr>
                <a:xfrm>
                  <a:off x="249224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1" name="Oval 3540">
                  <a:extLst>
                    <a:ext uri="{FF2B5EF4-FFF2-40B4-BE49-F238E27FC236}">
                      <a16:creationId xmlns:a16="http://schemas.microsoft.com/office/drawing/2014/main" id="{026CC279-A063-4D51-87A9-F4F014DD8372}"/>
                    </a:ext>
                  </a:extLst>
                </p:cNvPr>
                <p:cNvSpPr/>
                <p:nvPr/>
              </p:nvSpPr>
              <p:spPr>
                <a:xfrm>
                  <a:off x="2725956"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2" name="Oval 3541">
                  <a:extLst>
                    <a:ext uri="{FF2B5EF4-FFF2-40B4-BE49-F238E27FC236}">
                      <a16:creationId xmlns:a16="http://schemas.microsoft.com/office/drawing/2014/main" id="{8330DB4C-710E-444E-A59F-E588CD10B250}"/>
                    </a:ext>
                  </a:extLst>
                </p:cNvPr>
                <p:cNvSpPr/>
                <p:nvPr/>
              </p:nvSpPr>
              <p:spPr>
                <a:xfrm>
                  <a:off x="2760848"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3" name="Oval 3542">
                  <a:extLst>
                    <a:ext uri="{FF2B5EF4-FFF2-40B4-BE49-F238E27FC236}">
                      <a16:creationId xmlns:a16="http://schemas.microsoft.com/office/drawing/2014/main" id="{22FF9070-9C7C-4AD6-80EB-B8BF87CE600E}"/>
                    </a:ext>
                  </a:extLst>
                </p:cNvPr>
                <p:cNvSpPr/>
                <p:nvPr/>
              </p:nvSpPr>
              <p:spPr>
                <a:xfrm>
                  <a:off x="2824710" y="319820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4" name="Oval 3543">
                  <a:extLst>
                    <a:ext uri="{FF2B5EF4-FFF2-40B4-BE49-F238E27FC236}">
                      <a16:creationId xmlns:a16="http://schemas.microsoft.com/office/drawing/2014/main" id="{CAA491EB-958C-4080-BB19-3605F069638D}"/>
                    </a:ext>
                  </a:extLst>
                </p:cNvPr>
                <p:cNvSpPr/>
                <p:nvPr/>
              </p:nvSpPr>
              <p:spPr>
                <a:xfrm>
                  <a:off x="967143"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5" name="Oval 3544">
                  <a:extLst>
                    <a:ext uri="{FF2B5EF4-FFF2-40B4-BE49-F238E27FC236}">
                      <a16:creationId xmlns:a16="http://schemas.microsoft.com/office/drawing/2014/main" id="{116FA74C-D254-47EE-81CE-8D671E7558B1}"/>
                    </a:ext>
                  </a:extLst>
                </p:cNvPr>
                <p:cNvSpPr/>
                <p:nvPr/>
              </p:nvSpPr>
              <p:spPr>
                <a:xfrm>
                  <a:off x="1038640"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6" name="Oval 3545">
                  <a:extLst>
                    <a:ext uri="{FF2B5EF4-FFF2-40B4-BE49-F238E27FC236}">
                      <a16:creationId xmlns:a16="http://schemas.microsoft.com/office/drawing/2014/main" id="{1E356E80-FF99-4AFB-89D4-A3D23D1F7EAD}"/>
                    </a:ext>
                  </a:extLst>
                </p:cNvPr>
                <p:cNvSpPr/>
                <p:nvPr/>
              </p:nvSpPr>
              <p:spPr>
                <a:xfrm>
                  <a:off x="1124882"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7" name="Oval 3546">
                  <a:extLst>
                    <a:ext uri="{FF2B5EF4-FFF2-40B4-BE49-F238E27FC236}">
                      <a16:creationId xmlns:a16="http://schemas.microsoft.com/office/drawing/2014/main" id="{23045502-74B7-4200-9645-309326415ED8}"/>
                    </a:ext>
                  </a:extLst>
                </p:cNvPr>
                <p:cNvSpPr/>
                <p:nvPr/>
              </p:nvSpPr>
              <p:spPr>
                <a:xfrm>
                  <a:off x="1180182"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8" name="Oval 3547">
                  <a:extLst>
                    <a:ext uri="{FF2B5EF4-FFF2-40B4-BE49-F238E27FC236}">
                      <a16:creationId xmlns:a16="http://schemas.microsoft.com/office/drawing/2014/main" id="{806A5565-F953-4C56-92BE-FF62F822F4E1}"/>
                    </a:ext>
                  </a:extLst>
                </p:cNvPr>
                <p:cNvSpPr/>
                <p:nvPr/>
              </p:nvSpPr>
              <p:spPr>
                <a:xfrm>
                  <a:off x="1414550"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49" name="Oval 3548">
                  <a:extLst>
                    <a:ext uri="{FF2B5EF4-FFF2-40B4-BE49-F238E27FC236}">
                      <a16:creationId xmlns:a16="http://schemas.microsoft.com/office/drawing/2014/main" id="{54BAB18B-51A5-469D-AFC1-9BF4020E4F1D}"/>
                    </a:ext>
                  </a:extLst>
                </p:cNvPr>
                <p:cNvSpPr/>
                <p:nvPr/>
              </p:nvSpPr>
              <p:spPr>
                <a:xfrm>
                  <a:off x="1538317"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0" name="Oval 3549">
                  <a:extLst>
                    <a:ext uri="{FF2B5EF4-FFF2-40B4-BE49-F238E27FC236}">
                      <a16:creationId xmlns:a16="http://schemas.microsoft.com/office/drawing/2014/main" id="{C7D6288A-185D-4B16-8714-8603434D88EA}"/>
                    </a:ext>
                  </a:extLst>
                </p:cNvPr>
                <p:cNvSpPr/>
                <p:nvPr/>
              </p:nvSpPr>
              <p:spPr>
                <a:xfrm>
                  <a:off x="1810209"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1" name="Oval 3550">
                  <a:extLst>
                    <a:ext uri="{FF2B5EF4-FFF2-40B4-BE49-F238E27FC236}">
                      <a16:creationId xmlns:a16="http://schemas.microsoft.com/office/drawing/2014/main" id="{69D36FD8-C208-4AF7-A316-84F16E7FDF78}"/>
                    </a:ext>
                  </a:extLst>
                </p:cNvPr>
                <p:cNvSpPr/>
                <p:nvPr/>
              </p:nvSpPr>
              <p:spPr>
                <a:xfrm>
                  <a:off x="1958335"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2" name="Oval 3551">
                  <a:extLst>
                    <a:ext uri="{FF2B5EF4-FFF2-40B4-BE49-F238E27FC236}">
                      <a16:creationId xmlns:a16="http://schemas.microsoft.com/office/drawing/2014/main" id="{854AF39E-9AC2-498D-90B8-750AEDE31CC7}"/>
                    </a:ext>
                  </a:extLst>
                </p:cNvPr>
                <p:cNvSpPr/>
                <p:nvPr/>
              </p:nvSpPr>
              <p:spPr>
                <a:xfrm>
                  <a:off x="2094610"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3" name="Oval 3552">
                  <a:extLst>
                    <a:ext uri="{FF2B5EF4-FFF2-40B4-BE49-F238E27FC236}">
                      <a16:creationId xmlns:a16="http://schemas.microsoft.com/office/drawing/2014/main" id="{6A26BA38-7184-4ED9-9352-FACF250514C8}"/>
                    </a:ext>
                  </a:extLst>
                </p:cNvPr>
                <p:cNvSpPr/>
                <p:nvPr/>
              </p:nvSpPr>
              <p:spPr>
                <a:xfrm>
                  <a:off x="2255244"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4" name="Oval 3553">
                  <a:extLst>
                    <a:ext uri="{FF2B5EF4-FFF2-40B4-BE49-F238E27FC236}">
                      <a16:creationId xmlns:a16="http://schemas.microsoft.com/office/drawing/2014/main" id="{44E60505-D29A-4798-BD5A-4620E84F5C41}"/>
                    </a:ext>
                  </a:extLst>
                </p:cNvPr>
                <p:cNvSpPr/>
                <p:nvPr/>
              </p:nvSpPr>
              <p:spPr>
                <a:xfrm>
                  <a:off x="2397445"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5" name="Oval 3554">
                  <a:extLst>
                    <a:ext uri="{FF2B5EF4-FFF2-40B4-BE49-F238E27FC236}">
                      <a16:creationId xmlns:a16="http://schemas.microsoft.com/office/drawing/2014/main" id="{A8A2D6D4-0FCA-4034-9EAE-15F1D9533C5C}"/>
                    </a:ext>
                  </a:extLst>
                </p:cNvPr>
                <p:cNvSpPr/>
                <p:nvPr/>
              </p:nvSpPr>
              <p:spPr>
                <a:xfrm>
                  <a:off x="2539645"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6" name="Oval 3555">
                  <a:extLst>
                    <a:ext uri="{FF2B5EF4-FFF2-40B4-BE49-F238E27FC236}">
                      <a16:creationId xmlns:a16="http://schemas.microsoft.com/office/drawing/2014/main" id="{283DD04D-BBF2-4044-AB93-D6ACB66166C1}"/>
                    </a:ext>
                  </a:extLst>
                </p:cNvPr>
                <p:cNvSpPr/>
                <p:nvPr/>
              </p:nvSpPr>
              <p:spPr>
                <a:xfrm>
                  <a:off x="2665387"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7" name="Oval 3556">
                  <a:extLst>
                    <a:ext uri="{FF2B5EF4-FFF2-40B4-BE49-F238E27FC236}">
                      <a16:creationId xmlns:a16="http://schemas.microsoft.com/office/drawing/2014/main" id="{B97D44DA-A42B-4164-8DA9-44AED12017A9}"/>
                    </a:ext>
                  </a:extLst>
                </p:cNvPr>
                <p:cNvSpPr/>
                <p:nvPr/>
              </p:nvSpPr>
              <p:spPr>
                <a:xfrm>
                  <a:off x="2781254"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8" name="Oval 3557">
                  <a:extLst>
                    <a:ext uri="{FF2B5EF4-FFF2-40B4-BE49-F238E27FC236}">
                      <a16:creationId xmlns:a16="http://schemas.microsoft.com/office/drawing/2014/main" id="{8DA1C94C-4E7B-4D7C-9080-C26AEA84F852}"/>
                    </a:ext>
                  </a:extLst>
                </p:cNvPr>
                <p:cNvSpPr/>
                <p:nvPr/>
              </p:nvSpPr>
              <p:spPr>
                <a:xfrm>
                  <a:off x="2851696"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59" name="Oval 3558">
                  <a:extLst>
                    <a:ext uri="{FF2B5EF4-FFF2-40B4-BE49-F238E27FC236}">
                      <a16:creationId xmlns:a16="http://schemas.microsoft.com/office/drawing/2014/main" id="{54D6B166-F149-4724-AC57-5403F9DFEE72}"/>
                    </a:ext>
                  </a:extLst>
                </p:cNvPr>
                <p:cNvSpPr/>
                <p:nvPr/>
              </p:nvSpPr>
              <p:spPr>
                <a:xfrm>
                  <a:off x="2925430"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0" name="Oval 3559">
                  <a:extLst>
                    <a:ext uri="{FF2B5EF4-FFF2-40B4-BE49-F238E27FC236}">
                      <a16:creationId xmlns:a16="http://schemas.microsoft.com/office/drawing/2014/main" id="{639992A2-8A57-4D37-BE76-6DA4E04E7251}"/>
                    </a:ext>
                  </a:extLst>
                </p:cNvPr>
                <p:cNvSpPr/>
                <p:nvPr/>
              </p:nvSpPr>
              <p:spPr>
                <a:xfrm>
                  <a:off x="3005747"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1" name="Oval 3560">
                  <a:extLst>
                    <a:ext uri="{FF2B5EF4-FFF2-40B4-BE49-F238E27FC236}">
                      <a16:creationId xmlns:a16="http://schemas.microsoft.com/office/drawing/2014/main" id="{CC6E03DF-990B-4F4A-A04C-E99EE806A25D}"/>
                    </a:ext>
                  </a:extLst>
                </p:cNvPr>
                <p:cNvSpPr/>
                <p:nvPr/>
              </p:nvSpPr>
              <p:spPr>
                <a:xfrm>
                  <a:off x="3080797"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2" name="Oval 3561">
                  <a:extLst>
                    <a:ext uri="{FF2B5EF4-FFF2-40B4-BE49-F238E27FC236}">
                      <a16:creationId xmlns:a16="http://schemas.microsoft.com/office/drawing/2014/main" id="{C2A9A580-EFC5-48AA-931D-9945B0E1BC1F}"/>
                    </a:ext>
                  </a:extLst>
                </p:cNvPr>
                <p:cNvSpPr/>
                <p:nvPr/>
              </p:nvSpPr>
              <p:spPr>
                <a:xfrm>
                  <a:off x="3153214"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3" name="Oval 3562">
                  <a:extLst>
                    <a:ext uri="{FF2B5EF4-FFF2-40B4-BE49-F238E27FC236}">
                      <a16:creationId xmlns:a16="http://schemas.microsoft.com/office/drawing/2014/main" id="{52F6E6E4-8DD8-4040-9B5D-34904A276F55}"/>
                    </a:ext>
                  </a:extLst>
                </p:cNvPr>
                <p:cNvSpPr/>
                <p:nvPr/>
              </p:nvSpPr>
              <p:spPr>
                <a:xfrm>
                  <a:off x="3211147"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4" name="Oval 3563">
                  <a:extLst>
                    <a:ext uri="{FF2B5EF4-FFF2-40B4-BE49-F238E27FC236}">
                      <a16:creationId xmlns:a16="http://schemas.microsoft.com/office/drawing/2014/main" id="{741DB2E9-585C-4618-9F5A-8E126D11FE88}"/>
                    </a:ext>
                  </a:extLst>
                </p:cNvPr>
                <p:cNvSpPr/>
                <p:nvPr/>
              </p:nvSpPr>
              <p:spPr>
                <a:xfrm>
                  <a:off x="3292782" y="329505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5" name="Oval 3564">
                  <a:extLst>
                    <a:ext uri="{FF2B5EF4-FFF2-40B4-BE49-F238E27FC236}">
                      <a16:creationId xmlns:a16="http://schemas.microsoft.com/office/drawing/2014/main" id="{CBF39794-5C04-4EB8-9174-02D42701094E}"/>
                    </a:ext>
                  </a:extLst>
                </p:cNvPr>
                <p:cNvSpPr/>
                <p:nvPr/>
              </p:nvSpPr>
              <p:spPr>
                <a:xfrm>
                  <a:off x="896445"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6" name="Oval 3565">
                  <a:extLst>
                    <a:ext uri="{FF2B5EF4-FFF2-40B4-BE49-F238E27FC236}">
                      <a16:creationId xmlns:a16="http://schemas.microsoft.com/office/drawing/2014/main" id="{237529BE-57C7-4E6A-969F-D5C893C50D8F}"/>
                    </a:ext>
                  </a:extLst>
                </p:cNvPr>
                <p:cNvSpPr/>
                <p:nvPr/>
              </p:nvSpPr>
              <p:spPr>
                <a:xfrm>
                  <a:off x="960188"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7" name="Oval 3566">
                  <a:extLst>
                    <a:ext uri="{FF2B5EF4-FFF2-40B4-BE49-F238E27FC236}">
                      <a16:creationId xmlns:a16="http://schemas.microsoft.com/office/drawing/2014/main" id="{9BE20ECF-5F0E-43C1-8F49-AA39C88BEE47}"/>
                    </a:ext>
                  </a:extLst>
                </p:cNvPr>
                <p:cNvSpPr/>
                <p:nvPr/>
              </p:nvSpPr>
              <p:spPr>
                <a:xfrm>
                  <a:off x="1035534"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8" name="Oval 3567">
                  <a:extLst>
                    <a:ext uri="{FF2B5EF4-FFF2-40B4-BE49-F238E27FC236}">
                      <a16:creationId xmlns:a16="http://schemas.microsoft.com/office/drawing/2014/main" id="{40E1BA5E-6A3A-4EFF-A143-54D1AA7BBFA3}"/>
                    </a:ext>
                  </a:extLst>
                </p:cNvPr>
                <p:cNvSpPr/>
                <p:nvPr/>
              </p:nvSpPr>
              <p:spPr>
                <a:xfrm>
                  <a:off x="1104181"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69" name="Oval 3568">
                  <a:extLst>
                    <a:ext uri="{FF2B5EF4-FFF2-40B4-BE49-F238E27FC236}">
                      <a16:creationId xmlns:a16="http://schemas.microsoft.com/office/drawing/2014/main" id="{A65E1C4A-1425-492C-81FD-8AD1B5FE790C}"/>
                    </a:ext>
                  </a:extLst>
                </p:cNvPr>
                <p:cNvSpPr/>
                <p:nvPr/>
              </p:nvSpPr>
              <p:spPr>
                <a:xfrm>
                  <a:off x="1161342"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0" name="Oval 3569">
                  <a:extLst>
                    <a:ext uri="{FF2B5EF4-FFF2-40B4-BE49-F238E27FC236}">
                      <a16:creationId xmlns:a16="http://schemas.microsoft.com/office/drawing/2014/main" id="{60ECB0D2-B20C-4823-956C-94E483890AF4}"/>
                    </a:ext>
                  </a:extLst>
                </p:cNvPr>
                <p:cNvSpPr/>
                <p:nvPr/>
              </p:nvSpPr>
              <p:spPr>
                <a:xfrm>
                  <a:off x="1230511"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1" name="Oval 3570">
                  <a:extLst>
                    <a:ext uri="{FF2B5EF4-FFF2-40B4-BE49-F238E27FC236}">
                      <a16:creationId xmlns:a16="http://schemas.microsoft.com/office/drawing/2014/main" id="{2E92CD6A-F066-44FE-BD78-420BE2751A55}"/>
                    </a:ext>
                  </a:extLst>
                </p:cNvPr>
                <p:cNvSpPr/>
                <p:nvPr/>
              </p:nvSpPr>
              <p:spPr>
                <a:xfrm>
                  <a:off x="1414178"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2" name="Oval 3571">
                  <a:extLst>
                    <a:ext uri="{FF2B5EF4-FFF2-40B4-BE49-F238E27FC236}">
                      <a16:creationId xmlns:a16="http://schemas.microsoft.com/office/drawing/2014/main" id="{5BD58554-D3D8-4749-A06A-152DB740A85A}"/>
                    </a:ext>
                  </a:extLst>
                </p:cNvPr>
                <p:cNvSpPr/>
                <p:nvPr/>
              </p:nvSpPr>
              <p:spPr>
                <a:xfrm>
                  <a:off x="1482911"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3" name="Oval 3572">
                  <a:extLst>
                    <a:ext uri="{FF2B5EF4-FFF2-40B4-BE49-F238E27FC236}">
                      <a16:creationId xmlns:a16="http://schemas.microsoft.com/office/drawing/2014/main" id="{F7237E66-8F6E-4C34-9B09-EBEFA26B3767}"/>
                    </a:ext>
                  </a:extLst>
                </p:cNvPr>
                <p:cNvSpPr/>
                <p:nvPr/>
              </p:nvSpPr>
              <p:spPr>
                <a:xfrm>
                  <a:off x="1561168"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4" name="Oval 3573">
                  <a:extLst>
                    <a:ext uri="{FF2B5EF4-FFF2-40B4-BE49-F238E27FC236}">
                      <a16:creationId xmlns:a16="http://schemas.microsoft.com/office/drawing/2014/main" id="{D878580D-53C9-4A8C-AA95-BE0BCBE7C488}"/>
                    </a:ext>
                  </a:extLst>
                </p:cNvPr>
                <p:cNvSpPr/>
                <p:nvPr/>
              </p:nvSpPr>
              <p:spPr>
                <a:xfrm>
                  <a:off x="1642886"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5" name="Oval 3574">
                  <a:extLst>
                    <a:ext uri="{FF2B5EF4-FFF2-40B4-BE49-F238E27FC236}">
                      <a16:creationId xmlns:a16="http://schemas.microsoft.com/office/drawing/2014/main" id="{683D662D-126D-428D-AB8F-B9098D2065F0}"/>
                    </a:ext>
                  </a:extLst>
                </p:cNvPr>
                <p:cNvSpPr/>
                <p:nvPr/>
              </p:nvSpPr>
              <p:spPr>
                <a:xfrm>
                  <a:off x="1750109"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6" name="Oval 3575">
                  <a:extLst>
                    <a:ext uri="{FF2B5EF4-FFF2-40B4-BE49-F238E27FC236}">
                      <a16:creationId xmlns:a16="http://schemas.microsoft.com/office/drawing/2014/main" id="{C7E744CE-BB99-475F-BC59-EBE11A3D92F3}"/>
                    </a:ext>
                  </a:extLst>
                </p:cNvPr>
                <p:cNvSpPr/>
                <p:nvPr/>
              </p:nvSpPr>
              <p:spPr>
                <a:xfrm>
                  <a:off x="1967031"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7" name="Oval 3576">
                  <a:extLst>
                    <a:ext uri="{FF2B5EF4-FFF2-40B4-BE49-F238E27FC236}">
                      <a16:creationId xmlns:a16="http://schemas.microsoft.com/office/drawing/2014/main" id="{CBBD89AD-5422-4FE6-B330-7572BAB49FD4}"/>
                    </a:ext>
                  </a:extLst>
                </p:cNvPr>
                <p:cNvSpPr/>
                <p:nvPr/>
              </p:nvSpPr>
              <p:spPr>
                <a:xfrm>
                  <a:off x="2238927"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8" name="Oval 3577">
                  <a:extLst>
                    <a:ext uri="{FF2B5EF4-FFF2-40B4-BE49-F238E27FC236}">
                      <a16:creationId xmlns:a16="http://schemas.microsoft.com/office/drawing/2014/main" id="{6D92F913-CB36-49A5-8F83-5401821DCDD6}"/>
                    </a:ext>
                  </a:extLst>
                </p:cNvPr>
                <p:cNvSpPr/>
                <p:nvPr/>
              </p:nvSpPr>
              <p:spPr>
                <a:xfrm>
                  <a:off x="2341940"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79" name="Oval 3578">
                  <a:extLst>
                    <a:ext uri="{FF2B5EF4-FFF2-40B4-BE49-F238E27FC236}">
                      <a16:creationId xmlns:a16="http://schemas.microsoft.com/office/drawing/2014/main" id="{CBDB1F17-7CC9-47FE-A415-B927D5A878C6}"/>
                    </a:ext>
                  </a:extLst>
                </p:cNvPr>
                <p:cNvSpPr/>
                <p:nvPr/>
              </p:nvSpPr>
              <p:spPr>
                <a:xfrm>
                  <a:off x="2449411"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0" name="Oval 3579">
                  <a:extLst>
                    <a:ext uri="{FF2B5EF4-FFF2-40B4-BE49-F238E27FC236}">
                      <a16:creationId xmlns:a16="http://schemas.microsoft.com/office/drawing/2014/main" id="{96D1598B-0607-4E7E-9288-33FD2E51E7D8}"/>
                    </a:ext>
                  </a:extLst>
                </p:cNvPr>
                <p:cNvSpPr/>
                <p:nvPr/>
              </p:nvSpPr>
              <p:spPr>
                <a:xfrm>
                  <a:off x="2513454"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1" name="Oval 3580">
                  <a:extLst>
                    <a:ext uri="{FF2B5EF4-FFF2-40B4-BE49-F238E27FC236}">
                      <a16:creationId xmlns:a16="http://schemas.microsoft.com/office/drawing/2014/main" id="{CC4CDBC3-6ADC-479F-806C-7D8FEB24E199}"/>
                    </a:ext>
                  </a:extLst>
                </p:cNvPr>
                <p:cNvSpPr/>
                <p:nvPr/>
              </p:nvSpPr>
              <p:spPr>
                <a:xfrm>
                  <a:off x="2524845"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2" name="Oval 3581">
                  <a:extLst>
                    <a:ext uri="{FF2B5EF4-FFF2-40B4-BE49-F238E27FC236}">
                      <a16:creationId xmlns:a16="http://schemas.microsoft.com/office/drawing/2014/main" id="{3E3A02B3-FBFE-4616-8EAF-485BBD8B8423}"/>
                    </a:ext>
                  </a:extLst>
                </p:cNvPr>
                <p:cNvSpPr/>
                <p:nvPr/>
              </p:nvSpPr>
              <p:spPr>
                <a:xfrm>
                  <a:off x="2612567"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3" name="Oval 3582">
                  <a:extLst>
                    <a:ext uri="{FF2B5EF4-FFF2-40B4-BE49-F238E27FC236}">
                      <a16:creationId xmlns:a16="http://schemas.microsoft.com/office/drawing/2014/main" id="{BEE5BEBF-4BBF-4DB8-A3CE-C8E866E119B7}"/>
                    </a:ext>
                  </a:extLst>
                </p:cNvPr>
                <p:cNvSpPr/>
                <p:nvPr/>
              </p:nvSpPr>
              <p:spPr>
                <a:xfrm>
                  <a:off x="2666890"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4" name="Oval 3583">
                  <a:extLst>
                    <a:ext uri="{FF2B5EF4-FFF2-40B4-BE49-F238E27FC236}">
                      <a16:creationId xmlns:a16="http://schemas.microsoft.com/office/drawing/2014/main" id="{E6AE6F1B-82EB-487A-B488-AD4C100FCB51}"/>
                    </a:ext>
                  </a:extLst>
                </p:cNvPr>
                <p:cNvSpPr/>
                <p:nvPr/>
              </p:nvSpPr>
              <p:spPr>
                <a:xfrm>
                  <a:off x="2734895"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5" name="Oval 3584">
                  <a:extLst>
                    <a:ext uri="{FF2B5EF4-FFF2-40B4-BE49-F238E27FC236}">
                      <a16:creationId xmlns:a16="http://schemas.microsoft.com/office/drawing/2014/main" id="{0074A1A3-D582-4593-BB91-D2FAA50F53D6}"/>
                    </a:ext>
                  </a:extLst>
                </p:cNvPr>
                <p:cNvSpPr/>
                <p:nvPr/>
              </p:nvSpPr>
              <p:spPr>
                <a:xfrm>
                  <a:off x="2812155"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6" name="Oval 3585">
                  <a:extLst>
                    <a:ext uri="{FF2B5EF4-FFF2-40B4-BE49-F238E27FC236}">
                      <a16:creationId xmlns:a16="http://schemas.microsoft.com/office/drawing/2014/main" id="{A6A753A5-2610-419A-946C-C1C0664BE45A}"/>
                    </a:ext>
                  </a:extLst>
                </p:cNvPr>
                <p:cNvSpPr/>
                <p:nvPr/>
              </p:nvSpPr>
              <p:spPr>
                <a:xfrm>
                  <a:off x="2876135"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7" name="Oval 3586">
                  <a:extLst>
                    <a:ext uri="{FF2B5EF4-FFF2-40B4-BE49-F238E27FC236}">
                      <a16:creationId xmlns:a16="http://schemas.microsoft.com/office/drawing/2014/main" id="{5A4458BA-DF4E-4473-A130-F68B5EF4D0AC}"/>
                    </a:ext>
                  </a:extLst>
                </p:cNvPr>
                <p:cNvSpPr/>
                <p:nvPr/>
              </p:nvSpPr>
              <p:spPr>
                <a:xfrm>
                  <a:off x="2919596" y="33919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8" name="Oval 3587">
                  <a:extLst>
                    <a:ext uri="{FF2B5EF4-FFF2-40B4-BE49-F238E27FC236}">
                      <a16:creationId xmlns:a16="http://schemas.microsoft.com/office/drawing/2014/main" id="{F15ECF0D-1826-4200-B633-20EFDA2C4EC6}"/>
                    </a:ext>
                  </a:extLst>
                </p:cNvPr>
                <p:cNvSpPr/>
                <p:nvPr/>
              </p:nvSpPr>
              <p:spPr>
                <a:xfrm>
                  <a:off x="902590"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89" name="Oval 3588">
                  <a:extLst>
                    <a:ext uri="{FF2B5EF4-FFF2-40B4-BE49-F238E27FC236}">
                      <a16:creationId xmlns:a16="http://schemas.microsoft.com/office/drawing/2014/main" id="{38D98A5F-9B82-4AB5-80B9-C85EF0DDDC3E}"/>
                    </a:ext>
                  </a:extLst>
                </p:cNvPr>
                <p:cNvSpPr/>
                <p:nvPr/>
              </p:nvSpPr>
              <p:spPr>
                <a:xfrm>
                  <a:off x="96432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0" name="Oval 3589">
                  <a:extLst>
                    <a:ext uri="{FF2B5EF4-FFF2-40B4-BE49-F238E27FC236}">
                      <a16:creationId xmlns:a16="http://schemas.microsoft.com/office/drawing/2014/main" id="{CDA7A8AC-926B-4824-B208-758B31A069C8}"/>
                    </a:ext>
                  </a:extLst>
                </p:cNvPr>
                <p:cNvSpPr/>
                <p:nvPr/>
              </p:nvSpPr>
              <p:spPr>
                <a:xfrm>
                  <a:off x="998511"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1" name="Oval 3590">
                  <a:extLst>
                    <a:ext uri="{FF2B5EF4-FFF2-40B4-BE49-F238E27FC236}">
                      <a16:creationId xmlns:a16="http://schemas.microsoft.com/office/drawing/2014/main" id="{2392A9D5-CF19-4697-9AB3-0164C29927FF}"/>
                    </a:ext>
                  </a:extLst>
                </p:cNvPr>
                <p:cNvSpPr/>
                <p:nvPr/>
              </p:nvSpPr>
              <p:spPr>
                <a:xfrm>
                  <a:off x="1051650"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2" name="Oval 3591">
                  <a:extLst>
                    <a:ext uri="{FF2B5EF4-FFF2-40B4-BE49-F238E27FC236}">
                      <a16:creationId xmlns:a16="http://schemas.microsoft.com/office/drawing/2014/main" id="{179CE0EC-675A-4A32-B0C2-28FAA91541FE}"/>
                    </a:ext>
                  </a:extLst>
                </p:cNvPr>
                <p:cNvSpPr/>
                <p:nvPr/>
              </p:nvSpPr>
              <p:spPr>
                <a:xfrm>
                  <a:off x="107758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3" name="Oval 3592">
                  <a:extLst>
                    <a:ext uri="{FF2B5EF4-FFF2-40B4-BE49-F238E27FC236}">
                      <a16:creationId xmlns:a16="http://schemas.microsoft.com/office/drawing/2014/main" id="{B2D67DD5-3D3A-4F59-9E43-6E012A194BC5}"/>
                    </a:ext>
                  </a:extLst>
                </p:cNvPr>
                <p:cNvSpPr/>
                <p:nvPr/>
              </p:nvSpPr>
              <p:spPr>
                <a:xfrm>
                  <a:off x="1133308"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4" name="Oval 3593">
                  <a:extLst>
                    <a:ext uri="{FF2B5EF4-FFF2-40B4-BE49-F238E27FC236}">
                      <a16:creationId xmlns:a16="http://schemas.microsoft.com/office/drawing/2014/main" id="{8BA32D44-9BFB-4BC4-B4E6-89A4BECA31EE}"/>
                    </a:ext>
                  </a:extLst>
                </p:cNvPr>
                <p:cNvSpPr/>
                <p:nvPr/>
              </p:nvSpPr>
              <p:spPr>
                <a:xfrm>
                  <a:off x="1182639"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5" name="Oval 3594">
                  <a:extLst>
                    <a:ext uri="{FF2B5EF4-FFF2-40B4-BE49-F238E27FC236}">
                      <a16:creationId xmlns:a16="http://schemas.microsoft.com/office/drawing/2014/main" id="{69D6DBD3-4151-46A5-BC4F-A4E6B4640F7E}"/>
                    </a:ext>
                  </a:extLst>
                </p:cNvPr>
                <p:cNvSpPr/>
                <p:nvPr/>
              </p:nvSpPr>
              <p:spPr>
                <a:xfrm>
                  <a:off x="2182862"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6" name="Oval 3595">
                  <a:extLst>
                    <a:ext uri="{FF2B5EF4-FFF2-40B4-BE49-F238E27FC236}">
                      <a16:creationId xmlns:a16="http://schemas.microsoft.com/office/drawing/2014/main" id="{809C896E-B5A4-4A0D-B3E5-2DCC6196B955}"/>
                    </a:ext>
                  </a:extLst>
                </p:cNvPr>
                <p:cNvSpPr/>
                <p:nvPr/>
              </p:nvSpPr>
              <p:spPr>
                <a:xfrm>
                  <a:off x="211681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7" name="Oval 3596">
                  <a:extLst>
                    <a:ext uri="{FF2B5EF4-FFF2-40B4-BE49-F238E27FC236}">
                      <a16:creationId xmlns:a16="http://schemas.microsoft.com/office/drawing/2014/main" id="{5207365F-BEFE-47AD-A7AE-9655B4412AC3}"/>
                    </a:ext>
                  </a:extLst>
                </p:cNvPr>
                <p:cNvSpPr/>
                <p:nvPr/>
              </p:nvSpPr>
              <p:spPr>
                <a:xfrm>
                  <a:off x="221580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8" name="Oval 3597">
                  <a:extLst>
                    <a:ext uri="{FF2B5EF4-FFF2-40B4-BE49-F238E27FC236}">
                      <a16:creationId xmlns:a16="http://schemas.microsoft.com/office/drawing/2014/main" id="{E013EB2F-030F-4BCC-870A-7B916C16189B}"/>
                    </a:ext>
                  </a:extLst>
                </p:cNvPr>
                <p:cNvSpPr/>
                <p:nvPr/>
              </p:nvSpPr>
              <p:spPr>
                <a:xfrm>
                  <a:off x="2259666"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99" name="Oval 3598">
                  <a:extLst>
                    <a:ext uri="{FF2B5EF4-FFF2-40B4-BE49-F238E27FC236}">
                      <a16:creationId xmlns:a16="http://schemas.microsoft.com/office/drawing/2014/main" id="{C218B66E-C841-456B-AD63-3F52399F8396}"/>
                    </a:ext>
                  </a:extLst>
                </p:cNvPr>
                <p:cNvSpPr/>
                <p:nvPr/>
              </p:nvSpPr>
              <p:spPr>
                <a:xfrm>
                  <a:off x="2276164"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0" name="Oval 3599">
                  <a:extLst>
                    <a:ext uri="{FF2B5EF4-FFF2-40B4-BE49-F238E27FC236}">
                      <a16:creationId xmlns:a16="http://schemas.microsoft.com/office/drawing/2014/main" id="{711CF046-2703-42B6-8279-A91EC3C3C309}"/>
                    </a:ext>
                  </a:extLst>
                </p:cNvPr>
                <p:cNvSpPr/>
                <p:nvPr/>
              </p:nvSpPr>
              <p:spPr>
                <a:xfrm>
                  <a:off x="229306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1" name="Oval 3600">
                  <a:extLst>
                    <a:ext uri="{FF2B5EF4-FFF2-40B4-BE49-F238E27FC236}">
                      <a16:creationId xmlns:a16="http://schemas.microsoft.com/office/drawing/2014/main" id="{2FEA661C-AEDD-4A80-80A6-52A40A883795}"/>
                    </a:ext>
                  </a:extLst>
                </p:cNvPr>
                <p:cNvSpPr/>
                <p:nvPr/>
              </p:nvSpPr>
              <p:spPr>
                <a:xfrm>
                  <a:off x="2319220"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2" name="Oval 3601">
                  <a:extLst>
                    <a:ext uri="{FF2B5EF4-FFF2-40B4-BE49-F238E27FC236}">
                      <a16:creationId xmlns:a16="http://schemas.microsoft.com/office/drawing/2014/main" id="{1193ABBE-9D03-4CC7-B229-0BB79CC0B4B0}"/>
                    </a:ext>
                  </a:extLst>
                </p:cNvPr>
                <p:cNvSpPr/>
                <p:nvPr/>
              </p:nvSpPr>
              <p:spPr>
                <a:xfrm>
                  <a:off x="2370325"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3" name="Oval 3602">
                  <a:extLst>
                    <a:ext uri="{FF2B5EF4-FFF2-40B4-BE49-F238E27FC236}">
                      <a16:creationId xmlns:a16="http://schemas.microsoft.com/office/drawing/2014/main" id="{D8F59B9B-317E-44DD-82D5-F2B49E1DA3F8}"/>
                    </a:ext>
                  </a:extLst>
                </p:cNvPr>
                <p:cNvSpPr/>
                <p:nvPr/>
              </p:nvSpPr>
              <p:spPr>
                <a:xfrm>
                  <a:off x="2405333"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4" name="Oval 3603">
                  <a:extLst>
                    <a:ext uri="{FF2B5EF4-FFF2-40B4-BE49-F238E27FC236}">
                      <a16:creationId xmlns:a16="http://schemas.microsoft.com/office/drawing/2014/main" id="{BA31C9F6-4A07-4271-A13C-63D6E39F2189}"/>
                    </a:ext>
                  </a:extLst>
                </p:cNvPr>
                <p:cNvSpPr/>
                <p:nvPr/>
              </p:nvSpPr>
              <p:spPr>
                <a:xfrm>
                  <a:off x="2442756" y="34891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5" name="Oval 3604">
                  <a:extLst>
                    <a:ext uri="{FF2B5EF4-FFF2-40B4-BE49-F238E27FC236}">
                      <a16:creationId xmlns:a16="http://schemas.microsoft.com/office/drawing/2014/main" id="{FCF74F64-F13A-4C98-9B66-865DCC503D71}"/>
                    </a:ext>
                  </a:extLst>
                </p:cNvPr>
                <p:cNvSpPr/>
                <p:nvPr/>
              </p:nvSpPr>
              <p:spPr>
                <a:xfrm>
                  <a:off x="2539733" y="348918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6" name="Oval 3605">
                  <a:extLst>
                    <a:ext uri="{FF2B5EF4-FFF2-40B4-BE49-F238E27FC236}">
                      <a16:creationId xmlns:a16="http://schemas.microsoft.com/office/drawing/2014/main" id="{E4C81F8D-DA06-4B89-A2CD-8684CB30661F}"/>
                    </a:ext>
                  </a:extLst>
                </p:cNvPr>
                <p:cNvSpPr/>
                <p:nvPr/>
              </p:nvSpPr>
              <p:spPr>
                <a:xfrm>
                  <a:off x="2566291" y="34891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7" name="Oval 3606">
                  <a:extLst>
                    <a:ext uri="{FF2B5EF4-FFF2-40B4-BE49-F238E27FC236}">
                      <a16:creationId xmlns:a16="http://schemas.microsoft.com/office/drawing/2014/main" id="{F763F9F5-BCE4-4BE6-91E7-1A5E4F37F742}"/>
                    </a:ext>
                  </a:extLst>
                </p:cNvPr>
                <p:cNvSpPr/>
                <p:nvPr/>
              </p:nvSpPr>
              <p:spPr>
                <a:xfrm>
                  <a:off x="2592045" y="34891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8" name="Oval 3607">
                  <a:extLst>
                    <a:ext uri="{FF2B5EF4-FFF2-40B4-BE49-F238E27FC236}">
                      <a16:creationId xmlns:a16="http://schemas.microsoft.com/office/drawing/2014/main" id="{8803EBDB-7E07-40E1-8A8D-5D587618F2FF}"/>
                    </a:ext>
                  </a:extLst>
                </p:cNvPr>
                <p:cNvSpPr/>
                <p:nvPr/>
              </p:nvSpPr>
              <p:spPr>
                <a:xfrm>
                  <a:off x="2633492" y="3488768"/>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09" name="Oval 3608">
                  <a:extLst>
                    <a:ext uri="{FF2B5EF4-FFF2-40B4-BE49-F238E27FC236}">
                      <a16:creationId xmlns:a16="http://schemas.microsoft.com/office/drawing/2014/main" id="{F8E2C349-BC6F-4BF9-BF50-6E13FBA98FEC}"/>
                    </a:ext>
                  </a:extLst>
                </p:cNvPr>
                <p:cNvSpPr/>
                <p:nvPr/>
              </p:nvSpPr>
              <p:spPr>
                <a:xfrm>
                  <a:off x="2652002" y="348877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0" name="Oval 3609">
                  <a:extLst>
                    <a:ext uri="{FF2B5EF4-FFF2-40B4-BE49-F238E27FC236}">
                      <a16:creationId xmlns:a16="http://schemas.microsoft.com/office/drawing/2014/main" id="{996F8865-2F89-47ED-AC01-10C3BDE9E3A8}"/>
                    </a:ext>
                  </a:extLst>
                </p:cNvPr>
                <p:cNvSpPr/>
                <p:nvPr/>
              </p:nvSpPr>
              <p:spPr>
                <a:xfrm>
                  <a:off x="2726847" y="3488786"/>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1" name="Oval 3610">
                  <a:extLst>
                    <a:ext uri="{FF2B5EF4-FFF2-40B4-BE49-F238E27FC236}">
                      <a16:creationId xmlns:a16="http://schemas.microsoft.com/office/drawing/2014/main" id="{F00821AD-7DBC-48D0-860E-7DABE7CCB02D}"/>
                    </a:ext>
                  </a:extLst>
                </p:cNvPr>
                <p:cNvSpPr/>
                <p:nvPr/>
              </p:nvSpPr>
              <p:spPr>
                <a:xfrm>
                  <a:off x="2744553" y="348878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2" name="Oval 3611">
                  <a:extLst>
                    <a:ext uri="{FF2B5EF4-FFF2-40B4-BE49-F238E27FC236}">
                      <a16:creationId xmlns:a16="http://schemas.microsoft.com/office/drawing/2014/main" id="{10A5CDCC-C122-4606-BFA0-4F8975AB1DA1}"/>
                    </a:ext>
                  </a:extLst>
                </p:cNvPr>
                <p:cNvSpPr/>
                <p:nvPr/>
              </p:nvSpPr>
              <p:spPr>
                <a:xfrm>
                  <a:off x="2761855" y="348878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3" name="Oval 3612">
                  <a:extLst>
                    <a:ext uri="{FF2B5EF4-FFF2-40B4-BE49-F238E27FC236}">
                      <a16:creationId xmlns:a16="http://schemas.microsoft.com/office/drawing/2014/main" id="{79485370-8172-40C7-BCC3-AEBBFA40EA76}"/>
                    </a:ext>
                  </a:extLst>
                </p:cNvPr>
                <p:cNvSpPr/>
                <p:nvPr/>
              </p:nvSpPr>
              <p:spPr>
                <a:xfrm>
                  <a:off x="2801291" y="348878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4" name="Oval 3613">
                  <a:extLst>
                    <a:ext uri="{FF2B5EF4-FFF2-40B4-BE49-F238E27FC236}">
                      <a16:creationId xmlns:a16="http://schemas.microsoft.com/office/drawing/2014/main" id="{897473EB-8F1B-4F34-83AF-23A794596929}"/>
                    </a:ext>
                  </a:extLst>
                </p:cNvPr>
                <p:cNvSpPr/>
                <p:nvPr/>
              </p:nvSpPr>
              <p:spPr>
                <a:xfrm>
                  <a:off x="2813768" y="348878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5" name="Oval 3614">
                  <a:extLst>
                    <a:ext uri="{FF2B5EF4-FFF2-40B4-BE49-F238E27FC236}">
                      <a16:creationId xmlns:a16="http://schemas.microsoft.com/office/drawing/2014/main" id="{60B76F7C-2714-4E45-B3EA-399B1EDC5CFB}"/>
                    </a:ext>
                  </a:extLst>
                </p:cNvPr>
                <p:cNvSpPr/>
                <p:nvPr/>
              </p:nvSpPr>
              <p:spPr>
                <a:xfrm>
                  <a:off x="928245"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6" name="Oval 3615">
                  <a:extLst>
                    <a:ext uri="{FF2B5EF4-FFF2-40B4-BE49-F238E27FC236}">
                      <a16:creationId xmlns:a16="http://schemas.microsoft.com/office/drawing/2014/main" id="{6DCE36EB-38B3-470E-8321-0ED64BC6CE98}"/>
                    </a:ext>
                  </a:extLst>
                </p:cNvPr>
                <p:cNvSpPr/>
                <p:nvPr/>
              </p:nvSpPr>
              <p:spPr>
                <a:xfrm>
                  <a:off x="1052075"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7" name="Oval 3616">
                  <a:extLst>
                    <a:ext uri="{FF2B5EF4-FFF2-40B4-BE49-F238E27FC236}">
                      <a16:creationId xmlns:a16="http://schemas.microsoft.com/office/drawing/2014/main" id="{5EA9B942-A3A6-47B1-9771-A98C710D3B7B}"/>
                    </a:ext>
                  </a:extLst>
                </p:cNvPr>
                <p:cNvSpPr/>
                <p:nvPr/>
              </p:nvSpPr>
              <p:spPr>
                <a:xfrm>
                  <a:off x="1121287"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8" name="Oval 3617">
                  <a:extLst>
                    <a:ext uri="{FF2B5EF4-FFF2-40B4-BE49-F238E27FC236}">
                      <a16:creationId xmlns:a16="http://schemas.microsoft.com/office/drawing/2014/main" id="{B7430E02-DED9-422E-A86D-E4C85C42319F}"/>
                    </a:ext>
                  </a:extLst>
                </p:cNvPr>
                <p:cNvSpPr/>
                <p:nvPr/>
              </p:nvSpPr>
              <p:spPr>
                <a:xfrm>
                  <a:off x="1232348"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19" name="Oval 3618">
                  <a:extLst>
                    <a:ext uri="{FF2B5EF4-FFF2-40B4-BE49-F238E27FC236}">
                      <a16:creationId xmlns:a16="http://schemas.microsoft.com/office/drawing/2014/main" id="{8DE24BD1-6AA3-47FF-8D6E-63EC539F68A6}"/>
                    </a:ext>
                  </a:extLst>
                </p:cNvPr>
                <p:cNvSpPr/>
                <p:nvPr/>
              </p:nvSpPr>
              <p:spPr>
                <a:xfrm>
                  <a:off x="1449466"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0" name="Oval 3619">
                  <a:extLst>
                    <a:ext uri="{FF2B5EF4-FFF2-40B4-BE49-F238E27FC236}">
                      <a16:creationId xmlns:a16="http://schemas.microsoft.com/office/drawing/2014/main" id="{22FADD00-5234-4C88-9302-CCEA2008D49B}"/>
                    </a:ext>
                  </a:extLst>
                </p:cNvPr>
                <p:cNvSpPr/>
                <p:nvPr/>
              </p:nvSpPr>
              <p:spPr>
                <a:xfrm>
                  <a:off x="1663020"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1" name="Oval 3620">
                  <a:extLst>
                    <a:ext uri="{FF2B5EF4-FFF2-40B4-BE49-F238E27FC236}">
                      <a16:creationId xmlns:a16="http://schemas.microsoft.com/office/drawing/2014/main" id="{F29B7C33-61E3-4967-887D-3B9B33218ED6}"/>
                    </a:ext>
                  </a:extLst>
                </p:cNvPr>
                <p:cNvSpPr/>
                <p:nvPr/>
              </p:nvSpPr>
              <p:spPr>
                <a:xfrm>
                  <a:off x="1823468"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2" name="Oval 3621">
                  <a:extLst>
                    <a:ext uri="{FF2B5EF4-FFF2-40B4-BE49-F238E27FC236}">
                      <a16:creationId xmlns:a16="http://schemas.microsoft.com/office/drawing/2014/main" id="{A039C892-DF53-41CD-A08C-53C7D4661742}"/>
                    </a:ext>
                  </a:extLst>
                </p:cNvPr>
                <p:cNvSpPr/>
                <p:nvPr/>
              </p:nvSpPr>
              <p:spPr>
                <a:xfrm>
                  <a:off x="2039152"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3" name="Oval 3622">
                  <a:extLst>
                    <a:ext uri="{FF2B5EF4-FFF2-40B4-BE49-F238E27FC236}">
                      <a16:creationId xmlns:a16="http://schemas.microsoft.com/office/drawing/2014/main" id="{D476CF95-4B12-4135-A026-5A360E904739}"/>
                    </a:ext>
                  </a:extLst>
                </p:cNvPr>
                <p:cNvSpPr/>
                <p:nvPr/>
              </p:nvSpPr>
              <p:spPr>
                <a:xfrm>
                  <a:off x="2414990"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4" name="Oval 3623">
                  <a:extLst>
                    <a:ext uri="{FF2B5EF4-FFF2-40B4-BE49-F238E27FC236}">
                      <a16:creationId xmlns:a16="http://schemas.microsoft.com/office/drawing/2014/main" id="{2A341032-4A89-4799-9417-F1352F49891A}"/>
                    </a:ext>
                  </a:extLst>
                </p:cNvPr>
                <p:cNvSpPr/>
                <p:nvPr/>
              </p:nvSpPr>
              <p:spPr>
                <a:xfrm>
                  <a:off x="2307148"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5" name="Oval 3624">
                  <a:extLst>
                    <a:ext uri="{FF2B5EF4-FFF2-40B4-BE49-F238E27FC236}">
                      <a16:creationId xmlns:a16="http://schemas.microsoft.com/office/drawing/2014/main" id="{BA9C990A-E5FB-45DA-916A-D5F4FEB6FDDC}"/>
                    </a:ext>
                  </a:extLst>
                </p:cNvPr>
                <p:cNvSpPr/>
                <p:nvPr/>
              </p:nvSpPr>
              <p:spPr>
                <a:xfrm>
                  <a:off x="2146994"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6" name="Oval 3625">
                  <a:extLst>
                    <a:ext uri="{FF2B5EF4-FFF2-40B4-BE49-F238E27FC236}">
                      <a16:creationId xmlns:a16="http://schemas.microsoft.com/office/drawing/2014/main" id="{F4302916-C0A1-43EE-B84D-EDB07BD1C7C0}"/>
                    </a:ext>
                  </a:extLst>
                </p:cNvPr>
                <p:cNvSpPr/>
                <p:nvPr/>
              </p:nvSpPr>
              <p:spPr>
                <a:xfrm>
                  <a:off x="2523637"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7" name="Oval 3626">
                  <a:extLst>
                    <a:ext uri="{FF2B5EF4-FFF2-40B4-BE49-F238E27FC236}">
                      <a16:creationId xmlns:a16="http://schemas.microsoft.com/office/drawing/2014/main" id="{812C6F5F-3A82-481F-9566-3B01A93BD96A}"/>
                    </a:ext>
                  </a:extLst>
                </p:cNvPr>
                <p:cNvSpPr/>
                <p:nvPr/>
              </p:nvSpPr>
              <p:spPr>
                <a:xfrm>
                  <a:off x="2578363"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8" name="Oval 3627">
                  <a:extLst>
                    <a:ext uri="{FF2B5EF4-FFF2-40B4-BE49-F238E27FC236}">
                      <a16:creationId xmlns:a16="http://schemas.microsoft.com/office/drawing/2014/main" id="{085AD8D3-BF0B-45A4-B8BD-E378D704C8F4}"/>
                    </a:ext>
                  </a:extLst>
                </p:cNvPr>
                <p:cNvSpPr/>
                <p:nvPr/>
              </p:nvSpPr>
              <p:spPr>
                <a:xfrm>
                  <a:off x="2626650"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29" name="Oval 3628">
                  <a:extLst>
                    <a:ext uri="{FF2B5EF4-FFF2-40B4-BE49-F238E27FC236}">
                      <a16:creationId xmlns:a16="http://schemas.microsoft.com/office/drawing/2014/main" id="{4068343B-809D-4EA2-A849-EFF099CDCBC1}"/>
                    </a:ext>
                  </a:extLst>
                </p:cNvPr>
                <p:cNvSpPr/>
                <p:nvPr/>
              </p:nvSpPr>
              <p:spPr>
                <a:xfrm>
                  <a:off x="2686205"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0" name="Oval 3629">
                  <a:extLst>
                    <a:ext uri="{FF2B5EF4-FFF2-40B4-BE49-F238E27FC236}">
                      <a16:creationId xmlns:a16="http://schemas.microsoft.com/office/drawing/2014/main" id="{B2DCCBB8-EEA5-49AF-AEEF-221624A13FEE}"/>
                    </a:ext>
                  </a:extLst>
                </p:cNvPr>
                <p:cNvSpPr/>
                <p:nvPr/>
              </p:nvSpPr>
              <p:spPr>
                <a:xfrm>
                  <a:off x="2738919"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1" name="Oval 3630">
                  <a:extLst>
                    <a:ext uri="{FF2B5EF4-FFF2-40B4-BE49-F238E27FC236}">
                      <a16:creationId xmlns:a16="http://schemas.microsoft.com/office/drawing/2014/main" id="{3F63ED33-2E5E-440D-BEA5-09E418EDA07E}"/>
                    </a:ext>
                  </a:extLst>
                </p:cNvPr>
                <p:cNvSpPr/>
                <p:nvPr/>
              </p:nvSpPr>
              <p:spPr>
                <a:xfrm>
                  <a:off x="2786401"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2" name="Oval 3631">
                  <a:extLst>
                    <a:ext uri="{FF2B5EF4-FFF2-40B4-BE49-F238E27FC236}">
                      <a16:creationId xmlns:a16="http://schemas.microsoft.com/office/drawing/2014/main" id="{FA521702-E5EE-4B83-BD3A-59A06EA6CCCF}"/>
                    </a:ext>
                  </a:extLst>
                </p:cNvPr>
                <p:cNvSpPr/>
                <p:nvPr/>
              </p:nvSpPr>
              <p:spPr>
                <a:xfrm>
                  <a:off x="2847163"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3" name="Oval 3632">
                  <a:extLst>
                    <a:ext uri="{FF2B5EF4-FFF2-40B4-BE49-F238E27FC236}">
                      <a16:creationId xmlns:a16="http://schemas.microsoft.com/office/drawing/2014/main" id="{A2C92942-57A2-4F2F-B7EB-95B95240F916}"/>
                    </a:ext>
                  </a:extLst>
                </p:cNvPr>
                <p:cNvSpPr/>
                <p:nvPr/>
              </p:nvSpPr>
              <p:spPr>
                <a:xfrm>
                  <a:off x="3278129"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4" name="Oval 3633">
                  <a:extLst>
                    <a:ext uri="{FF2B5EF4-FFF2-40B4-BE49-F238E27FC236}">
                      <a16:creationId xmlns:a16="http://schemas.microsoft.com/office/drawing/2014/main" id="{C9AEF70A-653D-4FC3-B5A4-450632B1FFE3}"/>
                    </a:ext>
                  </a:extLst>
                </p:cNvPr>
                <p:cNvSpPr/>
                <p:nvPr/>
              </p:nvSpPr>
              <p:spPr>
                <a:xfrm>
                  <a:off x="2897169"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5" name="Oval 3634">
                  <a:extLst>
                    <a:ext uri="{FF2B5EF4-FFF2-40B4-BE49-F238E27FC236}">
                      <a16:creationId xmlns:a16="http://schemas.microsoft.com/office/drawing/2014/main" id="{20B846E8-2E01-4171-A728-C0BF0F477978}"/>
                    </a:ext>
                  </a:extLst>
                </p:cNvPr>
                <p:cNvSpPr/>
                <p:nvPr/>
              </p:nvSpPr>
              <p:spPr>
                <a:xfrm>
                  <a:off x="2953287"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6" name="Oval 3635">
                  <a:extLst>
                    <a:ext uri="{FF2B5EF4-FFF2-40B4-BE49-F238E27FC236}">
                      <a16:creationId xmlns:a16="http://schemas.microsoft.com/office/drawing/2014/main" id="{D0676BCD-7BDA-42A7-B246-D4908E46E50A}"/>
                    </a:ext>
                  </a:extLst>
                </p:cNvPr>
                <p:cNvSpPr/>
                <p:nvPr/>
              </p:nvSpPr>
              <p:spPr>
                <a:xfrm>
                  <a:off x="3063608"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7" name="Oval 3636">
                  <a:extLst>
                    <a:ext uri="{FF2B5EF4-FFF2-40B4-BE49-F238E27FC236}">
                      <a16:creationId xmlns:a16="http://schemas.microsoft.com/office/drawing/2014/main" id="{174B1259-49E8-4723-ACC9-EBCE5B684803}"/>
                    </a:ext>
                  </a:extLst>
                </p:cNvPr>
                <p:cNvSpPr/>
                <p:nvPr/>
              </p:nvSpPr>
              <p:spPr>
                <a:xfrm>
                  <a:off x="3114506"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8" name="Oval 3637">
                  <a:extLst>
                    <a:ext uri="{FF2B5EF4-FFF2-40B4-BE49-F238E27FC236}">
                      <a16:creationId xmlns:a16="http://schemas.microsoft.com/office/drawing/2014/main" id="{99532CE3-4E07-4F18-A029-0C14B245FB37}"/>
                    </a:ext>
                  </a:extLst>
                </p:cNvPr>
                <p:cNvSpPr/>
                <p:nvPr/>
              </p:nvSpPr>
              <p:spPr>
                <a:xfrm>
                  <a:off x="3170539" y="358603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39" name="Oval 3638">
                  <a:extLst>
                    <a:ext uri="{FF2B5EF4-FFF2-40B4-BE49-F238E27FC236}">
                      <a16:creationId xmlns:a16="http://schemas.microsoft.com/office/drawing/2014/main" id="{E3263DFC-DC49-4727-8E90-5E6076A1A840}"/>
                    </a:ext>
                  </a:extLst>
                </p:cNvPr>
                <p:cNvSpPr/>
                <p:nvPr/>
              </p:nvSpPr>
              <p:spPr>
                <a:xfrm>
                  <a:off x="925986"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0" name="Oval 3639">
                  <a:extLst>
                    <a:ext uri="{FF2B5EF4-FFF2-40B4-BE49-F238E27FC236}">
                      <a16:creationId xmlns:a16="http://schemas.microsoft.com/office/drawing/2014/main" id="{8BDCC4EE-95B3-4EE5-A118-4ED3988CBB5C}"/>
                    </a:ext>
                  </a:extLst>
                </p:cNvPr>
                <p:cNvSpPr/>
                <p:nvPr/>
              </p:nvSpPr>
              <p:spPr>
                <a:xfrm>
                  <a:off x="982809"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1" name="Oval 3640">
                  <a:extLst>
                    <a:ext uri="{FF2B5EF4-FFF2-40B4-BE49-F238E27FC236}">
                      <a16:creationId xmlns:a16="http://schemas.microsoft.com/office/drawing/2014/main" id="{FB05B2CF-7A55-4E7E-AC3B-8C84B3C64239}"/>
                    </a:ext>
                  </a:extLst>
                </p:cNvPr>
                <p:cNvSpPr/>
                <p:nvPr/>
              </p:nvSpPr>
              <p:spPr>
                <a:xfrm>
                  <a:off x="1038579"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2" name="Oval 3641">
                  <a:extLst>
                    <a:ext uri="{FF2B5EF4-FFF2-40B4-BE49-F238E27FC236}">
                      <a16:creationId xmlns:a16="http://schemas.microsoft.com/office/drawing/2014/main" id="{764F4954-445F-4D7E-AF6B-0B6BDE62FB4A}"/>
                    </a:ext>
                  </a:extLst>
                </p:cNvPr>
                <p:cNvSpPr/>
                <p:nvPr/>
              </p:nvSpPr>
              <p:spPr>
                <a:xfrm>
                  <a:off x="1090434"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3" name="Oval 3642">
                  <a:extLst>
                    <a:ext uri="{FF2B5EF4-FFF2-40B4-BE49-F238E27FC236}">
                      <a16:creationId xmlns:a16="http://schemas.microsoft.com/office/drawing/2014/main" id="{15520960-C463-46BB-92C8-7E2108658FE5}"/>
                    </a:ext>
                  </a:extLst>
                </p:cNvPr>
                <p:cNvSpPr/>
                <p:nvPr/>
              </p:nvSpPr>
              <p:spPr>
                <a:xfrm>
                  <a:off x="1140200"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4" name="Oval 3643">
                  <a:extLst>
                    <a:ext uri="{FF2B5EF4-FFF2-40B4-BE49-F238E27FC236}">
                      <a16:creationId xmlns:a16="http://schemas.microsoft.com/office/drawing/2014/main" id="{C7F3DE32-7A47-4BA0-A6C4-6BB51EEF5B46}"/>
                    </a:ext>
                  </a:extLst>
                </p:cNvPr>
                <p:cNvSpPr/>
                <p:nvPr/>
              </p:nvSpPr>
              <p:spPr>
                <a:xfrm>
                  <a:off x="1201364"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5" name="Oval 3644">
                  <a:extLst>
                    <a:ext uri="{FF2B5EF4-FFF2-40B4-BE49-F238E27FC236}">
                      <a16:creationId xmlns:a16="http://schemas.microsoft.com/office/drawing/2014/main" id="{20499AE6-E70F-4256-806D-8909761AC4E0}"/>
                    </a:ext>
                  </a:extLst>
                </p:cNvPr>
                <p:cNvSpPr/>
                <p:nvPr/>
              </p:nvSpPr>
              <p:spPr>
                <a:xfrm>
                  <a:off x="1234948"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6" name="Oval 3645">
                  <a:extLst>
                    <a:ext uri="{FF2B5EF4-FFF2-40B4-BE49-F238E27FC236}">
                      <a16:creationId xmlns:a16="http://schemas.microsoft.com/office/drawing/2014/main" id="{E8F4A5C0-6D5E-4BBE-8F87-73642196623A}"/>
                    </a:ext>
                  </a:extLst>
                </p:cNvPr>
                <p:cNvSpPr/>
                <p:nvPr/>
              </p:nvSpPr>
              <p:spPr>
                <a:xfrm>
                  <a:off x="1341094"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7" name="Oval 3646">
                  <a:extLst>
                    <a:ext uri="{FF2B5EF4-FFF2-40B4-BE49-F238E27FC236}">
                      <a16:creationId xmlns:a16="http://schemas.microsoft.com/office/drawing/2014/main" id="{1E373A4A-C68C-4771-BF0C-4A2238A1E926}"/>
                    </a:ext>
                  </a:extLst>
                </p:cNvPr>
                <p:cNvSpPr/>
                <p:nvPr/>
              </p:nvSpPr>
              <p:spPr>
                <a:xfrm>
                  <a:off x="1391382"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8" name="Oval 3647">
                  <a:extLst>
                    <a:ext uri="{FF2B5EF4-FFF2-40B4-BE49-F238E27FC236}">
                      <a16:creationId xmlns:a16="http://schemas.microsoft.com/office/drawing/2014/main" id="{692EC97B-ECA8-4FA2-8F4E-90A796EC268C}"/>
                    </a:ext>
                  </a:extLst>
                </p:cNvPr>
                <p:cNvSpPr/>
                <p:nvPr/>
              </p:nvSpPr>
              <p:spPr>
                <a:xfrm>
                  <a:off x="1466293"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49" name="Oval 3648">
                  <a:extLst>
                    <a:ext uri="{FF2B5EF4-FFF2-40B4-BE49-F238E27FC236}">
                      <a16:creationId xmlns:a16="http://schemas.microsoft.com/office/drawing/2014/main" id="{F6451583-2DC5-4B4F-916C-7A59C49FD840}"/>
                    </a:ext>
                  </a:extLst>
                </p:cNvPr>
                <p:cNvSpPr/>
                <p:nvPr/>
              </p:nvSpPr>
              <p:spPr>
                <a:xfrm>
                  <a:off x="1557474"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0" name="Oval 3649">
                  <a:extLst>
                    <a:ext uri="{FF2B5EF4-FFF2-40B4-BE49-F238E27FC236}">
                      <a16:creationId xmlns:a16="http://schemas.microsoft.com/office/drawing/2014/main" id="{8374E0CA-B35F-4780-BA75-551144544755}"/>
                    </a:ext>
                  </a:extLst>
                </p:cNvPr>
                <p:cNvSpPr/>
                <p:nvPr/>
              </p:nvSpPr>
              <p:spPr>
                <a:xfrm>
                  <a:off x="1663619"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1" name="Oval 3650">
                  <a:extLst>
                    <a:ext uri="{FF2B5EF4-FFF2-40B4-BE49-F238E27FC236}">
                      <a16:creationId xmlns:a16="http://schemas.microsoft.com/office/drawing/2014/main" id="{3FBDB7A9-0BF8-4976-80FE-78C092937F2E}"/>
                    </a:ext>
                  </a:extLst>
                </p:cNvPr>
                <p:cNvSpPr/>
                <p:nvPr/>
              </p:nvSpPr>
              <p:spPr>
                <a:xfrm>
                  <a:off x="1771940"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2" name="Oval 3651">
                  <a:extLst>
                    <a:ext uri="{FF2B5EF4-FFF2-40B4-BE49-F238E27FC236}">
                      <a16:creationId xmlns:a16="http://schemas.microsoft.com/office/drawing/2014/main" id="{1CC10AAA-1695-450B-B62C-3C9FC865E07E}"/>
                    </a:ext>
                  </a:extLst>
                </p:cNvPr>
                <p:cNvSpPr/>
                <p:nvPr/>
              </p:nvSpPr>
              <p:spPr>
                <a:xfrm>
                  <a:off x="2212636"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3" name="Oval 3652">
                  <a:extLst>
                    <a:ext uri="{FF2B5EF4-FFF2-40B4-BE49-F238E27FC236}">
                      <a16:creationId xmlns:a16="http://schemas.microsoft.com/office/drawing/2014/main" id="{7326656E-1260-4CA7-9685-8E05C7BFEDB2}"/>
                    </a:ext>
                  </a:extLst>
                </p:cNvPr>
                <p:cNvSpPr/>
                <p:nvPr/>
              </p:nvSpPr>
              <p:spPr>
                <a:xfrm>
                  <a:off x="2071344"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4" name="Oval 3653">
                  <a:extLst>
                    <a:ext uri="{FF2B5EF4-FFF2-40B4-BE49-F238E27FC236}">
                      <a16:creationId xmlns:a16="http://schemas.microsoft.com/office/drawing/2014/main" id="{13354110-1B43-43FD-BCAC-7BFA200CE04D}"/>
                    </a:ext>
                  </a:extLst>
                </p:cNvPr>
                <p:cNvSpPr/>
                <p:nvPr/>
              </p:nvSpPr>
              <p:spPr>
                <a:xfrm>
                  <a:off x="1932920"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5" name="Oval 3654">
                  <a:extLst>
                    <a:ext uri="{FF2B5EF4-FFF2-40B4-BE49-F238E27FC236}">
                      <a16:creationId xmlns:a16="http://schemas.microsoft.com/office/drawing/2014/main" id="{FB889C68-4E28-43B6-BA93-442F252B697D}"/>
                    </a:ext>
                  </a:extLst>
                </p:cNvPr>
                <p:cNvSpPr/>
                <p:nvPr/>
              </p:nvSpPr>
              <p:spPr>
                <a:xfrm>
                  <a:off x="2307148"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6" name="Oval 3655">
                  <a:extLst>
                    <a:ext uri="{FF2B5EF4-FFF2-40B4-BE49-F238E27FC236}">
                      <a16:creationId xmlns:a16="http://schemas.microsoft.com/office/drawing/2014/main" id="{3ED958A9-3E00-4368-BB86-53D1A14DB6BB}"/>
                    </a:ext>
                  </a:extLst>
                </p:cNvPr>
                <p:cNvSpPr/>
                <p:nvPr/>
              </p:nvSpPr>
              <p:spPr>
                <a:xfrm>
                  <a:off x="2362276"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7" name="Oval 3656">
                  <a:extLst>
                    <a:ext uri="{FF2B5EF4-FFF2-40B4-BE49-F238E27FC236}">
                      <a16:creationId xmlns:a16="http://schemas.microsoft.com/office/drawing/2014/main" id="{735C913B-014B-408A-8F48-12ACD3FEC754}"/>
                    </a:ext>
                  </a:extLst>
                </p:cNvPr>
                <p:cNvSpPr/>
                <p:nvPr/>
              </p:nvSpPr>
              <p:spPr>
                <a:xfrm>
                  <a:off x="2454827"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8" name="Oval 3657">
                  <a:extLst>
                    <a:ext uri="{FF2B5EF4-FFF2-40B4-BE49-F238E27FC236}">
                      <a16:creationId xmlns:a16="http://schemas.microsoft.com/office/drawing/2014/main" id="{CF01B1F0-2EA7-4F9C-9740-648DD7CEF443}"/>
                    </a:ext>
                  </a:extLst>
                </p:cNvPr>
                <p:cNvSpPr/>
                <p:nvPr/>
              </p:nvSpPr>
              <p:spPr>
                <a:xfrm>
                  <a:off x="2553012"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59" name="Oval 3658">
                  <a:extLst>
                    <a:ext uri="{FF2B5EF4-FFF2-40B4-BE49-F238E27FC236}">
                      <a16:creationId xmlns:a16="http://schemas.microsoft.com/office/drawing/2014/main" id="{56513271-FDF6-48F5-A51C-E9DE41501223}"/>
                    </a:ext>
                  </a:extLst>
                </p:cNvPr>
                <p:cNvSpPr/>
                <p:nvPr/>
              </p:nvSpPr>
              <p:spPr>
                <a:xfrm>
                  <a:off x="2661257"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0" name="Oval 3659">
                  <a:extLst>
                    <a:ext uri="{FF2B5EF4-FFF2-40B4-BE49-F238E27FC236}">
                      <a16:creationId xmlns:a16="http://schemas.microsoft.com/office/drawing/2014/main" id="{2F324CDC-67D3-4184-BB9E-8E8FF6C3FAD7}"/>
                    </a:ext>
                  </a:extLst>
                </p:cNvPr>
                <p:cNvSpPr/>
                <p:nvPr/>
              </p:nvSpPr>
              <p:spPr>
                <a:xfrm>
                  <a:off x="2712763"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1" name="Oval 3660">
                  <a:extLst>
                    <a:ext uri="{FF2B5EF4-FFF2-40B4-BE49-F238E27FC236}">
                      <a16:creationId xmlns:a16="http://schemas.microsoft.com/office/drawing/2014/main" id="{46520405-CCA3-4BB6-836B-41512478B31D}"/>
                    </a:ext>
                  </a:extLst>
                </p:cNvPr>
                <p:cNvSpPr/>
                <p:nvPr/>
              </p:nvSpPr>
              <p:spPr>
                <a:xfrm>
                  <a:off x="2769501"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2" name="Oval 3661">
                  <a:extLst>
                    <a:ext uri="{FF2B5EF4-FFF2-40B4-BE49-F238E27FC236}">
                      <a16:creationId xmlns:a16="http://schemas.microsoft.com/office/drawing/2014/main" id="{913DE334-F403-42EA-B323-A83859EDE948}"/>
                    </a:ext>
                  </a:extLst>
                </p:cNvPr>
                <p:cNvSpPr/>
                <p:nvPr/>
              </p:nvSpPr>
              <p:spPr>
                <a:xfrm>
                  <a:off x="2878148"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3" name="Oval 3662">
                  <a:extLst>
                    <a:ext uri="{FF2B5EF4-FFF2-40B4-BE49-F238E27FC236}">
                      <a16:creationId xmlns:a16="http://schemas.microsoft.com/office/drawing/2014/main" id="{ADD0067F-98E7-4666-8661-E07E2B0618BC}"/>
                    </a:ext>
                  </a:extLst>
                </p:cNvPr>
                <p:cNvSpPr/>
                <p:nvPr/>
              </p:nvSpPr>
              <p:spPr>
                <a:xfrm>
                  <a:off x="2984380"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4" name="Oval 3663">
                  <a:extLst>
                    <a:ext uri="{FF2B5EF4-FFF2-40B4-BE49-F238E27FC236}">
                      <a16:creationId xmlns:a16="http://schemas.microsoft.com/office/drawing/2014/main" id="{4140B940-03F6-498A-9C58-318C55B6BCEE}"/>
                    </a:ext>
                  </a:extLst>
                </p:cNvPr>
                <p:cNvSpPr/>
                <p:nvPr/>
              </p:nvSpPr>
              <p:spPr>
                <a:xfrm>
                  <a:off x="3237747"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5" name="Oval 3664">
                  <a:extLst>
                    <a:ext uri="{FF2B5EF4-FFF2-40B4-BE49-F238E27FC236}">
                      <a16:creationId xmlns:a16="http://schemas.microsoft.com/office/drawing/2014/main" id="{050D03D2-48BE-4D40-AF38-D18ED6659BA2}"/>
                    </a:ext>
                  </a:extLst>
                </p:cNvPr>
                <p:cNvSpPr/>
                <p:nvPr/>
              </p:nvSpPr>
              <p:spPr>
                <a:xfrm>
                  <a:off x="3197663"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6" name="Oval 3665">
                  <a:extLst>
                    <a:ext uri="{FF2B5EF4-FFF2-40B4-BE49-F238E27FC236}">
                      <a16:creationId xmlns:a16="http://schemas.microsoft.com/office/drawing/2014/main" id="{07E7C69D-E48A-4F2A-99F5-E6D2C9A48B6D}"/>
                    </a:ext>
                  </a:extLst>
                </p:cNvPr>
                <p:cNvSpPr/>
                <p:nvPr/>
              </p:nvSpPr>
              <p:spPr>
                <a:xfrm>
                  <a:off x="3080321" y="368288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7" name="Oval 3666">
                  <a:extLst>
                    <a:ext uri="{FF2B5EF4-FFF2-40B4-BE49-F238E27FC236}">
                      <a16:creationId xmlns:a16="http://schemas.microsoft.com/office/drawing/2014/main" id="{CEFD46AD-8282-4145-B1CA-B20B3CF7F728}"/>
                    </a:ext>
                  </a:extLst>
                </p:cNvPr>
                <p:cNvSpPr/>
                <p:nvPr/>
              </p:nvSpPr>
              <p:spPr>
                <a:xfrm>
                  <a:off x="897902"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8" name="Oval 3667">
                  <a:extLst>
                    <a:ext uri="{FF2B5EF4-FFF2-40B4-BE49-F238E27FC236}">
                      <a16:creationId xmlns:a16="http://schemas.microsoft.com/office/drawing/2014/main" id="{7F003227-734F-4287-936F-8AFCA4D4B990}"/>
                    </a:ext>
                  </a:extLst>
                </p:cNvPr>
                <p:cNvSpPr/>
                <p:nvPr/>
              </p:nvSpPr>
              <p:spPr>
                <a:xfrm>
                  <a:off x="953384"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69" name="Oval 3668">
                  <a:extLst>
                    <a:ext uri="{FF2B5EF4-FFF2-40B4-BE49-F238E27FC236}">
                      <a16:creationId xmlns:a16="http://schemas.microsoft.com/office/drawing/2014/main" id="{A509AB80-E876-48F5-AB5C-7B051BFFF5CA}"/>
                    </a:ext>
                  </a:extLst>
                </p:cNvPr>
                <p:cNvSpPr/>
                <p:nvPr/>
              </p:nvSpPr>
              <p:spPr>
                <a:xfrm>
                  <a:off x="1004580"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0" name="Oval 3669">
                  <a:extLst>
                    <a:ext uri="{FF2B5EF4-FFF2-40B4-BE49-F238E27FC236}">
                      <a16:creationId xmlns:a16="http://schemas.microsoft.com/office/drawing/2014/main" id="{A2C855E6-6F96-46E4-8460-50DDC018FFB4}"/>
                    </a:ext>
                  </a:extLst>
                </p:cNvPr>
                <p:cNvSpPr/>
                <p:nvPr/>
              </p:nvSpPr>
              <p:spPr>
                <a:xfrm>
                  <a:off x="1055151"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1" name="Oval 3670">
                  <a:extLst>
                    <a:ext uri="{FF2B5EF4-FFF2-40B4-BE49-F238E27FC236}">
                      <a16:creationId xmlns:a16="http://schemas.microsoft.com/office/drawing/2014/main" id="{B2C1221C-9D02-4F9C-A819-8A42EEB15084}"/>
                    </a:ext>
                  </a:extLst>
                </p:cNvPr>
                <p:cNvSpPr/>
                <p:nvPr/>
              </p:nvSpPr>
              <p:spPr>
                <a:xfrm>
                  <a:off x="1123481"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2" name="Oval 3671">
                  <a:extLst>
                    <a:ext uri="{FF2B5EF4-FFF2-40B4-BE49-F238E27FC236}">
                      <a16:creationId xmlns:a16="http://schemas.microsoft.com/office/drawing/2014/main" id="{D009AEE8-C9BE-4B49-AD34-1372F3A18787}"/>
                    </a:ext>
                  </a:extLst>
                </p:cNvPr>
                <p:cNvSpPr/>
                <p:nvPr/>
              </p:nvSpPr>
              <p:spPr>
                <a:xfrm>
                  <a:off x="1181530"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3" name="Oval 3672">
                  <a:extLst>
                    <a:ext uri="{FF2B5EF4-FFF2-40B4-BE49-F238E27FC236}">
                      <a16:creationId xmlns:a16="http://schemas.microsoft.com/office/drawing/2014/main" id="{E4163141-277C-4916-BB35-F8BD3C813720}"/>
                    </a:ext>
                  </a:extLst>
                </p:cNvPr>
                <p:cNvSpPr/>
                <p:nvPr/>
              </p:nvSpPr>
              <p:spPr>
                <a:xfrm>
                  <a:off x="1252144"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4" name="Oval 3673">
                  <a:extLst>
                    <a:ext uri="{FF2B5EF4-FFF2-40B4-BE49-F238E27FC236}">
                      <a16:creationId xmlns:a16="http://schemas.microsoft.com/office/drawing/2014/main" id="{A93C0843-C604-4678-BBE1-34C7058FB77F}"/>
                    </a:ext>
                  </a:extLst>
                </p:cNvPr>
                <p:cNvSpPr/>
                <p:nvPr/>
              </p:nvSpPr>
              <p:spPr>
                <a:xfrm>
                  <a:off x="1312270"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5" name="Oval 3674">
                  <a:extLst>
                    <a:ext uri="{FF2B5EF4-FFF2-40B4-BE49-F238E27FC236}">
                      <a16:creationId xmlns:a16="http://schemas.microsoft.com/office/drawing/2014/main" id="{BCC5E97E-E550-44E0-A211-D9C876189E9A}"/>
                    </a:ext>
                  </a:extLst>
                </p:cNvPr>
                <p:cNvSpPr/>
                <p:nvPr/>
              </p:nvSpPr>
              <p:spPr>
                <a:xfrm>
                  <a:off x="1379561"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6" name="Oval 3675">
                  <a:extLst>
                    <a:ext uri="{FF2B5EF4-FFF2-40B4-BE49-F238E27FC236}">
                      <a16:creationId xmlns:a16="http://schemas.microsoft.com/office/drawing/2014/main" id="{AC3C39BF-86D1-4838-84DA-F5357CBBC013}"/>
                    </a:ext>
                  </a:extLst>
                </p:cNvPr>
                <p:cNvSpPr/>
                <p:nvPr/>
              </p:nvSpPr>
              <p:spPr>
                <a:xfrm>
                  <a:off x="1447682"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7" name="Oval 3676">
                  <a:extLst>
                    <a:ext uri="{FF2B5EF4-FFF2-40B4-BE49-F238E27FC236}">
                      <a16:creationId xmlns:a16="http://schemas.microsoft.com/office/drawing/2014/main" id="{8EB16610-9F8F-4200-8CCD-AD9D97ECCD3E}"/>
                    </a:ext>
                  </a:extLst>
                </p:cNvPr>
                <p:cNvSpPr/>
                <p:nvPr/>
              </p:nvSpPr>
              <p:spPr>
                <a:xfrm>
                  <a:off x="1556407"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8" name="Oval 3677">
                  <a:extLst>
                    <a:ext uri="{FF2B5EF4-FFF2-40B4-BE49-F238E27FC236}">
                      <a16:creationId xmlns:a16="http://schemas.microsoft.com/office/drawing/2014/main" id="{6B57D319-F265-4640-8351-F6A2C823398E}"/>
                    </a:ext>
                  </a:extLst>
                </p:cNvPr>
                <p:cNvSpPr/>
                <p:nvPr/>
              </p:nvSpPr>
              <p:spPr>
                <a:xfrm>
                  <a:off x="161237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79" name="Oval 3678">
                  <a:extLst>
                    <a:ext uri="{FF2B5EF4-FFF2-40B4-BE49-F238E27FC236}">
                      <a16:creationId xmlns:a16="http://schemas.microsoft.com/office/drawing/2014/main" id="{4B0FBCD2-998E-4F9C-97A4-D5CB36FA354F}"/>
                    </a:ext>
                  </a:extLst>
                </p:cNvPr>
                <p:cNvSpPr/>
                <p:nvPr/>
              </p:nvSpPr>
              <p:spPr>
                <a:xfrm>
                  <a:off x="166045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0" name="Oval 3679">
                  <a:extLst>
                    <a:ext uri="{FF2B5EF4-FFF2-40B4-BE49-F238E27FC236}">
                      <a16:creationId xmlns:a16="http://schemas.microsoft.com/office/drawing/2014/main" id="{F2080C4A-4495-461A-B8F9-EC5EB3B769A8}"/>
                    </a:ext>
                  </a:extLst>
                </p:cNvPr>
                <p:cNvSpPr/>
                <p:nvPr/>
              </p:nvSpPr>
              <p:spPr>
                <a:xfrm>
                  <a:off x="2004776"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1" name="Oval 3680">
                  <a:extLst>
                    <a:ext uri="{FF2B5EF4-FFF2-40B4-BE49-F238E27FC236}">
                      <a16:creationId xmlns:a16="http://schemas.microsoft.com/office/drawing/2014/main" id="{B93A9C66-57FF-4B67-B2DC-B98049823D9C}"/>
                    </a:ext>
                  </a:extLst>
                </p:cNvPr>
                <p:cNvSpPr/>
                <p:nvPr/>
              </p:nvSpPr>
              <p:spPr>
                <a:xfrm>
                  <a:off x="1737758"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2" name="Oval 3681">
                  <a:extLst>
                    <a:ext uri="{FF2B5EF4-FFF2-40B4-BE49-F238E27FC236}">
                      <a16:creationId xmlns:a16="http://schemas.microsoft.com/office/drawing/2014/main" id="{997E95C4-06A9-4128-B75B-716528068992}"/>
                    </a:ext>
                  </a:extLst>
                </p:cNvPr>
                <p:cNvSpPr/>
                <p:nvPr/>
              </p:nvSpPr>
              <p:spPr>
                <a:xfrm>
                  <a:off x="1824675"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3" name="Oval 3682">
                  <a:extLst>
                    <a:ext uri="{FF2B5EF4-FFF2-40B4-BE49-F238E27FC236}">
                      <a16:creationId xmlns:a16="http://schemas.microsoft.com/office/drawing/2014/main" id="{BF7451C1-361F-4C4B-A004-E849A81409BD}"/>
                    </a:ext>
                  </a:extLst>
                </p:cNvPr>
                <p:cNvSpPr/>
                <p:nvPr/>
              </p:nvSpPr>
              <p:spPr>
                <a:xfrm>
                  <a:off x="189750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4" name="Oval 3683">
                  <a:extLst>
                    <a:ext uri="{FF2B5EF4-FFF2-40B4-BE49-F238E27FC236}">
                      <a16:creationId xmlns:a16="http://schemas.microsoft.com/office/drawing/2014/main" id="{B13E8F12-D33B-42C3-ACF9-050BFBF6C80C}"/>
                    </a:ext>
                  </a:extLst>
                </p:cNvPr>
                <p:cNvSpPr/>
                <p:nvPr/>
              </p:nvSpPr>
              <p:spPr>
                <a:xfrm>
                  <a:off x="2074563"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5" name="Oval 3684">
                  <a:extLst>
                    <a:ext uri="{FF2B5EF4-FFF2-40B4-BE49-F238E27FC236}">
                      <a16:creationId xmlns:a16="http://schemas.microsoft.com/office/drawing/2014/main" id="{DB086F8E-FA5F-4054-8408-889DB49A8489}"/>
                    </a:ext>
                  </a:extLst>
                </p:cNvPr>
                <p:cNvSpPr/>
                <p:nvPr/>
              </p:nvSpPr>
              <p:spPr>
                <a:xfrm>
                  <a:off x="2165102"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6" name="Oval 3685">
                  <a:extLst>
                    <a:ext uri="{FF2B5EF4-FFF2-40B4-BE49-F238E27FC236}">
                      <a16:creationId xmlns:a16="http://schemas.microsoft.com/office/drawing/2014/main" id="{8116D923-DE9D-4A0B-A7EE-73DA92E480C3}"/>
                    </a:ext>
                  </a:extLst>
                </p:cNvPr>
                <p:cNvSpPr/>
                <p:nvPr/>
              </p:nvSpPr>
              <p:spPr>
                <a:xfrm>
                  <a:off x="2250813"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7" name="Oval 3686">
                  <a:extLst>
                    <a:ext uri="{FF2B5EF4-FFF2-40B4-BE49-F238E27FC236}">
                      <a16:creationId xmlns:a16="http://schemas.microsoft.com/office/drawing/2014/main" id="{3FAE7854-DABD-4C83-9B46-CF4D64EC22FB}"/>
                    </a:ext>
                  </a:extLst>
                </p:cNvPr>
                <p:cNvSpPr/>
                <p:nvPr/>
              </p:nvSpPr>
              <p:spPr>
                <a:xfrm>
                  <a:off x="2344168"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8" name="Oval 3687">
                  <a:extLst>
                    <a:ext uri="{FF2B5EF4-FFF2-40B4-BE49-F238E27FC236}">
                      <a16:creationId xmlns:a16="http://schemas.microsoft.com/office/drawing/2014/main" id="{F870AE10-EA96-49BA-B7D5-DBA94E9C0E07}"/>
                    </a:ext>
                  </a:extLst>
                </p:cNvPr>
                <p:cNvSpPr/>
                <p:nvPr/>
              </p:nvSpPr>
              <p:spPr>
                <a:xfrm>
                  <a:off x="2421428"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89" name="Oval 3688">
                  <a:extLst>
                    <a:ext uri="{FF2B5EF4-FFF2-40B4-BE49-F238E27FC236}">
                      <a16:creationId xmlns:a16="http://schemas.microsoft.com/office/drawing/2014/main" id="{AB94746A-EAD6-4527-93E7-2A81C81CE958}"/>
                    </a:ext>
                  </a:extLst>
                </p:cNvPr>
                <p:cNvSpPr/>
                <p:nvPr/>
              </p:nvSpPr>
              <p:spPr>
                <a:xfrm>
                  <a:off x="250552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0" name="Oval 3689">
                  <a:extLst>
                    <a:ext uri="{FF2B5EF4-FFF2-40B4-BE49-F238E27FC236}">
                      <a16:creationId xmlns:a16="http://schemas.microsoft.com/office/drawing/2014/main" id="{7754A3C1-BC84-407B-9283-35A9A51B816B}"/>
                    </a:ext>
                  </a:extLst>
                </p:cNvPr>
                <p:cNvSpPr/>
                <p:nvPr/>
              </p:nvSpPr>
              <p:spPr>
                <a:xfrm>
                  <a:off x="2577960"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1" name="Oval 3690">
                  <a:extLst>
                    <a:ext uri="{FF2B5EF4-FFF2-40B4-BE49-F238E27FC236}">
                      <a16:creationId xmlns:a16="http://schemas.microsoft.com/office/drawing/2014/main" id="{6FC4F544-E1E9-47F4-858E-C551094FEC0C}"/>
                    </a:ext>
                  </a:extLst>
                </p:cNvPr>
                <p:cNvSpPr/>
                <p:nvPr/>
              </p:nvSpPr>
              <p:spPr>
                <a:xfrm>
                  <a:off x="288176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2" name="Oval 3691">
                  <a:extLst>
                    <a:ext uri="{FF2B5EF4-FFF2-40B4-BE49-F238E27FC236}">
                      <a16:creationId xmlns:a16="http://schemas.microsoft.com/office/drawing/2014/main" id="{629B9F1F-17CA-41C7-BE14-AAFEA8A110FC}"/>
                    </a:ext>
                  </a:extLst>
                </p:cNvPr>
                <p:cNvSpPr/>
                <p:nvPr/>
              </p:nvSpPr>
              <p:spPr>
                <a:xfrm>
                  <a:off x="3420980"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3" name="Oval 3692">
                  <a:extLst>
                    <a:ext uri="{FF2B5EF4-FFF2-40B4-BE49-F238E27FC236}">
                      <a16:creationId xmlns:a16="http://schemas.microsoft.com/office/drawing/2014/main" id="{059FD620-1361-4B6C-B547-AEE0A9D4C8B6}"/>
                    </a:ext>
                  </a:extLst>
                </p:cNvPr>
                <p:cNvSpPr/>
                <p:nvPr/>
              </p:nvSpPr>
              <p:spPr>
                <a:xfrm>
                  <a:off x="3310321"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4" name="Oval 3693">
                  <a:extLst>
                    <a:ext uri="{FF2B5EF4-FFF2-40B4-BE49-F238E27FC236}">
                      <a16:creationId xmlns:a16="http://schemas.microsoft.com/office/drawing/2014/main" id="{951897E8-4A6E-4BED-9DB7-F58F2E15A78A}"/>
                    </a:ext>
                  </a:extLst>
                </p:cNvPr>
                <p:cNvSpPr/>
                <p:nvPr/>
              </p:nvSpPr>
              <p:spPr>
                <a:xfrm>
                  <a:off x="3277727"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5" name="Oval 3694">
                  <a:extLst>
                    <a:ext uri="{FF2B5EF4-FFF2-40B4-BE49-F238E27FC236}">
                      <a16:creationId xmlns:a16="http://schemas.microsoft.com/office/drawing/2014/main" id="{198083C0-BB7E-49B6-BD87-7E879505D3E7}"/>
                    </a:ext>
                  </a:extLst>
                </p:cNvPr>
                <p:cNvSpPr/>
                <p:nvPr/>
              </p:nvSpPr>
              <p:spPr>
                <a:xfrm>
                  <a:off x="3576305"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6" name="Oval 3695">
                  <a:extLst>
                    <a:ext uri="{FF2B5EF4-FFF2-40B4-BE49-F238E27FC236}">
                      <a16:creationId xmlns:a16="http://schemas.microsoft.com/office/drawing/2014/main" id="{5E729907-F3DA-4B2E-99B3-4D64F3696B2E}"/>
                    </a:ext>
                  </a:extLst>
                </p:cNvPr>
                <p:cNvSpPr/>
                <p:nvPr/>
              </p:nvSpPr>
              <p:spPr>
                <a:xfrm>
                  <a:off x="3689379" y="377974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7" name="Oval 3696">
                  <a:extLst>
                    <a:ext uri="{FF2B5EF4-FFF2-40B4-BE49-F238E27FC236}">
                      <a16:creationId xmlns:a16="http://schemas.microsoft.com/office/drawing/2014/main" id="{24FA560F-63B7-4CCC-B4CD-BF82BECB6C41}"/>
                    </a:ext>
                  </a:extLst>
                </p:cNvPr>
                <p:cNvSpPr/>
                <p:nvPr/>
              </p:nvSpPr>
              <p:spPr>
                <a:xfrm>
                  <a:off x="910205"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8" name="Oval 3697">
                  <a:extLst>
                    <a:ext uri="{FF2B5EF4-FFF2-40B4-BE49-F238E27FC236}">
                      <a16:creationId xmlns:a16="http://schemas.microsoft.com/office/drawing/2014/main" id="{983F2700-00A2-4D0E-8396-C00AA272CA55}"/>
                    </a:ext>
                  </a:extLst>
                </p:cNvPr>
                <p:cNvSpPr/>
                <p:nvPr/>
              </p:nvSpPr>
              <p:spPr>
                <a:xfrm>
                  <a:off x="1013848"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99" name="Oval 3698">
                  <a:extLst>
                    <a:ext uri="{FF2B5EF4-FFF2-40B4-BE49-F238E27FC236}">
                      <a16:creationId xmlns:a16="http://schemas.microsoft.com/office/drawing/2014/main" id="{D6F06067-4325-4454-8F66-C0B4F372A80D}"/>
                    </a:ext>
                  </a:extLst>
                </p:cNvPr>
                <p:cNvSpPr/>
                <p:nvPr/>
              </p:nvSpPr>
              <p:spPr>
                <a:xfrm>
                  <a:off x="109030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0" name="Oval 3699">
                  <a:extLst>
                    <a:ext uri="{FF2B5EF4-FFF2-40B4-BE49-F238E27FC236}">
                      <a16:creationId xmlns:a16="http://schemas.microsoft.com/office/drawing/2014/main" id="{D9B7FC1A-2860-40E4-A887-D46C38999CCF}"/>
                    </a:ext>
                  </a:extLst>
                </p:cNvPr>
                <p:cNvSpPr/>
                <p:nvPr/>
              </p:nvSpPr>
              <p:spPr>
                <a:xfrm>
                  <a:off x="1142212"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1" name="Oval 3700">
                  <a:extLst>
                    <a:ext uri="{FF2B5EF4-FFF2-40B4-BE49-F238E27FC236}">
                      <a16:creationId xmlns:a16="http://schemas.microsoft.com/office/drawing/2014/main" id="{ED0562A0-85AC-490A-9E7C-6327B46234B1}"/>
                    </a:ext>
                  </a:extLst>
                </p:cNvPr>
                <p:cNvSpPr/>
                <p:nvPr/>
              </p:nvSpPr>
              <p:spPr>
                <a:xfrm>
                  <a:off x="123476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2" name="Oval 3701">
                  <a:extLst>
                    <a:ext uri="{FF2B5EF4-FFF2-40B4-BE49-F238E27FC236}">
                      <a16:creationId xmlns:a16="http://schemas.microsoft.com/office/drawing/2014/main" id="{00097726-0AAC-4BD1-8D7F-2E4854FE0318}"/>
                    </a:ext>
                  </a:extLst>
                </p:cNvPr>
                <p:cNvSpPr/>
                <p:nvPr/>
              </p:nvSpPr>
              <p:spPr>
                <a:xfrm>
                  <a:off x="1290294"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3" name="Oval 3702">
                  <a:extLst>
                    <a:ext uri="{FF2B5EF4-FFF2-40B4-BE49-F238E27FC236}">
                      <a16:creationId xmlns:a16="http://schemas.microsoft.com/office/drawing/2014/main" id="{65CF3211-BE42-47A2-9013-E750BE20A8BC}"/>
                    </a:ext>
                  </a:extLst>
                </p:cNvPr>
                <p:cNvSpPr/>
                <p:nvPr/>
              </p:nvSpPr>
              <p:spPr>
                <a:xfrm>
                  <a:off x="1371175"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4" name="Oval 3703">
                  <a:extLst>
                    <a:ext uri="{FF2B5EF4-FFF2-40B4-BE49-F238E27FC236}">
                      <a16:creationId xmlns:a16="http://schemas.microsoft.com/office/drawing/2014/main" id="{671EAC68-BB90-4E5A-B2FC-4166C66AC7AD}"/>
                    </a:ext>
                  </a:extLst>
                </p:cNvPr>
                <p:cNvSpPr/>
                <p:nvPr/>
              </p:nvSpPr>
              <p:spPr>
                <a:xfrm>
                  <a:off x="1448435"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5" name="Oval 3704">
                  <a:extLst>
                    <a:ext uri="{FF2B5EF4-FFF2-40B4-BE49-F238E27FC236}">
                      <a16:creationId xmlns:a16="http://schemas.microsoft.com/office/drawing/2014/main" id="{A6204095-D066-482A-9AA6-CB69AD8D942A}"/>
                    </a:ext>
                  </a:extLst>
                </p:cNvPr>
                <p:cNvSpPr/>
                <p:nvPr/>
              </p:nvSpPr>
              <p:spPr>
                <a:xfrm>
                  <a:off x="1587664"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6" name="Oval 3705">
                  <a:extLst>
                    <a:ext uri="{FF2B5EF4-FFF2-40B4-BE49-F238E27FC236}">
                      <a16:creationId xmlns:a16="http://schemas.microsoft.com/office/drawing/2014/main" id="{506BFB34-4908-471F-A0D0-6B2B56F2C39F}"/>
                    </a:ext>
                  </a:extLst>
                </p:cNvPr>
                <p:cNvSpPr/>
                <p:nvPr/>
              </p:nvSpPr>
              <p:spPr>
                <a:xfrm>
                  <a:off x="1712809"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7" name="Oval 3706">
                  <a:extLst>
                    <a:ext uri="{FF2B5EF4-FFF2-40B4-BE49-F238E27FC236}">
                      <a16:creationId xmlns:a16="http://schemas.microsoft.com/office/drawing/2014/main" id="{182A2D42-1651-4690-98B1-CB5ABA074069}"/>
                    </a:ext>
                  </a:extLst>
                </p:cNvPr>
                <p:cNvSpPr/>
                <p:nvPr/>
              </p:nvSpPr>
              <p:spPr>
                <a:xfrm>
                  <a:off x="211319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8" name="Oval 3707">
                  <a:extLst>
                    <a:ext uri="{FF2B5EF4-FFF2-40B4-BE49-F238E27FC236}">
                      <a16:creationId xmlns:a16="http://schemas.microsoft.com/office/drawing/2014/main" id="{68CD02E1-3244-45CA-848C-94F56F6BB029}"/>
                    </a:ext>
                  </a:extLst>
                </p:cNvPr>
                <p:cNvSpPr/>
                <p:nvPr/>
              </p:nvSpPr>
              <p:spPr>
                <a:xfrm>
                  <a:off x="205605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9" name="Oval 3708">
                  <a:extLst>
                    <a:ext uri="{FF2B5EF4-FFF2-40B4-BE49-F238E27FC236}">
                      <a16:creationId xmlns:a16="http://schemas.microsoft.com/office/drawing/2014/main" id="{00263253-D69B-4C18-B258-D62605CFF543}"/>
                    </a:ext>
                  </a:extLst>
                </p:cNvPr>
                <p:cNvSpPr/>
                <p:nvPr/>
              </p:nvSpPr>
              <p:spPr>
                <a:xfrm>
                  <a:off x="1949418"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0" name="Oval 3709">
                  <a:extLst>
                    <a:ext uri="{FF2B5EF4-FFF2-40B4-BE49-F238E27FC236}">
                      <a16:creationId xmlns:a16="http://schemas.microsoft.com/office/drawing/2014/main" id="{D2FE7C79-B343-48DA-97AE-0C583E9E0CEA}"/>
                    </a:ext>
                  </a:extLst>
                </p:cNvPr>
                <p:cNvSpPr/>
                <p:nvPr/>
              </p:nvSpPr>
              <p:spPr>
                <a:xfrm>
                  <a:off x="1841979"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1" name="Oval 3710">
                  <a:extLst>
                    <a:ext uri="{FF2B5EF4-FFF2-40B4-BE49-F238E27FC236}">
                      <a16:creationId xmlns:a16="http://schemas.microsoft.com/office/drawing/2014/main" id="{89372CE2-EBA7-4905-AC7D-B25A1B91FFD8}"/>
                    </a:ext>
                  </a:extLst>
                </p:cNvPr>
                <p:cNvSpPr/>
                <p:nvPr/>
              </p:nvSpPr>
              <p:spPr>
                <a:xfrm>
                  <a:off x="2272542"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2" name="Oval 3711">
                  <a:extLst>
                    <a:ext uri="{FF2B5EF4-FFF2-40B4-BE49-F238E27FC236}">
                      <a16:creationId xmlns:a16="http://schemas.microsoft.com/office/drawing/2014/main" id="{8C04504C-4EA1-4ACA-A688-B9DC7D964E3E}"/>
                    </a:ext>
                  </a:extLst>
                </p:cNvPr>
                <p:cNvSpPr/>
                <p:nvPr/>
              </p:nvSpPr>
              <p:spPr>
                <a:xfrm>
                  <a:off x="2328878"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3" name="Oval 3712">
                  <a:extLst>
                    <a:ext uri="{FF2B5EF4-FFF2-40B4-BE49-F238E27FC236}">
                      <a16:creationId xmlns:a16="http://schemas.microsoft.com/office/drawing/2014/main" id="{5E839EB9-6828-4A79-AC8B-7A427A0876F9}"/>
                    </a:ext>
                  </a:extLst>
                </p:cNvPr>
                <p:cNvSpPr/>
                <p:nvPr/>
              </p:nvSpPr>
              <p:spPr>
                <a:xfrm>
                  <a:off x="242947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4" name="Oval 3713">
                  <a:extLst>
                    <a:ext uri="{FF2B5EF4-FFF2-40B4-BE49-F238E27FC236}">
                      <a16:creationId xmlns:a16="http://schemas.microsoft.com/office/drawing/2014/main" id="{6C521DB5-ADA0-41CF-9D95-853A83A7E571}"/>
                    </a:ext>
                  </a:extLst>
                </p:cNvPr>
                <p:cNvSpPr/>
                <p:nvPr/>
              </p:nvSpPr>
              <p:spPr>
                <a:xfrm>
                  <a:off x="2487824"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5" name="Oval 3714">
                  <a:extLst>
                    <a:ext uri="{FF2B5EF4-FFF2-40B4-BE49-F238E27FC236}">
                      <a16:creationId xmlns:a16="http://schemas.microsoft.com/office/drawing/2014/main" id="{DD75AF76-F27B-4C8D-92E3-4F9B096689F3}"/>
                    </a:ext>
                  </a:extLst>
                </p:cNvPr>
                <p:cNvSpPr/>
                <p:nvPr/>
              </p:nvSpPr>
              <p:spPr>
                <a:xfrm>
                  <a:off x="2885698"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6" name="Oval 3715">
                  <a:extLst>
                    <a:ext uri="{FF2B5EF4-FFF2-40B4-BE49-F238E27FC236}">
                      <a16:creationId xmlns:a16="http://schemas.microsoft.com/office/drawing/2014/main" id="{B0C1528E-F3F7-4649-8BB0-DD13C3B579CB}"/>
                    </a:ext>
                  </a:extLst>
                </p:cNvPr>
                <p:cNvSpPr/>
                <p:nvPr/>
              </p:nvSpPr>
              <p:spPr>
                <a:xfrm>
                  <a:off x="2705520"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7" name="Oval 3716">
                  <a:extLst>
                    <a:ext uri="{FF2B5EF4-FFF2-40B4-BE49-F238E27FC236}">
                      <a16:creationId xmlns:a16="http://schemas.microsoft.com/office/drawing/2014/main" id="{0A5CE097-9A84-4786-A525-473857C7367A}"/>
                    </a:ext>
                  </a:extLst>
                </p:cNvPr>
                <p:cNvSpPr/>
                <p:nvPr/>
              </p:nvSpPr>
              <p:spPr>
                <a:xfrm>
                  <a:off x="2596471"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8" name="Oval 3717">
                  <a:extLst>
                    <a:ext uri="{FF2B5EF4-FFF2-40B4-BE49-F238E27FC236}">
                      <a16:creationId xmlns:a16="http://schemas.microsoft.com/office/drawing/2014/main" id="{7F8BC37A-7802-49D0-8372-92D00888A73E}"/>
                    </a:ext>
                  </a:extLst>
                </p:cNvPr>
                <p:cNvSpPr/>
                <p:nvPr/>
              </p:nvSpPr>
              <p:spPr>
                <a:xfrm>
                  <a:off x="2971504"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9" name="Oval 3718">
                  <a:extLst>
                    <a:ext uri="{FF2B5EF4-FFF2-40B4-BE49-F238E27FC236}">
                      <a16:creationId xmlns:a16="http://schemas.microsoft.com/office/drawing/2014/main" id="{ECCE07BE-4590-47F8-AA6A-96970FFF0EE7}"/>
                    </a:ext>
                  </a:extLst>
                </p:cNvPr>
                <p:cNvSpPr/>
                <p:nvPr/>
              </p:nvSpPr>
              <p:spPr>
                <a:xfrm>
                  <a:off x="302341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0" name="Oval 3719">
                  <a:extLst>
                    <a:ext uri="{FF2B5EF4-FFF2-40B4-BE49-F238E27FC236}">
                      <a16:creationId xmlns:a16="http://schemas.microsoft.com/office/drawing/2014/main" id="{0507A202-8308-490C-925B-683A9CE9B1D2}"/>
                    </a:ext>
                  </a:extLst>
                </p:cNvPr>
                <p:cNvSpPr/>
                <p:nvPr/>
              </p:nvSpPr>
              <p:spPr>
                <a:xfrm>
                  <a:off x="313165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1" name="Oval 3720">
                  <a:extLst>
                    <a:ext uri="{FF2B5EF4-FFF2-40B4-BE49-F238E27FC236}">
                      <a16:creationId xmlns:a16="http://schemas.microsoft.com/office/drawing/2014/main" id="{098FC3B1-7075-4D34-8C26-B3E9F976EAB0}"/>
                    </a:ext>
                  </a:extLst>
                </p:cNvPr>
                <p:cNvSpPr/>
                <p:nvPr/>
              </p:nvSpPr>
              <p:spPr>
                <a:xfrm>
                  <a:off x="323909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2" name="Oval 3721">
                  <a:extLst>
                    <a:ext uri="{FF2B5EF4-FFF2-40B4-BE49-F238E27FC236}">
                      <a16:creationId xmlns:a16="http://schemas.microsoft.com/office/drawing/2014/main" id="{EACF675E-A17B-48A8-9269-D4A368F265ED}"/>
                    </a:ext>
                  </a:extLst>
                </p:cNvPr>
                <p:cNvSpPr/>
                <p:nvPr/>
              </p:nvSpPr>
              <p:spPr>
                <a:xfrm>
                  <a:off x="3293823"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3" name="Oval 3722">
                  <a:extLst>
                    <a:ext uri="{FF2B5EF4-FFF2-40B4-BE49-F238E27FC236}">
                      <a16:creationId xmlns:a16="http://schemas.microsoft.com/office/drawing/2014/main" id="{2FF4E338-2E52-4661-B869-377C519D91B2}"/>
                    </a:ext>
                  </a:extLst>
                </p:cNvPr>
                <p:cNvSpPr/>
                <p:nvPr/>
              </p:nvSpPr>
              <p:spPr>
                <a:xfrm>
                  <a:off x="361459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4" name="Oval 3723">
                  <a:extLst>
                    <a:ext uri="{FF2B5EF4-FFF2-40B4-BE49-F238E27FC236}">
                      <a16:creationId xmlns:a16="http://schemas.microsoft.com/office/drawing/2014/main" id="{588CF8E2-4A3A-4983-B978-9FBF3A6EFDFA}"/>
                    </a:ext>
                  </a:extLst>
                </p:cNvPr>
                <p:cNvSpPr/>
                <p:nvPr/>
              </p:nvSpPr>
              <p:spPr>
                <a:xfrm>
                  <a:off x="3564635"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5" name="Oval 3724">
                  <a:extLst>
                    <a:ext uri="{FF2B5EF4-FFF2-40B4-BE49-F238E27FC236}">
                      <a16:creationId xmlns:a16="http://schemas.microsoft.com/office/drawing/2014/main" id="{5BF4FD0E-F2AD-47BA-8A14-283107CC92DA}"/>
                    </a:ext>
                  </a:extLst>
                </p:cNvPr>
                <p:cNvSpPr/>
                <p:nvPr/>
              </p:nvSpPr>
              <p:spPr>
                <a:xfrm>
                  <a:off x="3454781"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6" name="Oval 3725">
                  <a:extLst>
                    <a:ext uri="{FF2B5EF4-FFF2-40B4-BE49-F238E27FC236}">
                      <a16:creationId xmlns:a16="http://schemas.microsoft.com/office/drawing/2014/main" id="{2C08863E-A8B0-4557-A394-F1CD3622CFE6}"/>
                    </a:ext>
                  </a:extLst>
                </p:cNvPr>
                <p:cNvSpPr/>
                <p:nvPr/>
              </p:nvSpPr>
              <p:spPr>
                <a:xfrm>
                  <a:off x="3403275"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7" name="Oval 3726">
                  <a:extLst>
                    <a:ext uri="{FF2B5EF4-FFF2-40B4-BE49-F238E27FC236}">
                      <a16:creationId xmlns:a16="http://schemas.microsoft.com/office/drawing/2014/main" id="{B1191BD7-646E-4380-A47A-5967C4816DB2}"/>
                    </a:ext>
                  </a:extLst>
                </p:cNvPr>
                <p:cNvSpPr/>
                <p:nvPr/>
              </p:nvSpPr>
              <p:spPr>
                <a:xfrm>
                  <a:off x="3670466"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8" name="Oval 3727">
                  <a:extLst>
                    <a:ext uri="{FF2B5EF4-FFF2-40B4-BE49-F238E27FC236}">
                      <a16:creationId xmlns:a16="http://schemas.microsoft.com/office/drawing/2014/main" id="{58D349C4-209F-4A54-866A-26C50BF30E8D}"/>
                    </a:ext>
                  </a:extLst>
                </p:cNvPr>
                <p:cNvSpPr/>
                <p:nvPr/>
              </p:nvSpPr>
              <p:spPr>
                <a:xfrm>
                  <a:off x="377991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9" name="Oval 3728">
                  <a:extLst>
                    <a:ext uri="{FF2B5EF4-FFF2-40B4-BE49-F238E27FC236}">
                      <a16:creationId xmlns:a16="http://schemas.microsoft.com/office/drawing/2014/main" id="{9CA1BD10-FEF2-414F-8DCA-F1C58242F747}"/>
                    </a:ext>
                  </a:extLst>
                </p:cNvPr>
                <p:cNvSpPr/>
                <p:nvPr/>
              </p:nvSpPr>
              <p:spPr>
                <a:xfrm>
                  <a:off x="3887357" y="387660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0" name="Oval 3729">
                  <a:extLst>
                    <a:ext uri="{FF2B5EF4-FFF2-40B4-BE49-F238E27FC236}">
                      <a16:creationId xmlns:a16="http://schemas.microsoft.com/office/drawing/2014/main" id="{97C02103-17A8-4A77-AAA9-624790747B21}"/>
                    </a:ext>
                  </a:extLst>
                </p:cNvPr>
                <p:cNvSpPr/>
                <p:nvPr/>
              </p:nvSpPr>
              <p:spPr>
                <a:xfrm>
                  <a:off x="899829"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1" name="Oval 3730">
                  <a:extLst>
                    <a:ext uri="{FF2B5EF4-FFF2-40B4-BE49-F238E27FC236}">
                      <a16:creationId xmlns:a16="http://schemas.microsoft.com/office/drawing/2014/main" id="{EFB8224D-F4A5-44EE-BC68-B74A97B1F994}"/>
                    </a:ext>
                  </a:extLst>
                </p:cNvPr>
                <p:cNvSpPr/>
                <p:nvPr/>
              </p:nvSpPr>
              <p:spPr>
                <a:xfrm>
                  <a:off x="926528"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2" name="Oval 3731">
                  <a:extLst>
                    <a:ext uri="{FF2B5EF4-FFF2-40B4-BE49-F238E27FC236}">
                      <a16:creationId xmlns:a16="http://schemas.microsoft.com/office/drawing/2014/main" id="{2163DCE4-400F-4C1E-B554-6423D1B3D67F}"/>
                    </a:ext>
                  </a:extLst>
                </p:cNvPr>
                <p:cNvSpPr/>
                <p:nvPr/>
              </p:nvSpPr>
              <p:spPr>
                <a:xfrm>
                  <a:off x="942624"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3" name="Oval 3732">
                  <a:extLst>
                    <a:ext uri="{FF2B5EF4-FFF2-40B4-BE49-F238E27FC236}">
                      <a16:creationId xmlns:a16="http://schemas.microsoft.com/office/drawing/2014/main" id="{90E58582-E08D-4B42-BFD6-30A6E746C0A8}"/>
                    </a:ext>
                  </a:extLst>
                </p:cNvPr>
                <p:cNvSpPr/>
                <p:nvPr/>
              </p:nvSpPr>
              <p:spPr>
                <a:xfrm>
                  <a:off x="957110"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4" name="Oval 3733">
                  <a:extLst>
                    <a:ext uri="{FF2B5EF4-FFF2-40B4-BE49-F238E27FC236}">
                      <a16:creationId xmlns:a16="http://schemas.microsoft.com/office/drawing/2014/main" id="{08028E06-64B6-4194-8191-8F277DA08F19}"/>
                    </a:ext>
                  </a:extLst>
                </p:cNvPr>
                <p:cNvSpPr/>
                <p:nvPr/>
              </p:nvSpPr>
              <p:spPr>
                <a:xfrm>
                  <a:off x="976022"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5" name="Oval 3734">
                  <a:extLst>
                    <a:ext uri="{FF2B5EF4-FFF2-40B4-BE49-F238E27FC236}">
                      <a16:creationId xmlns:a16="http://schemas.microsoft.com/office/drawing/2014/main" id="{15D6571F-D5AB-4D78-A308-DBE9C0230FA4}"/>
                    </a:ext>
                  </a:extLst>
                </p:cNvPr>
                <p:cNvSpPr/>
                <p:nvPr/>
              </p:nvSpPr>
              <p:spPr>
                <a:xfrm>
                  <a:off x="994130"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6" name="Oval 3735">
                  <a:extLst>
                    <a:ext uri="{FF2B5EF4-FFF2-40B4-BE49-F238E27FC236}">
                      <a16:creationId xmlns:a16="http://schemas.microsoft.com/office/drawing/2014/main" id="{BDB19009-4DE9-4CB4-B345-8E852D48D234}"/>
                    </a:ext>
                  </a:extLst>
                </p:cNvPr>
                <p:cNvSpPr/>
                <p:nvPr/>
              </p:nvSpPr>
              <p:spPr>
                <a:xfrm>
                  <a:off x="1010226"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7" name="Oval 3736">
                  <a:extLst>
                    <a:ext uri="{FF2B5EF4-FFF2-40B4-BE49-F238E27FC236}">
                      <a16:creationId xmlns:a16="http://schemas.microsoft.com/office/drawing/2014/main" id="{7E6A7298-C977-403F-8E0D-BAC9B50BDC3F}"/>
                    </a:ext>
                  </a:extLst>
                </p:cNvPr>
                <p:cNvSpPr/>
                <p:nvPr/>
              </p:nvSpPr>
              <p:spPr>
                <a:xfrm>
                  <a:off x="1028334"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8" name="Oval 3737">
                  <a:extLst>
                    <a:ext uri="{FF2B5EF4-FFF2-40B4-BE49-F238E27FC236}">
                      <a16:creationId xmlns:a16="http://schemas.microsoft.com/office/drawing/2014/main" id="{D8FA340E-2EDE-43FB-81C2-A40B6580A5D9}"/>
                    </a:ext>
                  </a:extLst>
                </p:cNvPr>
                <p:cNvSpPr/>
                <p:nvPr/>
              </p:nvSpPr>
              <p:spPr>
                <a:xfrm>
                  <a:off x="1045637"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9" name="Oval 3738">
                  <a:extLst>
                    <a:ext uri="{FF2B5EF4-FFF2-40B4-BE49-F238E27FC236}">
                      <a16:creationId xmlns:a16="http://schemas.microsoft.com/office/drawing/2014/main" id="{F4741320-905D-495E-9F3D-5B711FC543E2}"/>
                    </a:ext>
                  </a:extLst>
                </p:cNvPr>
                <p:cNvSpPr/>
                <p:nvPr/>
              </p:nvSpPr>
              <p:spPr>
                <a:xfrm>
                  <a:off x="1038796"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0" name="Oval 3739">
                  <a:extLst>
                    <a:ext uri="{FF2B5EF4-FFF2-40B4-BE49-F238E27FC236}">
                      <a16:creationId xmlns:a16="http://schemas.microsoft.com/office/drawing/2014/main" id="{7A037E73-E7B8-4696-B77B-250CFA7E34F2}"/>
                    </a:ext>
                  </a:extLst>
                </p:cNvPr>
                <p:cNvSpPr/>
                <p:nvPr/>
              </p:nvSpPr>
              <p:spPr>
                <a:xfrm>
                  <a:off x="1063745"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1" name="Oval 3740">
                  <a:extLst>
                    <a:ext uri="{FF2B5EF4-FFF2-40B4-BE49-F238E27FC236}">
                      <a16:creationId xmlns:a16="http://schemas.microsoft.com/office/drawing/2014/main" id="{0C9E5121-ACFA-4145-8368-DA8B468506AD}"/>
                    </a:ext>
                  </a:extLst>
                </p:cNvPr>
                <p:cNvSpPr/>
                <p:nvPr/>
              </p:nvSpPr>
              <p:spPr>
                <a:xfrm>
                  <a:off x="1079036"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2" name="Oval 3741">
                  <a:extLst>
                    <a:ext uri="{FF2B5EF4-FFF2-40B4-BE49-F238E27FC236}">
                      <a16:creationId xmlns:a16="http://schemas.microsoft.com/office/drawing/2014/main" id="{3FAF13A9-9ED7-4D86-BB22-B369AC1FC05B}"/>
                    </a:ext>
                  </a:extLst>
                </p:cNvPr>
                <p:cNvSpPr/>
                <p:nvPr/>
              </p:nvSpPr>
              <p:spPr>
                <a:xfrm>
                  <a:off x="1070988"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3" name="Oval 3742">
                  <a:extLst>
                    <a:ext uri="{FF2B5EF4-FFF2-40B4-BE49-F238E27FC236}">
                      <a16:creationId xmlns:a16="http://schemas.microsoft.com/office/drawing/2014/main" id="{300B4EE8-2A62-49E9-A270-262E54045789}"/>
                    </a:ext>
                  </a:extLst>
                </p:cNvPr>
                <p:cNvSpPr/>
                <p:nvPr/>
              </p:nvSpPr>
              <p:spPr>
                <a:xfrm>
                  <a:off x="1104387"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4" name="Oval 3743">
                  <a:extLst>
                    <a:ext uri="{FF2B5EF4-FFF2-40B4-BE49-F238E27FC236}">
                      <a16:creationId xmlns:a16="http://schemas.microsoft.com/office/drawing/2014/main" id="{C17F5029-B6A2-4DEC-9D8C-63583EF07974}"/>
                    </a:ext>
                  </a:extLst>
                </p:cNvPr>
                <p:cNvSpPr/>
                <p:nvPr/>
              </p:nvSpPr>
              <p:spPr>
                <a:xfrm>
                  <a:off x="1136578"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5" name="Oval 3744">
                  <a:extLst>
                    <a:ext uri="{FF2B5EF4-FFF2-40B4-BE49-F238E27FC236}">
                      <a16:creationId xmlns:a16="http://schemas.microsoft.com/office/drawing/2014/main" id="{11E7018B-A4AC-4B75-B20A-9BB88391DF9A}"/>
                    </a:ext>
                  </a:extLst>
                </p:cNvPr>
                <p:cNvSpPr/>
                <p:nvPr/>
              </p:nvSpPr>
              <p:spPr>
                <a:xfrm>
                  <a:off x="1206998"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6" name="Oval 3745">
                  <a:extLst>
                    <a:ext uri="{FF2B5EF4-FFF2-40B4-BE49-F238E27FC236}">
                      <a16:creationId xmlns:a16="http://schemas.microsoft.com/office/drawing/2014/main" id="{E0023D05-4044-4A05-A847-91073EACA4DC}"/>
                    </a:ext>
                  </a:extLst>
                </p:cNvPr>
                <p:cNvSpPr/>
                <p:nvPr/>
              </p:nvSpPr>
              <p:spPr>
                <a:xfrm>
                  <a:off x="1149053"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7" name="Oval 3746">
                  <a:extLst>
                    <a:ext uri="{FF2B5EF4-FFF2-40B4-BE49-F238E27FC236}">
                      <a16:creationId xmlns:a16="http://schemas.microsoft.com/office/drawing/2014/main" id="{1BC172F6-E8B8-4ACA-A8FD-73C003B24FB4}"/>
                    </a:ext>
                  </a:extLst>
                </p:cNvPr>
                <p:cNvSpPr/>
                <p:nvPr/>
              </p:nvSpPr>
              <p:spPr>
                <a:xfrm>
                  <a:off x="1192914"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8" name="Oval 3747">
                  <a:extLst>
                    <a:ext uri="{FF2B5EF4-FFF2-40B4-BE49-F238E27FC236}">
                      <a16:creationId xmlns:a16="http://schemas.microsoft.com/office/drawing/2014/main" id="{2EEE8947-E970-4884-B2BC-918F7A0BEDD9}"/>
                    </a:ext>
                  </a:extLst>
                </p:cNvPr>
                <p:cNvSpPr/>
                <p:nvPr/>
              </p:nvSpPr>
              <p:spPr>
                <a:xfrm>
                  <a:off x="1178025"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9" name="Oval 3748">
                  <a:extLst>
                    <a:ext uri="{FF2B5EF4-FFF2-40B4-BE49-F238E27FC236}">
                      <a16:creationId xmlns:a16="http://schemas.microsoft.com/office/drawing/2014/main" id="{CCEB7C65-3D03-452B-8639-B05FC7ACD262}"/>
                    </a:ext>
                  </a:extLst>
                </p:cNvPr>
                <p:cNvSpPr/>
                <p:nvPr/>
              </p:nvSpPr>
              <p:spPr>
                <a:xfrm>
                  <a:off x="1163539"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0" name="Oval 3749">
                  <a:extLst>
                    <a:ext uri="{FF2B5EF4-FFF2-40B4-BE49-F238E27FC236}">
                      <a16:creationId xmlns:a16="http://schemas.microsoft.com/office/drawing/2014/main" id="{D33A4208-0871-4272-BD2C-B808814F1220}"/>
                    </a:ext>
                  </a:extLst>
                </p:cNvPr>
                <p:cNvSpPr/>
                <p:nvPr/>
              </p:nvSpPr>
              <p:spPr>
                <a:xfrm>
                  <a:off x="1270979"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1" name="Oval 3750">
                  <a:extLst>
                    <a:ext uri="{FF2B5EF4-FFF2-40B4-BE49-F238E27FC236}">
                      <a16:creationId xmlns:a16="http://schemas.microsoft.com/office/drawing/2014/main" id="{4144AD49-657C-4B40-9656-777581482680}"/>
                    </a:ext>
                  </a:extLst>
                </p:cNvPr>
                <p:cNvSpPr/>
                <p:nvPr/>
              </p:nvSpPr>
              <p:spPr>
                <a:xfrm>
                  <a:off x="1380028"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2" name="Oval 3751">
                  <a:extLst>
                    <a:ext uri="{FF2B5EF4-FFF2-40B4-BE49-F238E27FC236}">
                      <a16:creationId xmlns:a16="http://schemas.microsoft.com/office/drawing/2014/main" id="{99C9A37A-8500-44CA-9B65-A90EEB121FAB}"/>
                    </a:ext>
                  </a:extLst>
                </p:cNvPr>
                <p:cNvSpPr/>
                <p:nvPr/>
              </p:nvSpPr>
              <p:spPr>
                <a:xfrm>
                  <a:off x="1592895" y="3973860"/>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3" name="Oval 3752">
                  <a:extLst>
                    <a:ext uri="{FF2B5EF4-FFF2-40B4-BE49-F238E27FC236}">
                      <a16:creationId xmlns:a16="http://schemas.microsoft.com/office/drawing/2014/main" id="{0D58B5A5-3017-439B-8D9C-FE6736A5F663}"/>
                    </a:ext>
                  </a:extLst>
                </p:cNvPr>
                <p:cNvSpPr/>
                <p:nvPr/>
              </p:nvSpPr>
              <p:spPr>
                <a:xfrm>
                  <a:off x="1538974" y="39738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4" name="Oval 3753">
                  <a:extLst>
                    <a:ext uri="{FF2B5EF4-FFF2-40B4-BE49-F238E27FC236}">
                      <a16:creationId xmlns:a16="http://schemas.microsoft.com/office/drawing/2014/main" id="{10987C02-EABB-4B71-9A99-D4605EED7E81}"/>
                    </a:ext>
                  </a:extLst>
                </p:cNvPr>
                <p:cNvSpPr/>
                <p:nvPr/>
              </p:nvSpPr>
              <p:spPr>
                <a:xfrm>
                  <a:off x="1425096" y="397346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5" name="Oval 3754">
                  <a:extLst>
                    <a:ext uri="{FF2B5EF4-FFF2-40B4-BE49-F238E27FC236}">
                      <a16:creationId xmlns:a16="http://schemas.microsoft.com/office/drawing/2014/main" id="{0D7FAD5A-320E-46D9-AF43-6AD19923ECED}"/>
                    </a:ext>
                  </a:extLst>
                </p:cNvPr>
                <p:cNvSpPr/>
                <p:nvPr/>
              </p:nvSpPr>
              <p:spPr>
                <a:xfrm>
                  <a:off x="1466945" y="39738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6" name="Oval 3755">
                  <a:extLst>
                    <a:ext uri="{FF2B5EF4-FFF2-40B4-BE49-F238E27FC236}">
                      <a16:creationId xmlns:a16="http://schemas.microsoft.com/office/drawing/2014/main" id="{627FEC7E-4898-4310-A8B4-B77709EC489E}"/>
                    </a:ext>
                  </a:extLst>
                </p:cNvPr>
                <p:cNvSpPr/>
                <p:nvPr/>
              </p:nvSpPr>
              <p:spPr>
                <a:xfrm>
                  <a:off x="1443204" y="397386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7" name="Oval 3756">
                  <a:extLst>
                    <a:ext uri="{FF2B5EF4-FFF2-40B4-BE49-F238E27FC236}">
                      <a16:creationId xmlns:a16="http://schemas.microsoft.com/office/drawing/2014/main" id="{E31AE18E-7F0F-4DE4-9ACD-26E76B4A64A8}"/>
                    </a:ext>
                  </a:extLst>
                </p:cNvPr>
                <p:cNvSpPr/>
                <p:nvPr/>
              </p:nvSpPr>
              <p:spPr>
                <a:xfrm>
                  <a:off x="1460507" y="397385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8" name="Oval 3757">
                  <a:extLst>
                    <a:ext uri="{FF2B5EF4-FFF2-40B4-BE49-F238E27FC236}">
                      <a16:creationId xmlns:a16="http://schemas.microsoft.com/office/drawing/2014/main" id="{B39F82B7-3236-46E4-B673-60622CB2C8DC}"/>
                    </a:ext>
                  </a:extLst>
                </p:cNvPr>
                <p:cNvSpPr/>
                <p:nvPr/>
              </p:nvSpPr>
              <p:spPr>
                <a:xfrm>
                  <a:off x="1420267"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59" name="Oval 3758">
                  <a:extLst>
                    <a:ext uri="{FF2B5EF4-FFF2-40B4-BE49-F238E27FC236}">
                      <a16:creationId xmlns:a16="http://schemas.microsoft.com/office/drawing/2014/main" id="{C512FE89-2B40-477E-8CF7-2BACF1FB6196}"/>
                    </a:ext>
                  </a:extLst>
                </p:cNvPr>
                <p:cNvSpPr/>
                <p:nvPr/>
              </p:nvSpPr>
              <p:spPr>
                <a:xfrm>
                  <a:off x="1747818"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0" name="Oval 3759">
                  <a:extLst>
                    <a:ext uri="{FF2B5EF4-FFF2-40B4-BE49-F238E27FC236}">
                      <a16:creationId xmlns:a16="http://schemas.microsoft.com/office/drawing/2014/main" id="{84E6896A-7B3B-4131-89F2-205A85C1466D}"/>
                    </a:ext>
                  </a:extLst>
                </p:cNvPr>
                <p:cNvSpPr/>
                <p:nvPr/>
              </p:nvSpPr>
              <p:spPr>
                <a:xfrm>
                  <a:off x="1806165"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1" name="Oval 3760">
                  <a:extLst>
                    <a:ext uri="{FF2B5EF4-FFF2-40B4-BE49-F238E27FC236}">
                      <a16:creationId xmlns:a16="http://schemas.microsoft.com/office/drawing/2014/main" id="{234FC4B3-460E-40A7-A2FE-390218C3CFC4}"/>
                    </a:ext>
                  </a:extLst>
                </p:cNvPr>
                <p:cNvSpPr/>
                <p:nvPr/>
              </p:nvSpPr>
              <p:spPr>
                <a:xfrm>
                  <a:off x="1858477"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2" name="Oval 3761">
                  <a:extLst>
                    <a:ext uri="{FF2B5EF4-FFF2-40B4-BE49-F238E27FC236}">
                      <a16:creationId xmlns:a16="http://schemas.microsoft.com/office/drawing/2014/main" id="{EC50F238-FD11-466D-9D5B-4420BA161BD7}"/>
                    </a:ext>
                  </a:extLst>
                </p:cNvPr>
                <p:cNvSpPr/>
                <p:nvPr/>
              </p:nvSpPr>
              <p:spPr>
                <a:xfrm>
                  <a:off x="2140154"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3" name="Oval 3762">
                  <a:extLst>
                    <a:ext uri="{FF2B5EF4-FFF2-40B4-BE49-F238E27FC236}">
                      <a16:creationId xmlns:a16="http://schemas.microsoft.com/office/drawing/2014/main" id="{EEDC7758-D648-42A6-ADF6-1A078BFFF1A9}"/>
                    </a:ext>
                  </a:extLst>
                </p:cNvPr>
                <p:cNvSpPr/>
                <p:nvPr/>
              </p:nvSpPr>
              <p:spPr>
                <a:xfrm>
                  <a:off x="2074161"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4" name="Oval 3763">
                  <a:extLst>
                    <a:ext uri="{FF2B5EF4-FFF2-40B4-BE49-F238E27FC236}">
                      <a16:creationId xmlns:a16="http://schemas.microsoft.com/office/drawing/2014/main" id="{B6E5C3E8-0540-4F61-877F-D9592094B88B}"/>
                    </a:ext>
                  </a:extLst>
                </p:cNvPr>
                <p:cNvSpPr/>
                <p:nvPr/>
              </p:nvSpPr>
              <p:spPr>
                <a:xfrm>
                  <a:off x="202345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5" name="Oval 3764">
                  <a:extLst>
                    <a:ext uri="{FF2B5EF4-FFF2-40B4-BE49-F238E27FC236}">
                      <a16:creationId xmlns:a16="http://schemas.microsoft.com/office/drawing/2014/main" id="{5FCC2645-9657-42DC-9319-9A06B3AA0E17}"/>
                    </a:ext>
                  </a:extLst>
                </p:cNvPr>
                <p:cNvSpPr/>
                <p:nvPr/>
              </p:nvSpPr>
              <p:spPr>
                <a:xfrm>
                  <a:off x="1975574"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6" name="Oval 3765">
                  <a:extLst>
                    <a:ext uri="{FF2B5EF4-FFF2-40B4-BE49-F238E27FC236}">
                      <a16:creationId xmlns:a16="http://schemas.microsoft.com/office/drawing/2014/main" id="{53FB05D7-390A-415F-9FEA-03BB55589839}"/>
                    </a:ext>
                  </a:extLst>
                </p:cNvPr>
                <p:cNvSpPr/>
                <p:nvPr/>
              </p:nvSpPr>
              <p:spPr>
                <a:xfrm>
                  <a:off x="1909983"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7" name="Oval 3766">
                  <a:extLst>
                    <a:ext uri="{FF2B5EF4-FFF2-40B4-BE49-F238E27FC236}">
                      <a16:creationId xmlns:a16="http://schemas.microsoft.com/office/drawing/2014/main" id="{8F3FE01C-A6BC-4482-91EB-A96BDA04EA51}"/>
                    </a:ext>
                  </a:extLst>
                </p:cNvPr>
                <p:cNvSpPr/>
                <p:nvPr/>
              </p:nvSpPr>
              <p:spPr>
                <a:xfrm>
                  <a:off x="2190453"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8" name="Oval 3767">
                  <a:extLst>
                    <a:ext uri="{FF2B5EF4-FFF2-40B4-BE49-F238E27FC236}">
                      <a16:creationId xmlns:a16="http://schemas.microsoft.com/office/drawing/2014/main" id="{0FB17182-1850-44DA-9D7C-150B8B027A11}"/>
                    </a:ext>
                  </a:extLst>
                </p:cNvPr>
                <p:cNvSpPr/>
                <p:nvPr/>
              </p:nvSpPr>
              <p:spPr>
                <a:xfrm>
                  <a:off x="225041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69" name="Oval 3768">
                  <a:extLst>
                    <a:ext uri="{FF2B5EF4-FFF2-40B4-BE49-F238E27FC236}">
                      <a16:creationId xmlns:a16="http://schemas.microsoft.com/office/drawing/2014/main" id="{DF43BD3F-D5C8-4424-8875-5892AAC4BB10}"/>
                    </a:ext>
                  </a:extLst>
                </p:cNvPr>
                <p:cNvSpPr/>
                <p:nvPr/>
              </p:nvSpPr>
              <p:spPr>
                <a:xfrm>
                  <a:off x="2318817"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0" name="Oval 3769">
                  <a:extLst>
                    <a:ext uri="{FF2B5EF4-FFF2-40B4-BE49-F238E27FC236}">
                      <a16:creationId xmlns:a16="http://schemas.microsoft.com/office/drawing/2014/main" id="{8DE4AD30-888E-4E6F-816B-8A77C045C556}"/>
                    </a:ext>
                  </a:extLst>
                </p:cNvPr>
                <p:cNvSpPr/>
                <p:nvPr/>
              </p:nvSpPr>
              <p:spPr>
                <a:xfrm>
                  <a:off x="2315598"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1" name="Oval 3770">
                  <a:extLst>
                    <a:ext uri="{FF2B5EF4-FFF2-40B4-BE49-F238E27FC236}">
                      <a16:creationId xmlns:a16="http://schemas.microsoft.com/office/drawing/2014/main" id="{91599014-A977-4986-97A5-9950BF1AE670}"/>
                    </a:ext>
                  </a:extLst>
                </p:cNvPr>
                <p:cNvSpPr/>
                <p:nvPr/>
              </p:nvSpPr>
              <p:spPr>
                <a:xfrm>
                  <a:off x="237112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2" name="Oval 3771">
                  <a:extLst>
                    <a:ext uri="{FF2B5EF4-FFF2-40B4-BE49-F238E27FC236}">
                      <a16:creationId xmlns:a16="http://schemas.microsoft.com/office/drawing/2014/main" id="{09BA429A-6D0C-4D11-B812-D56F1258D486}"/>
                    </a:ext>
                  </a:extLst>
                </p:cNvPr>
                <p:cNvSpPr/>
                <p:nvPr/>
              </p:nvSpPr>
              <p:spPr>
                <a:xfrm>
                  <a:off x="242505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3" name="Oval 3772">
                  <a:extLst>
                    <a:ext uri="{FF2B5EF4-FFF2-40B4-BE49-F238E27FC236}">
                      <a16:creationId xmlns:a16="http://schemas.microsoft.com/office/drawing/2014/main" id="{3FFF21D8-6E4D-4184-8B10-EEFDDECB0DB4}"/>
                    </a:ext>
                  </a:extLst>
                </p:cNvPr>
                <p:cNvSpPr/>
                <p:nvPr/>
              </p:nvSpPr>
              <p:spPr>
                <a:xfrm>
                  <a:off x="242344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4" name="Oval 3773">
                  <a:extLst>
                    <a:ext uri="{FF2B5EF4-FFF2-40B4-BE49-F238E27FC236}">
                      <a16:creationId xmlns:a16="http://schemas.microsoft.com/office/drawing/2014/main" id="{66D64DFB-90CB-4985-A2B5-2EA3DE4CA63A}"/>
                    </a:ext>
                  </a:extLst>
                </p:cNvPr>
                <p:cNvSpPr/>
                <p:nvPr/>
              </p:nvSpPr>
              <p:spPr>
                <a:xfrm>
                  <a:off x="248058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5" name="Oval 3774">
                  <a:extLst>
                    <a:ext uri="{FF2B5EF4-FFF2-40B4-BE49-F238E27FC236}">
                      <a16:creationId xmlns:a16="http://schemas.microsoft.com/office/drawing/2014/main" id="{610A18DE-3061-43C6-85B5-76D4E66CB5FB}"/>
                    </a:ext>
                  </a:extLst>
                </p:cNvPr>
                <p:cNvSpPr/>
                <p:nvPr/>
              </p:nvSpPr>
              <p:spPr>
                <a:xfrm>
                  <a:off x="2531685"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6" name="Oval 3775">
                  <a:extLst>
                    <a:ext uri="{FF2B5EF4-FFF2-40B4-BE49-F238E27FC236}">
                      <a16:creationId xmlns:a16="http://schemas.microsoft.com/office/drawing/2014/main" id="{6B9FFA28-1AD1-4EB4-90CC-36866CD56335}"/>
                    </a:ext>
                  </a:extLst>
                </p:cNvPr>
                <p:cNvSpPr/>
                <p:nvPr/>
              </p:nvSpPr>
              <p:spPr>
                <a:xfrm>
                  <a:off x="274897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7" name="Oval 3776">
                  <a:extLst>
                    <a:ext uri="{FF2B5EF4-FFF2-40B4-BE49-F238E27FC236}">
                      <a16:creationId xmlns:a16="http://schemas.microsoft.com/office/drawing/2014/main" id="{9D4826A2-CBE6-4E4D-9604-5180EA1492A9}"/>
                    </a:ext>
                  </a:extLst>
                </p:cNvPr>
                <p:cNvSpPr/>
                <p:nvPr/>
              </p:nvSpPr>
              <p:spPr>
                <a:xfrm>
                  <a:off x="272242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8" name="Oval 3777">
                  <a:extLst>
                    <a:ext uri="{FF2B5EF4-FFF2-40B4-BE49-F238E27FC236}">
                      <a16:creationId xmlns:a16="http://schemas.microsoft.com/office/drawing/2014/main" id="{164ECBBA-757C-4E19-AD04-AB5CB0FF865B}"/>
                    </a:ext>
                  </a:extLst>
                </p:cNvPr>
                <p:cNvSpPr/>
                <p:nvPr/>
              </p:nvSpPr>
              <p:spPr>
                <a:xfrm>
                  <a:off x="269546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79" name="Oval 3778">
                  <a:extLst>
                    <a:ext uri="{FF2B5EF4-FFF2-40B4-BE49-F238E27FC236}">
                      <a16:creationId xmlns:a16="http://schemas.microsoft.com/office/drawing/2014/main" id="{AD8D834B-35DD-4939-A135-C303A957BBF0}"/>
                    </a:ext>
                  </a:extLst>
                </p:cNvPr>
                <p:cNvSpPr/>
                <p:nvPr/>
              </p:nvSpPr>
              <p:spPr>
                <a:xfrm>
                  <a:off x="2641136"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0" name="Oval 3779">
                  <a:extLst>
                    <a:ext uri="{FF2B5EF4-FFF2-40B4-BE49-F238E27FC236}">
                      <a16:creationId xmlns:a16="http://schemas.microsoft.com/office/drawing/2014/main" id="{559BC5E7-4FA8-49A5-AC15-B2B29BF1F6E7}"/>
                    </a:ext>
                  </a:extLst>
                </p:cNvPr>
                <p:cNvSpPr/>
                <p:nvPr/>
              </p:nvSpPr>
              <p:spPr>
                <a:xfrm>
                  <a:off x="258278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1" name="Oval 3780">
                  <a:extLst>
                    <a:ext uri="{FF2B5EF4-FFF2-40B4-BE49-F238E27FC236}">
                      <a16:creationId xmlns:a16="http://schemas.microsoft.com/office/drawing/2014/main" id="{0FBE69D6-F2DC-4062-AE01-B2FAF06EB491}"/>
                    </a:ext>
                  </a:extLst>
                </p:cNvPr>
                <p:cNvSpPr/>
                <p:nvPr/>
              </p:nvSpPr>
              <p:spPr>
                <a:xfrm>
                  <a:off x="2812557"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2" name="Oval 3781">
                  <a:extLst>
                    <a:ext uri="{FF2B5EF4-FFF2-40B4-BE49-F238E27FC236}">
                      <a16:creationId xmlns:a16="http://schemas.microsoft.com/office/drawing/2014/main" id="{910E57AE-4523-4AFB-87C1-33128AE1F3A2}"/>
                    </a:ext>
                  </a:extLst>
                </p:cNvPr>
                <p:cNvSpPr/>
                <p:nvPr/>
              </p:nvSpPr>
              <p:spPr>
                <a:xfrm>
                  <a:off x="285843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3" name="Oval 3782">
                  <a:extLst>
                    <a:ext uri="{FF2B5EF4-FFF2-40B4-BE49-F238E27FC236}">
                      <a16:creationId xmlns:a16="http://schemas.microsoft.com/office/drawing/2014/main" id="{D41836FF-C73F-445C-8D2E-2B71599F2410}"/>
                    </a:ext>
                  </a:extLst>
                </p:cNvPr>
                <p:cNvSpPr/>
                <p:nvPr/>
              </p:nvSpPr>
              <p:spPr>
                <a:xfrm>
                  <a:off x="2905510"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4" name="Oval 3783">
                  <a:extLst>
                    <a:ext uri="{FF2B5EF4-FFF2-40B4-BE49-F238E27FC236}">
                      <a16:creationId xmlns:a16="http://schemas.microsoft.com/office/drawing/2014/main" id="{A31BDE82-D25C-4185-9E4D-49734614EEC0}"/>
                    </a:ext>
                  </a:extLst>
                </p:cNvPr>
                <p:cNvSpPr/>
                <p:nvPr/>
              </p:nvSpPr>
              <p:spPr>
                <a:xfrm>
                  <a:off x="3062042"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5" name="Oval 3784">
                  <a:extLst>
                    <a:ext uri="{FF2B5EF4-FFF2-40B4-BE49-F238E27FC236}">
                      <a16:creationId xmlns:a16="http://schemas.microsoft.com/office/drawing/2014/main" id="{A254F6DB-AAF7-48FE-A3D9-6247B2BFD9A2}"/>
                    </a:ext>
                  </a:extLst>
                </p:cNvPr>
                <p:cNvSpPr/>
                <p:nvPr/>
              </p:nvSpPr>
              <p:spPr>
                <a:xfrm>
                  <a:off x="3015365"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6" name="Oval 3785">
                  <a:extLst>
                    <a:ext uri="{FF2B5EF4-FFF2-40B4-BE49-F238E27FC236}">
                      <a16:creationId xmlns:a16="http://schemas.microsoft.com/office/drawing/2014/main" id="{0F290AC8-724D-4899-A623-9390F2028180}"/>
                    </a:ext>
                  </a:extLst>
                </p:cNvPr>
                <p:cNvSpPr/>
                <p:nvPr/>
              </p:nvSpPr>
              <p:spPr>
                <a:xfrm>
                  <a:off x="2964663"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7" name="Oval 3786">
                  <a:extLst>
                    <a:ext uri="{FF2B5EF4-FFF2-40B4-BE49-F238E27FC236}">
                      <a16:creationId xmlns:a16="http://schemas.microsoft.com/office/drawing/2014/main" id="{1552FC3D-0F9F-46BB-989D-1C8BE2297AD7}"/>
                    </a:ext>
                  </a:extLst>
                </p:cNvPr>
                <p:cNvSpPr/>
                <p:nvPr/>
              </p:nvSpPr>
              <p:spPr>
                <a:xfrm>
                  <a:off x="3339293"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8" name="Oval 3787">
                  <a:extLst>
                    <a:ext uri="{FF2B5EF4-FFF2-40B4-BE49-F238E27FC236}">
                      <a16:creationId xmlns:a16="http://schemas.microsoft.com/office/drawing/2014/main" id="{9497D793-36CC-43AE-BB8A-D4E396786AA6}"/>
                    </a:ext>
                  </a:extLst>
                </p:cNvPr>
                <p:cNvSpPr/>
                <p:nvPr/>
              </p:nvSpPr>
              <p:spPr>
                <a:xfrm>
                  <a:off x="3282555"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89" name="Oval 3788">
                  <a:extLst>
                    <a:ext uri="{FF2B5EF4-FFF2-40B4-BE49-F238E27FC236}">
                      <a16:creationId xmlns:a16="http://schemas.microsoft.com/office/drawing/2014/main" id="{EEB46C6B-3D03-442F-A5D8-1FCD315FD291}"/>
                    </a:ext>
                  </a:extLst>
                </p:cNvPr>
                <p:cNvSpPr/>
                <p:nvPr/>
              </p:nvSpPr>
              <p:spPr>
                <a:xfrm>
                  <a:off x="323104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0" name="Oval 3789">
                  <a:extLst>
                    <a:ext uri="{FF2B5EF4-FFF2-40B4-BE49-F238E27FC236}">
                      <a16:creationId xmlns:a16="http://schemas.microsoft.com/office/drawing/2014/main" id="{9A1EDF4C-29D4-47BF-B99B-20B8306C1085}"/>
                    </a:ext>
                  </a:extLst>
                </p:cNvPr>
                <p:cNvSpPr/>
                <p:nvPr/>
              </p:nvSpPr>
              <p:spPr>
                <a:xfrm>
                  <a:off x="3175116"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1" name="Oval 3790">
                  <a:extLst>
                    <a:ext uri="{FF2B5EF4-FFF2-40B4-BE49-F238E27FC236}">
                      <a16:creationId xmlns:a16="http://schemas.microsoft.com/office/drawing/2014/main" id="{AFB5FFDD-3384-4FC7-8198-CFFA2E014380}"/>
                    </a:ext>
                  </a:extLst>
                </p:cNvPr>
                <p:cNvSpPr/>
                <p:nvPr/>
              </p:nvSpPr>
              <p:spPr>
                <a:xfrm>
                  <a:off x="3123609"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2" name="Oval 3791">
                  <a:extLst>
                    <a:ext uri="{FF2B5EF4-FFF2-40B4-BE49-F238E27FC236}">
                      <a16:creationId xmlns:a16="http://schemas.microsoft.com/office/drawing/2014/main" id="{E4680585-49BA-427A-8CB0-C35FF75A3E00}"/>
                    </a:ext>
                  </a:extLst>
                </p:cNvPr>
                <p:cNvSpPr/>
                <p:nvPr/>
              </p:nvSpPr>
              <p:spPr>
                <a:xfrm>
                  <a:off x="3092222" y="397345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3" name="Oval 3792">
                  <a:extLst>
                    <a:ext uri="{FF2B5EF4-FFF2-40B4-BE49-F238E27FC236}">
                      <a16:creationId xmlns:a16="http://schemas.microsoft.com/office/drawing/2014/main" id="{35217C0B-035D-46C9-BF06-47AB0A7FE1F4}"/>
                    </a:ext>
                  </a:extLst>
                </p:cNvPr>
                <p:cNvSpPr/>
                <p:nvPr/>
              </p:nvSpPr>
              <p:spPr>
                <a:xfrm>
                  <a:off x="3593205" y="397345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4" name="Oval 3793">
                  <a:extLst>
                    <a:ext uri="{FF2B5EF4-FFF2-40B4-BE49-F238E27FC236}">
                      <a16:creationId xmlns:a16="http://schemas.microsoft.com/office/drawing/2014/main" id="{A5F742DA-7BB2-4182-B3C4-FAC636B97DA2}"/>
                    </a:ext>
                  </a:extLst>
                </p:cNvPr>
                <p:cNvSpPr/>
                <p:nvPr/>
              </p:nvSpPr>
              <p:spPr>
                <a:xfrm>
                  <a:off x="3554575" y="397345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5" name="Oval 3794">
                  <a:extLst>
                    <a:ext uri="{FF2B5EF4-FFF2-40B4-BE49-F238E27FC236}">
                      <a16:creationId xmlns:a16="http://schemas.microsoft.com/office/drawing/2014/main" id="{71E88AF9-0613-4B42-AB89-5D8F2B47A74E}"/>
                    </a:ext>
                  </a:extLst>
                </p:cNvPr>
                <p:cNvSpPr/>
                <p:nvPr/>
              </p:nvSpPr>
              <p:spPr>
                <a:xfrm>
                  <a:off x="3499044" y="39734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6" name="Oval 3795">
                  <a:extLst>
                    <a:ext uri="{FF2B5EF4-FFF2-40B4-BE49-F238E27FC236}">
                      <a16:creationId xmlns:a16="http://schemas.microsoft.com/office/drawing/2014/main" id="{B7D2A997-7A70-470B-A43F-F93858CB8632}"/>
                    </a:ext>
                  </a:extLst>
                </p:cNvPr>
                <p:cNvSpPr/>
                <p:nvPr/>
              </p:nvSpPr>
              <p:spPr>
                <a:xfrm>
                  <a:off x="3447940" y="3973463"/>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7" name="Oval 3796">
                  <a:extLst>
                    <a:ext uri="{FF2B5EF4-FFF2-40B4-BE49-F238E27FC236}">
                      <a16:creationId xmlns:a16="http://schemas.microsoft.com/office/drawing/2014/main" id="{7BF5C033-B3F2-4E9C-8697-041C99AB0A02}"/>
                    </a:ext>
                  </a:extLst>
                </p:cNvPr>
                <p:cNvSpPr/>
                <p:nvPr/>
              </p:nvSpPr>
              <p:spPr>
                <a:xfrm>
                  <a:off x="3389996" y="397346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8" name="Oval 3797">
                  <a:extLst>
                    <a:ext uri="{FF2B5EF4-FFF2-40B4-BE49-F238E27FC236}">
                      <a16:creationId xmlns:a16="http://schemas.microsoft.com/office/drawing/2014/main" id="{939DF853-172E-4D24-8755-7DE562EDFDF1}"/>
                    </a:ext>
                  </a:extLst>
                </p:cNvPr>
                <p:cNvSpPr/>
                <p:nvPr/>
              </p:nvSpPr>
              <p:spPr>
                <a:xfrm>
                  <a:off x="913031"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99" name="Oval 3798">
                  <a:extLst>
                    <a:ext uri="{FF2B5EF4-FFF2-40B4-BE49-F238E27FC236}">
                      <a16:creationId xmlns:a16="http://schemas.microsoft.com/office/drawing/2014/main" id="{C4B27BC0-0537-4117-A0DB-EAFD59439C20}"/>
                    </a:ext>
                  </a:extLst>
                </p:cNvPr>
                <p:cNvSpPr/>
                <p:nvPr/>
              </p:nvSpPr>
              <p:spPr>
                <a:xfrm>
                  <a:off x="112088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0" name="Oval 3799">
                  <a:extLst>
                    <a:ext uri="{FF2B5EF4-FFF2-40B4-BE49-F238E27FC236}">
                      <a16:creationId xmlns:a16="http://schemas.microsoft.com/office/drawing/2014/main" id="{D94F9D80-8658-4AF4-9C35-026520BAA2C9}"/>
                    </a:ext>
                  </a:extLst>
                </p:cNvPr>
                <p:cNvSpPr/>
                <p:nvPr/>
              </p:nvSpPr>
              <p:spPr>
                <a:xfrm>
                  <a:off x="105891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1" name="Oval 3800">
                  <a:extLst>
                    <a:ext uri="{FF2B5EF4-FFF2-40B4-BE49-F238E27FC236}">
                      <a16:creationId xmlns:a16="http://schemas.microsoft.com/office/drawing/2014/main" id="{166E6B2C-D50F-4352-B011-ADE0F33C78B1}"/>
                    </a:ext>
                  </a:extLst>
                </p:cNvPr>
                <p:cNvSpPr/>
                <p:nvPr/>
              </p:nvSpPr>
              <p:spPr>
                <a:xfrm>
                  <a:off x="1053283"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2" name="Oval 3801">
                  <a:extLst>
                    <a:ext uri="{FF2B5EF4-FFF2-40B4-BE49-F238E27FC236}">
                      <a16:creationId xmlns:a16="http://schemas.microsoft.com/office/drawing/2014/main" id="{A4D66ABC-4D84-4029-9D1C-F3C9A6622243}"/>
                    </a:ext>
                  </a:extLst>
                </p:cNvPr>
                <p:cNvSpPr/>
                <p:nvPr/>
              </p:nvSpPr>
              <p:spPr>
                <a:xfrm>
                  <a:off x="1025920"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3" name="Oval 3802">
                  <a:extLst>
                    <a:ext uri="{FF2B5EF4-FFF2-40B4-BE49-F238E27FC236}">
                      <a16:creationId xmlns:a16="http://schemas.microsoft.com/office/drawing/2014/main" id="{F18AADC2-E3E4-4644-8804-00772021C8A4}"/>
                    </a:ext>
                  </a:extLst>
                </p:cNvPr>
                <p:cNvSpPr/>
                <p:nvPr/>
              </p:nvSpPr>
              <p:spPr>
                <a:xfrm>
                  <a:off x="98849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4" name="Oval 3803">
                  <a:extLst>
                    <a:ext uri="{FF2B5EF4-FFF2-40B4-BE49-F238E27FC236}">
                      <a16:creationId xmlns:a16="http://schemas.microsoft.com/office/drawing/2014/main" id="{A58FB457-C145-4339-8FF7-9055CF464FBC}"/>
                    </a:ext>
                  </a:extLst>
                </p:cNvPr>
                <p:cNvSpPr/>
                <p:nvPr/>
              </p:nvSpPr>
              <p:spPr>
                <a:xfrm>
                  <a:off x="94825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5" name="Oval 3804">
                  <a:extLst>
                    <a:ext uri="{FF2B5EF4-FFF2-40B4-BE49-F238E27FC236}">
                      <a16:creationId xmlns:a16="http://schemas.microsoft.com/office/drawing/2014/main" id="{EF77492B-62A6-48E6-98B8-9C0431BADA4E}"/>
                    </a:ext>
                  </a:extLst>
                </p:cNvPr>
                <p:cNvSpPr/>
                <p:nvPr/>
              </p:nvSpPr>
              <p:spPr>
                <a:xfrm>
                  <a:off x="134300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6" name="Oval 3805">
                  <a:extLst>
                    <a:ext uri="{FF2B5EF4-FFF2-40B4-BE49-F238E27FC236}">
                      <a16:creationId xmlns:a16="http://schemas.microsoft.com/office/drawing/2014/main" id="{AF2ADD32-546F-4719-8745-1E10362888D6}"/>
                    </a:ext>
                  </a:extLst>
                </p:cNvPr>
                <p:cNvSpPr/>
                <p:nvPr/>
              </p:nvSpPr>
              <p:spPr>
                <a:xfrm>
                  <a:off x="129109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7" name="Oval 3806">
                  <a:extLst>
                    <a:ext uri="{FF2B5EF4-FFF2-40B4-BE49-F238E27FC236}">
                      <a16:creationId xmlns:a16="http://schemas.microsoft.com/office/drawing/2014/main" id="{3EB57ED6-0AAA-4619-BA00-A252D45F4194}"/>
                    </a:ext>
                  </a:extLst>
                </p:cNvPr>
                <p:cNvSpPr/>
                <p:nvPr/>
              </p:nvSpPr>
              <p:spPr>
                <a:xfrm>
                  <a:off x="126212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8" name="Oval 3807">
                  <a:extLst>
                    <a:ext uri="{FF2B5EF4-FFF2-40B4-BE49-F238E27FC236}">
                      <a16:creationId xmlns:a16="http://schemas.microsoft.com/office/drawing/2014/main" id="{E3FC55AE-AA92-4E0C-B35B-40C0C7090D3A}"/>
                    </a:ext>
                  </a:extLst>
                </p:cNvPr>
                <p:cNvSpPr/>
                <p:nvPr/>
              </p:nvSpPr>
              <p:spPr>
                <a:xfrm>
                  <a:off x="123556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09" name="Oval 3808">
                  <a:extLst>
                    <a:ext uri="{FF2B5EF4-FFF2-40B4-BE49-F238E27FC236}">
                      <a16:creationId xmlns:a16="http://schemas.microsoft.com/office/drawing/2014/main" id="{4D4304E8-78CF-4FDC-A944-1BF360E6E64D}"/>
                    </a:ext>
                  </a:extLst>
                </p:cNvPr>
                <p:cNvSpPr/>
                <p:nvPr/>
              </p:nvSpPr>
              <p:spPr>
                <a:xfrm>
                  <a:off x="118124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0" name="Oval 3809">
                  <a:extLst>
                    <a:ext uri="{FF2B5EF4-FFF2-40B4-BE49-F238E27FC236}">
                      <a16:creationId xmlns:a16="http://schemas.microsoft.com/office/drawing/2014/main" id="{7404FC1D-3184-43EB-B25A-B7C61A3178A4}"/>
                    </a:ext>
                  </a:extLst>
                </p:cNvPr>
                <p:cNvSpPr/>
                <p:nvPr/>
              </p:nvSpPr>
              <p:spPr>
                <a:xfrm>
                  <a:off x="114543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1" name="Oval 3810">
                  <a:extLst>
                    <a:ext uri="{FF2B5EF4-FFF2-40B4-BE49-F238E27FC236}">
                      <a16:creationId xmlns:a16="http://schemas.microsoft.com/office/drawing/2014/main" id="{61BB23FE-C717-41AE-94B9-85460336604A}"/>
                    </a:ext>
                  </a:extLst>
                </p:cNvPr>
                <p:cNvSpPr/>
                <p:nvPr/>
              </p:nvSpPr>
              <p:spPr>
                <a:xfrm>
                  <a:off x="141704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2" name="Oval 3811">
                  <a:extLst>
                    <a:ext uri="{FF2B5EF4-FFF2-40B4-BE49-F238E27FC236}">
                      <a16:creationId xmlns:a16="http://schemas.microsoft.com/office/drawing/2014/main" id="{28583C69-093D-467E-93FA-BB366C6E733D}"/>
                    </a:ext>
                  </a:extLst>
                </p:cNvPr>
                <p:cNvSpPr/>
                <p:nvPr/>
              </p:nvSpPr>
              <p:spPr>
                <a:xfrm>
                  <a:off x="146895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3" name="Oval 3812">
                  <a:extLst>
                    <a:ext uri="{FF2B5EF4-FFF2-40B4-BE49-F238E27FC236}">
                      <a16:creationId xmlns:a16="http://schemas.microsoft.com/office/drawing/2014/main" id="{E962B966-8090-4370-A98D-94FEF2DEDD6A}"/>
                    </a:ext>
                  </a:extLst>
                </p:cNvPr>
                <p:cNvSpPr/>
                <p:nvPr/>
              </p:nvSpPr>
              <p:spPr>
                <a:xfrm>
                  <a:off x="151000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4" name="Oval 3813">
                  <a:extLst>
                    <a:ext uri="{FF2B5EF4-FFF2-40B4-BE49-F238E27FC236}">
                      <a16:creationId xmlns:a16="http://schemas.microsoft.com/office/drawing/2014/main" id="{24C2B0B1-05B0-4053-BAFE-86D27AC0E533}"/>
                    </a:ext>
                  </a:extLst>
                </p:cNvPr>
                <p:cNvSpPr/>
                <p:nvPr/>
              </p:nvSpPr>
              <p:spPr>
                <a:xfrm>
                  <a:off x="156271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5" name="Oval 3814">
                  <a:extLst>
                    <a:ext uri="{FF2B5EF4-FFF2-40B4-BE49-F238E27FC236}">
                      <a16:creationId xmlns:a16="http://schemas.microsoft.com/office/drawing/2014/main" id="{80C9237B-B527-4E8E-B1F9-3C51E19A008C}"/>
                    </a:ext>
                  </a:extLst>
                </p:cNvPr>
                <p:cNvSpPr/>
                <p:nvPr/>
              </p:nvSpPr>
              <p:spPr>
                <a:xfrm>
                  <a:off x="1991273"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6" name="Oval 3815">
                  <a:extLst>
                    <a:ext uri="{FF2B5EF4-FFF2-40B4-BE49-F238E27FC236}">
                      <a16:creationId xmlns:a16="http://schemas.microsoft.com/office/drawing/2014/main" id="{1BB65326-6948-4E7B-A926-A11B7B8A58B8}"/>
                    </a:ext>
                  </a:extLst>
                </p:cNvPr>
                <p:cNvSpPr/>
                <p:nvPr/>
              </p:nvSpPr>
              <p:spPr>
                <a:xfrm>
                  <a:off x="193734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7" name="Oval 3816">
                  <a:extLst>
                    <a:ext uri="{FF2B5EF4-FFF2-40B4-BE49-F238E27FC236}">
                      <a16:creationId xmlns:a16="http://schemas.microsoft.com/office/drawing/2014/main" id="{AEFAF43F-7068-4518-BABC-97BDE785079E}"/>
                    </a:ext>
                  </a:extLst>
                </p:cNvPr>
                <p:cNvSpPr/>
                <p:nvPr/>
              </p:nvSpPr>
              <p:spPr>
                <a:xfrm>
                  <a:off x="1881414"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8" name="Oval 3817">
                  <a:extLst>
                    <a:ext uri="{FF2B5EF4-FFF2-40B4-BE49-F238E27FC236}">
                      <a16:creationId xmlns:a16="http://schemas.microsoft.com/office/drawing/2014/main" id="{E4696BFE-3F88-44A9-B12F-720BF1A78CC3}"/>
                    </a:ext>
                  </a:extLst>
                </p:cNvPr>
                <p:cNvSpPr/>
                <p:nvPr/>
              </p:nvSpPr>
              <p:spPr>
                <a:xfrm>
                  <a:off x="182910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19" name="Oval 3818">
                  <a:extLst>
                    <a:ext uri="{FF2B5EF4-FFF2-40B4-BE49-F238E27FC236}">
                      <a16:creationId xmlns:a16="http://schemas.microsoft.com/office/drawing/2014/main" id="{5C4E5C33-D1A7-4916-9CD5-91F40546AFF1}"/>
                    </a:ext>
                  </a:extLst>
                </p:cNvPr>
                <p:cNvSpPr/>
                <p:nvPr/>
              </p:nvSpPr>
              <p:spPr>
                <a:xfrm>
                  <a:off x="204478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0" name="Oval 3819">
                  <a:extLst>
                    <a:ext uri="{FF2B5EF4-FFF2-40B4-BE49-F238E27FC236}">
                      <a16:creationId xmlns:a16="http://schemas.microsoft.com/office/drawing/2014/main" id="{9B12167C-24CB-456F-B6F6-E9F03693BC6E}"/>
                    </a:ext>
                  </a:extLst>
                </p:cNvPr>
                <p:cNvSpPr/>
                <p:nvPr/>
              </p:nvSpPr>
              <p:spPr>
                <a:xfrm>
                  <a:off x="210112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1" name="Oval 3820">
                  <a:extLst>
                    <a:ext uri="{FF2B5EF4-FFF2-40B4-BE49-F238E27FC236}">
                      <a16:creationId xmlns:a16="http://schemas.microsoft.com/office/drawing/2014/main" id="{B5917A13-2E0F-4074-BCAB-3CA6C66C17E7}"/>
                    </a:ext>
                  </a:extLst>
                </p:cNvPr>
                <p:cNvSpPr/>
                <p:nvPr/>
              </p:nvSpPr>
              <p:spPr>
                <a:xfrm>
                  <a:off x="219085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2" name="Oval 3821">
                  <a:extLst>
                    <a:ext uri="{FF2B5EF4-FFF2-40B4-BE49-F238E27FC236}">
                      <a16:creationId xmlns:a16="http://schemas.microsoft.com/office/drawing/2014/main" id="{0E37CABB-8573-4C25-BCB8-D23CAA214EF4}"/>
                    </a:ext>
                  </a:extLst>
                </p:cNvPr>
                <p:cNvSpPr/>
                <p:nvPr/>
              </p:nvSpPr>
              <p:spPr>
                <a:xfrm>
                  <a:off x="2204940"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3" name="Oval 3822">
                  <a:extLst>
                    <a:ext uri="{FF2B5EF4-FFF2-40B4-BE49-F238E27FC236}">
                      <a16:creationId xmlns:a16="http://schemas.microsoft.com/office/drawing/2014/main" id="{7A23F3A1-5660-48FC-95BD-122F97D4135A}"/>
                    </a:ext>
                  </a:extLst>
                </p:cNvPr>
                <p:cNvSpPr/>
                <p:nvPr/>
              </p:nvSpPr>
              <p:spPr>
                <a:xfrm>
                  <a:off x="226006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4" name="Oval 3823">
                  <a:extLst>
                    <a:ext uri="{FF2B5EF4-FFF2-40B4-BE49-F238E27FC236}">
                      <a16:creationId xmlns:a16="http://schemas.microsoft.com/office/drawing/2014/main" id="{8D612C47-5850-4F70-BC70-C8BE0BBBA639}"/>
                    </a:ext>
                  </a:extLst>
                </p:cNvPr>
                <p:cNvSpPr/>
                <p:nvPr/>
              </p:nvSpPr>
              <p:spPr>
                <a:xfrm>
                  <a:off x="2316404"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5" name="Oval 3824">
                  <a:extLst>
                    <a:ext uri="{FF2B5EF4-FFF2-40B4-BE49-F238E27FC236}">
                      <a16:creationId xmlns:a16="http://schemas.microsoft.com/office/drawing/2014/main" id="{C5E9A17B-2D78-4669-8C86-348D64F02627}"/>
                    </a:ext>
                  </a:extLst>
                </p:cNvPr>
                <p:cNvSpPr/>
                <p:nvPr/>
              </p:nvSpPr>
              <p:spPr>
                <a:xfrm>
                  <a:off x="242424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6" name="Oval 3825">
                  <a:extLst>
                    <a:ext uri="{FF2B5EF4-FFF2-40B4-BE49-F238E27FC236}">
                      <a16:creationId xmlns:a16="http://schemas.microsoft.com/office/drawing/2014/main" id="{2BFDD0B3-8927-44B4-B1D7-1CC7E589AD9E}"/>
                    </a:ext>
                  </a:extLst>
                </p:cNvPr>
                <p:cNvSpPr/>
                <p:nvPr/>
              </p:nvSpPr>
              <p:spPr>
                <a:xfrm>
                  <a:off x="236911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7" name="Oval 3826">
                  <a:extLst>
                    <a:ext uri="{FF2B5EF4-FFF2-40B4-BE49-F238E27FC236}">
                      <a16:creationId xmlns:a16="http://schemas.microsoft.com/office/drawing/2014/main" id="{1DCF9816-0584-4164-8EC1-6FE1BAEB38E0}"/>
                    </a:ext>
                  </a:extLst>
                </p:cNvPr>
                <p:cNvSpPr/>
                <p:nvPr/>
              </p:nvSpPr>
              <p:spPr>
                <a:xfrm>
                  <a:off x="266326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8" name="Oval 3827">
                  <a:extLst>
                    <a:ext uri="{FF2B5EF4-FFF2-40B4-BE49-F238E27FC236}">
                      <a16:creationId xmlns:a16="http://schemas.microsoft.com/office/drawing/2014/main" id="{D842E111-FD18-4FCC-825A-0DB1CABD2F0B}"/>
                    </a:ext>
                  </a:extLst>
                </p:cNvPr>
                <p:cNvSpPr/>
                <p:nvPr/>
              </p:nvSpPr>
              <p:spPr>
                <a:xfrm>
                  <a:off x="263751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29" name="Oval 3828">
                  <a:extLst>
                    <a:ext uri="{FF2B5EF4-FFF2-40B4-BE49-F238E27FC236}">
                      <a16:creationId xmlns:a16="http://schemas.microsoft.com/office/drawing/2014/main" id="{B9D511CD-7256-4271-9D43-66148F1A4D4D}"/>
                    </a:ext>
                  </a:extLst>
                </p:cNvPr>
                <p:cNvSpPr/>
                <p:nvPr/>
              </p:nvSpPr>
              <p:spPr>
                <a:xfrm>
                  <a:off x="2585204"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0" name="Oval 3829">
                  <a:extLst>
                    <a:ext uri="{FF2B5EF4-FFF2-40B4-BE49-F238E27FC236}">
                      <a16:creationId xmlns:a16="http://schemas.microsoft.com/office/drawing/2014/main" id="{FF92841B-D400-4E0B-A3F4-E4350A503DBE}"/>
                    </a:ext>
                  </a:extLst>
                </p:cNvPr>
                <p:cNvSpPr/>
                <p:nvPr/>
              </p:nvSpPr>
              <p:spPr>
                <a:xfrm>
                  <a:off x="257916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1" name="Oval 3830">
                  <a:extLst>
                    <a:ext uri="{FF2B5EF4-FFF2-40B4-BE49-F238E27FC236}">
                      <a16:creationId xmlns:a16="http://schemas.microsoft.com/office/drawing/2014/main" id="{DE61E42E-91D9-4AA4-A3D7-F9C38503514E}"/>
                    </a:ext>
                  </a:extLst>
                </p:cNvPr>
                <p:cNvSpPr/>
                <p:nvPr/>
              </p:nvSpPr>
              <p:spPr>
                <a:xfrm>
                  <a:off x="254898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2" name="Oval 3831">
                  <a:extLst>
                    <a:ext uri="{FF2B5EF4-FFF2-40B4-BE49-F238E27FC236}">
                      <a16:creationId xmlns:a16="http://schemas.microsoft.com/office/drawing/2014/main" id="{D7A08442-E9BE-4B83-87C6-A3AF2D073F97}"/>
                    </a:ext>
                  </a:extLst>
                </p:cNvPr>
                <p:cNvSpPr/>
                <p:nvPr/>
              </p:nvSpPr>
              <p:spPr>
                <a:xfrm>
                  <a:off x="2530881"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3" name="Oval 3832">
                  <a:extLst>
                    <a:ext uri="{FF2B5EF4-FFF2-40B4-BE49-F238E27FC236}">
                      <a16:creationId xmlns:a16="http://schemas.microsoft.com/office/drawing/2014/main" id="{2D473CA4-8C6D-4F08-A96C-EE1FBB3AAB85}"/>
                    </a:ext>
                  </a:extLst>
                </p:cNvPr>
                <p:cNvSpPr/>
                <p:nvPr/>
              </p:nvSpPr>
              <p:spPr>
                <a:xfrm>
                  <a:off x="251438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4" name="Oval 3833">
                  <a:extLst>
                    <a:ext uri="{FF2B5EF4-FFF2-40B4-BE49-F238E27FC236}">
                      <a16:creationId xmlns:a16="http://schemas.microsoft.com/office/drawing/2014/main" id="{35DDF4CE-5641-4700-8DC8-8663AF4A8F11}"/>
                    </a:ext>
                  </a:extLst>
                </p:cNvPr>
                <p:cNvSpPr/>
                <p:nvPr/>
              </p:nvSpPr>
              <p:spPr>
                <a:xfrm>
                  <a:off x="246448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5" name="Oval 3834">
                  <a:extLst>
                    <a:ext uri="{FF2B5EF4-FFF2-40B4-BE49-F238E27FC236}">
                      <a16:creationId xmlns:a16="http://schemas.microsoft.com/office/drawing/2014/main" id="{A8741EE6-4818-43AC-A7C7-9B8658637E5F}"/>
                    </a:ext>
                  </a:extLst>
                </p:cNvPr>
                <p:cNvSpPr/>
                <p:nvPr/>
              </p:nvSpPr>
              <p:spPr>
                <a:xfrm>
                  <a:off x="247816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6" name="Oval 3835">
                  <a:extLst>
                    <a:ext uri="{FF2B5EF4-FFF2-40B4-BE49-F238E27FC236}">
                      <a16:creationId xmlns:a16="http://schemas.microsoft.com/office/drawing/2014/main" id="{6A3D5692-0088-4527-852A-083BAD42A250}"/>
                    </a:ext>
                  </a:extLst>
                </p:cNvPr>
                <p:cNvSpPr/>
                <p:nvPr/>
              </p:nvSpPr>
              <p:spPr>
                <a:xfrm>
                  <a:off x="269344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7" name="Oval 3836">
                  <a:extLst>
                    <a:ext uri="{FF2B5EF4-FFF2-40B4-BE49-F238E27FC236}">
                      <a16:creationId xmlns:a16="http://schemas.microsoft.com/office/drawing/2014/main" id="{B7FB4BE2-2D02-4D81-A960-6304EF81C6E7}"/>
                    </a:ext>
                  </a:extLst>
                </p:cNvPr>
                <p:cNvSpPr/>
                <p:nvPr/>
              </p:nvSpPr>
              <p:spPr>
                <a:xfrm>
                  <a:off x="2704313"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8" name="Oval 3837">
                  <a:extLst>
                    <a:ext uri="{FF2B5EF4-FFF2-40B4-BE49-F238E27FC236}">
                      <a16:creationId xmlns:a16="http://schemas.microsoft.com/office/drawing/2014/main" id="{DF1B30E9-D972-45E7-91B7-C284D408EB55}"/>
                    </a:ext>
                  </a:extLst>
                </p:cNvPr>
                <p:cNvSpPr/>
                <p:nvPr/>
              </p:nvSpPr>
              <p:spPr>
                <a:xfrm>
                  <a:off x="272926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39" name="Oval 3838">
                  <a:extLst>
                    <a:ext uri="{FF2B5EF4-FFF2-40B4-BE49-F238E27FC236}">
                      <a16:creationId xmlns:a16="http://schemas.microsoft.com/office/drawing/2014/main" id="{4F5C7A1D-0A20-4B28-8D6E-7760DAB71112}"/>
                    </a:ext>
                  </a:extLst>
                </p:cNvPr>
                <p:cNvSpPr/>
                <p:nvPr/>
              </p:nvSpPr>
              <p:spPr>
                <a:xfrm>
                  <a:off x="276507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0" name="Oval 3839">
                  <a:extLst>
                    <a:ext uri="{FF2B5EF4-FFF2-40B4-BE49-F238E27FC236}">
                      <a16:creationId xmlns:a16="http://schemas.microsoft.com/office/drawing/2014/main" id="{D97E07E8-A96C-485A-8878-FAB079E36235}"/>
                    </a:ext>
                  </a:extLst>
                </p:cNvPr>
                <p:cNvSpPr/>
                <p:nvPr/>
              </p:nvSpPr>
              <p:spPr>
                <a:xfrm>
                  <a:off x="281577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1" name="Oval 3840">
                  <a:extLst>
                    <a:ext uri="{FF2B5EF4-FFF2-40B4-BE49-F238E27FC236}">
                      <a16:creationId xmlns:a16="http://schemas.microsoft.com/office/drawing/2014/main" id="{17A10A8D-84BF-4CBF-88D0-AB785EFB58BF}"/>
                    </a:ext>
                  </a:extLst>
                </p:cNvPr>
                <p:cNvSpPr/>
                <p:nvPr/>
              </p:nvSpPr>
              <p:spPr>
                <a:xfrm>
                  <a:off x="2851590"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2" name="Oval 3841">
                  <a:extLst>
                    <a:ext uri="{FF2B5EF4-FFF2-40B4-BE49-F238E27FC236}">
                      <a16:creationId xmlns:a16="http://schemas.microsoft.com/office/drawing/2014/main" id="{8DF8E712-3732-4BF3-8309-FE89D472AE2E}"/>
                    </a:ext>
                  </a:extLst>
                </p:cNvPr>
                <p:cNvSpPr/>
                <p:nvPr/>
              </p:nvSpPr>
              <p:spPr>
                <a:xfrm>
                  <a:off x="2856419"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3" name="Oval 3842">
                  <a:extLst>
                    <a:ext uri="{FF2B5EF4-FFF2-40B4-BE49-F238E27FC236}">
                      <a16:creationId xmlns:a16="http://schemas.microsoft.com/office/drawing/2014/main" id="{AE487C6D-1E00-4AB7-B83A-630389F3C576}"/>
                    </a:ext>
                  </a:extLst>
                </p:cNvPr>
                <p:cNvSpPr/>
                <p:nvPr/>
              </p:nvSpPr>
              <p:spPr>
                <a:xfrm>
                  <a:off x="287251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4" name="Oval 3843">
                  <a:extLst>
                    <a:ext uri="{FF2B5EF4-FFF2-40B4-BE49-F238E27FC236}">
                      <a16:creationId xmlns:a16="http://schemas.microsoft.com/office/drawing/2014/main" id="{D97AF66E-53D2-463D-950D-DEDF63C595EB}"/>
                    </a:ext>
                  </a:extLst>
                </p:cNvPr>
                <p:cNvSpPr/>
                <p:nvPr/>
              </p:nvSpPr>
              <p:spPr>
                <a:xfrm>
                  <a:off x="2906316"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5" name="Oval 3844">
                  <a:extLst>
                    <a:ext uri="{FF2B5EF4-FFF2-40B4-BE49-F238E27FC236}">
                      <a16:creationId xmlns:a16="http://schemas.microsoft.com/office/drawing/2014/main" id="{31119E28-7B1D-4394-9D30-740C88675D77}"/>
                    </a:ext>
                  </a:extLst>
                </p:cNvPr>
                <p:cNvSpPr/>
                <p:nvPr/>
              </p:nvSpPr>
              <p:spPr>
                <a:xfrm>
                  <a:off x="293689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6" name="Oval 3845">
                  <a:extLst>
                    <a:ext uri="{FF2B5EF4-FFF2-40B4-BE49-F238E27FC236}">
                      <a16:creationId xmlns:a16="http://schemas.microsoft.com/office/drawing/2014/main" id="{49150D45-BB63-4891-97B0-AD0B25FD2EE4}"/>
                    </a:ext>
                  </a:extLst>
                </p:cNvPr>
                <p:cNvSpPr/>
                <p:nvPr/>
              </p:nvSpPr>
              <p:spPr>
                <a:xfrm>
                  <a:off x="296265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7" name="Oval 3846">
                  <a:extLst>
                    <a:ext uri="{FF2B5EF4-FFF2-40B4-BE49-F238E27FC236}">
                      <a16:creationId xmlns:a16="http://schemas.microsoft.com/office/drawing/2014/main" id="{436E98D2-397C-43A0-8623-2808DE0A2724}"/>
                    </a:ext>
                  </a:extLst>
                </p:cNvPr>
                <p:cNvSpPr/>
                <p:nvPr/>
              </p:nvSpPr>
              <p:spPr>
                <a:xfrm>
                  <a:off x="2989612"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8" name="Oval 3847">
                  <a:extLst>
                    <a:ext uri="{FF2B5EF4-FFF2-40B4-BE49-F238E27FC236}">
                      <a16:creationId xmlns:a16="http://schemas.microsoft.com/office/drawing/2014/main" id="{8C715C13-4DD9-4324-BC68-2C9B1389BBC2}"/>
                    </a:ext>
                  </a:extLst>
                </p:cNvPr>
                <p:cNvSpPr/>
                <p:nvPr/>
              </p:nvSpPr>
              <p:spPr>
                <a:xfrm>
                  <a:off x="3014561"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49" name="Oval 3848">
                  <a:extLst>
                    <a:ext uri="{FF2B5EF4-FFF2-40B4-BE49-F238E27FC236}">
                      <a16:creationId xmlns:a16="http://schemas.microsoft.com/office/drawing/2014/main" id="{52C914CD-0B27-4999-8226-84F10B02F4AD}"/>
                    </a:ext>
                  </a:extLst>
                </p:cNvPr>
                <p:cNvSpPr/>
                <p:nvPr/>
              </p:nvSpPr>
              <p:spPr>
                <a:xfrm>
                  <a:off x="303427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0" name="Oval 3849">
                  <a:extLst>
                    <a:ext uri="{FF2B5EF4-FFF2-40B4-BE49-F238E27FC236}">
                      <a16:creationId xmlns:a16="http://schemas.microsoft.com/office/drawing/2014/main" id="{8608FBA1-14F0-475E-91F9-4F92243EB1A8}"/>
                    </a:ext>
                  </a:extLst>
                </p:cNvPr>
                <p:cNvSpPr/>
                <p:nvPr/>
              </p:nvSpPr>
              <p:spPr>
                <a:xfrm>
                  <a:off x="306767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1" name="Oval 3850">
                  <a:extLst>
                    <a:ext uri="{FF2B5EF4-FFF2-40B4-BE49-F238E27FC236}">
                      <a16:creationId xmlns:a16="http://schemas.microsoft.com/office/drawing/2014/main" id="{C2428811-6172-4DAD-B498-F8D773CEECED}"/>
                    </a:ext>
                  </a:extLst>
                </p:cNvPr>
                <p:cNvSpPr/>
                <p:nvPr/>
              </p:nvSpPr>
              <p:spPr>
                <a:xfrm>
                  <a:off x="3097454"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2" name="Oval 3851">
                  <a:extLst>
                    <a:ext uri="{FF2B5EF4-FFF2-40B4-BE49-F238E27FC236}">
                      <a16:creationId xmlns:a16="http://schemas.microsoft.com/office/drawing/2014/main" id="{E3DB4102-137F-4B70-9B54-A9D6A7486221}"/>
                    </a:ext>
                  </a:extLst>
                </p:cNvPr>
                <p:cNvSpPr/>
                <p:nvPr/>
              </p:nvSpPr>
              <p:spPr>
                <a:xfrm>
                  <a:off x="314292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3" name="Oval 3852">
                  <a:extLst>
                    <a:ext uri="{FF2B5EF4-FFF2-40B4-BE49-F238E27FC236}">
                      <a16:creationId xmlns:a16="http://schemas.microsoft.com/office/drawing/2014/main" id="{1D0D1609-8F6A-4682-B3C5-03C9E3975B4E}"/>
                    </a:ext>
                  </a:extLst>
                </p:cNvPr>
                <p:cNvSpPr/>
                <p:nvPr/>
              </p:nvSpPr>
              <p:spPr>
                <a:xfrm>
                  <a:off x="3173507"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4" name="Oval 3853">
                  <a:extLst>
                    <a:ext uri="{FF2B5EF4-FFF2-40B4-BE49-F238E27FC236}">
                      <a16:creationId xmlns:a16="http://schemas.microsoft.com/office/drawing/2014/main" id="{E24EED10-9F38-46D9-B647-21A00176B9FF}"/>
                    </a:ext>
                  </a:extLst>
                </p:cNvPr>
                <p:cNvSpPr/>
                <p:nvPr/>
              </p:nvSpPr>
              <p:spPr>
                <a:xfrm>
                  <a:off x="3229038"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5" name="Oval 3854">
                  <a:extLst>
                    <a:ext uri="{FF2B5EF4-FFF2-40B4-BE49-F238E27FC236}">
                      <a16:creationId xmlns:a16="http://schemas.microsoft.com/office/drawing/2014/main" id="{A9F28C60-05FA-48E9-BA9C-9C54F97FA692}"/>
                    </a:ext>
                  </a:extLst>
                </p:cNvPr>
                <p:cNvSpPr/>
                <p:nvPr/>
              </p:nvSpPr>
              <p:spPr>
                <a:xfrm>
                  <a:off x="3256805" y="407071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6" name="Oval 3855">
                  <a:extLst>
                    <a:ext uri="{FF2B5EF4-FFF2-40B4-BE49-F238E27FC236}">
                      <a16:creationId xmlns:a16="http://schemas.microsoft.com/office/drawing/2014/main" id="{D0A2A1B4-C0C9-4ED0-942D-058D518C3BC7}"/>
                    </a:ext>
                  </a:extLst>
                </p:cNvPr>
                <p:cNvSpPr/>
                <p:nvPr/>
              </p:nvSpPr>
              <p:spPr>
                <a:xfrm>
                  <a:off x="912700"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7" name="Oval 3856">
                  <a:extLst>
                    <a:ext uri="{FF2B5EF4-FFF2-40B4-BE49-F238E27FC236}">
                      <a16:creationId xmlns:a16="http://schemas.microsoft.com/office/drawing/2014/main" id="{A16AE7F5-E3BA-4CFE-A93F-84532CB0041F}"/>
                    </a:ext>
                  </a:extLst>
                </p:cNvPr>
                <p:cNvSpPr/>
                <p:nvPr/>
              </p:nvSpPr>
              <p:spPr>
                <a:xfrm>
                  <a:off x="105328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8" name="Oval 3857">
                  <a:extLst>
                    <a:ext uri="{FF2B5EF4-FFF2-40B4-BE49-F238E27FC236}">
                      <a16:creationId xmlns:a16="http://schemas.microsoft.com/office/drawing/2014/main" id="{616EBE86-BA1C-4D1B-9EC0-854C0A9AF1C7}"/>
                    </a:ext>
                  </a:extLst>
                </p:cNvPr>
                <p:cNvSpPr/>
                <p:nvPr/>
              </p:nvSpPr>
              <p:spPr>
                <a:xfrm>
                  <a:off x="1024310"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59" name="Oval 3858">
                  <a:extLst>
                    <a:ext uri="{FF2B5EF4-FFF2-40B4-BE49-F238E27FC236}">
                      <a16:creationId xmlns:a16="http://schemas.microsoft.com/office/drawing/2014/main" id="{8EF9D251-FC25-402A-BB13-3FBAF57359B2}"/>
                    </a:ext>
                  </a:extLst>
                </p:cNvPr>
                <p:cNvSpPr/>
                <p:nvPr/>
              </p:nvSpPr>
              <p:spPr>
                <a:xfrm>
                  <a:off x="985680"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0" name="Oval 3859">
                  <a:extLst>
                    <a:ext uri="{FF2B5EF4-FFF2-40B4-BE49-F238E27FC236}">
                      <a16:creationId xmlns:a16="http://schemas.microsoft.com/office/drawing/2014/main" id="{08180951-9CAC-4F97-B5C8-8D68AA937D4F}"/>
                    </a:ext>
                  </a:extLst>
                </p:cNvPr>
                <p:cNvSpPr/>
                <p:nvPr/>
              </p:nvSpPr>
              <p:spPr>
                <a:xfrm>
                  <a:off x="947050"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1" name="Oval 3860">
                  <a:extLst>
                    <a:ext uri="{FF2B5EF4-FFF2-40B4-BE49-F238E27FC236}">
                      <a16:creationId xmlns:a16="http://schemas.microsoft.com/office/drawing/2014/main" id="{2B738B45-0A9F-48BB-8775-B1CF0C36381F}"/>
                    </a:ext>
                  </a:extLst>
                </p:cNvPr>
                <p:cNvSpPr/>
                <p:nvPr/>
              </p:nvSpPr>
              <p:spPr>
                <a:xfrm>
                  <a:off x="1082255"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2" name="Oval 3861">
                  <a:extLst>
                    <a:ext uri="{FF2B5EF4-FFF2-40B4-BE49-F238E27FC236}">
                      <a16:creationId xmlns:a16="http://schemas.microsoft.com/office/drawing/2014/main" id="{8ECB2CD2-5FF8-4AA3-86EE-5CE7D2BC28D9}"/>
                    </a:ext>
                  </a:extLst>
                </p:cNvPr>
                <p:cNvSpPr/>
                <p:nvPr/>
              </p:nvSpPr>
              <p:spPr>
                <a:xfrm>
                  <a:off x="1107606"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3" name="Oval 3862">
                  <a:extLst>
                    <a:ext uri="{FF2B5EF4-FFF2-40B4-BE49-F238E27FC236}">
                      <a16:creationId xmlns:a16="http://schemas.microsoft.com/office/drawing/2014/main" id="{F4BF50A7-19BE-4688-BB58-A76EB2FD28D1}"/>
                    </a:ext>
                  </a:extLst>
                </p:cNvPr>
                <p:cNvSpPr/>
                <p:nvPr/>
              </p:nvSpPr>
              <p:spPr>
                <a:xfrm>
                  <a:off x="1149858"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4" name="Oval 3863">
                  <a:extLst>
                    <a:ext uri="{FF2B5EF4-FFF2-40B4-BE49-F238E27FC236}">
                      <a16:creationId xmlns:a16="http://schemas.microsoft.com/office/drawing/2014/main" id="{4FA68A19-7162-4E09-8243-617740926FB1}"/>
                    </a:ext>
                  </a:extLst>
                </p:cNvPr>
                <p:cNvSpPr/>
                <p:nvPr/>
              </p:nvSpPr>
              <p:spPr>
                <a:xfrm>
                  <a:off x="1236775"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5" name="Oval 3864">
                  <a:extLst>
                    <a:ext uri="{FF2B5EF4-FFF2-40B4-BE49-F238E27FC236}">
                      <a16:creationId xmlns:a16="http://schemas.microsoft.com/office/drawing/2014/main" id="{AA5066C2-193B-4200-89FF-BE5C4DC9FF87}"/>
                    </a:ext>
                  </a:extLst>
                </p:cNvPr>
                <p:cNvSpPr/>
                <p:nvPr/>
              </p:nvSpPr>
              <p:spPr>
                <a:xfrm>
                  <a:off x="1437571"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6" name="Oval 3865">
                  <a:extLst>
                    <a:ext uri="{FF2B5EF4-FFF2-40B4-BE49-F238E27FC236}">
                      <a16:creationId xmlns:a16="http://schemas.microsoft.com/office/drawing/2014/main" id="{E85BE505-2BA9-4DFE-86B3-12F653ED2A6F}"/>
                    </a:ext>
                  </a:extLst>
                </p:cNvPr>
                <p:cNvSpPr/>
                <p:nvPr/>
              </p:nvSpPr>
              <p:spPr>
                <a:xfrm>
                  <a:off x="1336167"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7" name="Oval 3866">
                  <a:extLst>
                    <a:ext uri="{FF2B5EF4-FFF2-40B4-BE49-F238E27FC236}">
                      <a16:creationId xmlns:a16="http://schemas.microsoft.com/office/drawing/2014/main" id="{23469158-640E-45F3-97DE-6494C45B3EB9}"/>
                    </a:ext>
                  </a:extLst>
                </p:cNvPr>
                <p:cNvSpPr/>
                <p:nvPr/>
              </p:nvSpPr>
              <p:spPr>
                <a:xfrm>
                  <a:off x="1391295"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8" name="Oval 3867">
                  <a:extLst>
                    <a:ext uri="{FF2B5EF4-FFF2-40B4-BE49-F238E27FC236}">
                      <a16:creationId xmlns:a16="http://schemas.microsoft.com/office/drawing/2014/main" id="{740A19BD-2664-4824-8087-BC53D8C763CF}"/>
                    </a:ext>
                  </a:extLst>
                </p:cNvPr>
                <p:cNvSpPr/>
                <p:nvPr/>
              </p:nvSpPr>
              <p:spPr>
                <a:xfrm>
                  <a:off x="1586859"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69" name="Oval 3868">
                  <a:extLst>
                    <a:ext uri="{FF2B5EF4-FFF2-40B4-BE49-F238E27FC236}">
                      <a16:creationId xmlns:a16="http://schemas.microsoft.com/office/drawing/2014/main" id="{BE135069-4483-4CEE-8A55-E9C82874A700}"/>
                    </a:ext>
                  </a:extLst>
                </p:cNvPr>
                <p:cNvSpPr/>
                <p:nvPr/>
              </p:nvSpPr>
              <p:spPr>
                <a:xfrm>
                  <a:off x="163273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0" name="Oval 3869">
                  <a:extLst>
                    <a:ext uri="{FF2B5EF4-FFF2-40B4-BE49-F238E27FC236}">
                      <a16:creationId xmlns:a16="http://schemas.microsoft.com/office/drawing/2014/main" id="{6CCD4286-A8A2-4DA9-B974-F69744B7A81B}"/>
                    </a:ext>
                  </a:extLst>
                </p:cNvPr>
                <p:cNvSpPr/>
                <p:nvPr/>
              </p:nvSpPr>
              <p:spPr>
                <a:xfrm>
                  <a:off x="167136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1" name="Oval 3870">
                  <a:extLst>
                    <a:ext uri="{FF2B5EF4-FFF2-40B4-BE49-F238E27FC236}">
                      <a16:creationId xmlns:a16="http://schemas.microsoft.com/office/drawing/2014/main" id="{D4F8D7C6-8682-4706-A68A-9B52657BAAF8}"/>
                    </a:ext>
                  </a:extLst>
                </p:cNvPr>
                <p:cNvSpPr/>
                <p:nvPr/>
              </p:nvSpPr>
              <p:spPr>
                <a:xfrm>
                  <a:off x="1712005"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2" name="Oval 3871">
                  <a:extLst>
                    <a:ext uri="{FF2B5EF4-FFF2-40B4-BE49-F238E27FC236}">
                      <a16:creationId xmlns:a16="http://schemas.microsoft.com/office/drawing/2014/main" id="{22517991-B79A-437C-8222-97E02F87CBA4}"/>
                    </a:ext>
                  </a:extLst>
                </p:cNvPr>
                <p:cNvSpPr/>
                <p:nvPr/>
              </p:nvSpPr>
              <p:spPr>
                <a:xfrm>
                  <a:off x="1877637"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3" name="Oval 3872">
                  <a:extLst>
                    <a:ext uri="{FF2B5EF4-FFF2-40B4-BE49-F238E27FC236}">
                      <a16:creationId xmlns:a16="http://schemas.microsoft.com/office/drawing/2014/main" id="{C29D355B-5C63-4072-9EA4-15F63CBC581B}"/>
                    </a:ext>
                  </a:extLst>
                </p:cNvPr>
                <p:cNvSpPr/>
                <p:nvPr/>
              </p:nvSpPr>
              <p:spPr>
                <a:xfrm>
                  <a:off x="1848417"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4" name="Oval 3873">
                  <a:extLst>
                    <a:ext uri="{FF2B5EF4-FFF2-40B4-BE49-F238E27FC236}">
                      <a16:creationId xmlns:a16="http://schemas.microsoft.com/office/drawing/2014/main" id="{40CA42E6-0A67-4BFD-B495-C23710451266}"/>
                    </a:ext>
                  </a:extLst>
                </p:cNvPr>
                <p:cNvSpPr/>
                <p:nvPr/>
              </p:nvSpPr>
              <p:spPr>
                <a:xfrm>
                  <a:off x="1815420"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5" name="Oval 3874">
                  <a:extLst>
                    <a:ext uri="{FF2B5EF4-FFF2-40B4-BE49-F238E27FC236}">
                      <a16:creationId xmlns:a16="http://schemas.microsoft.com/office/drawing/2014/main" id="{DD7BDBD5-1013-46E4-B1CC-8A5EAAA1B86D}"/>
                    </a:ext>
                  </a:extLst>
                </p:cNvPr>
                <p:cNvSpPr/>
                <p:nvPr/>
              </p:nvSpPr>
              <p:spPr>
                <a:xfrm>
                  <a:off x="178564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6" name="Oval 3875">
                  <a:extLst>
                    <a:ext uri="{FF2B5EF4-FFF2-40B4-BE49-F238E27FC236}">
                      <a16:creationId xmlns:a16="http://schemas.microsoft.com/office/drawing/2014/main" id="{0625BB06-46FC-4ED7-9B65-14EE9B3DD199}"/>
                    </a:ext>
                  </a:extLst>
                </p:cNvPr>
                <p:cNvSpPr/>
                <p:nvPr/>
              </p:nvSpPr>
              <p:spPr>
                <a:xfrm>
                  <a:off x="1745001"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7" name="Oval 3876">
                  <a:extLst>
                    <a:ext uri="{FF2B5EF4-FFF2-40B4-BE49-F238E27FC236}">
                      <a16:creationId xmlns:a16="http://schemas.microsoft.com/office/drawing/2014/main" id="{38D002C9-3CBE-4860-8735-9EFF4B603747}"/>
                    </a:ext>
                  </a:extLst>
                </p:cNvPr>
                <p:cNvSpPr/>
                <p:nvPr/>
              </p:nvSpPr>
              <p:spPr>
                <a:xfrm>
                  <a:off x="1919641"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8" name="Oval 3877">
                  <a:extLst>
                    <a:ext uri="{FF2B5EF4-FFF2-40B4-BE49-F238E27FC236}">
                      <a16:creationId xmlns:a16="http://schemas.microsoft.com/office/drawing/2014/main" id="{699ECADF-935D-4EC2-865F-56C04BA01088}"/>
                    </a:ext>
                  </a:extLst>
                </p:cNvPr>
                <p:cNvSpPr/>
                <p:nvPr/>
              </p:nvSpPr>
              <p:spPr>
                <a:xfrm>
                  <a:off x="1954247"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79" name="Oval 3878">
                  <a:extLst>
                    <a:ext uri="{FF2B5EF4-FFF2-40B4-BE49-F238E27FC236}">
                      <a16:creationId xmlns:a16="http://schemas.microsoft.com/office/drawing/2014/main" id="{2C92EA4F-C8A2-47B4-9E0A-2C10456FBFBC}"/>
                    </a:ext>
                  </a:extLst>
                </p:cNvPr>
                <p:cNvSpPr/>
                <p:nvPr/>
              </p:nvSpPr>
              <p:spPr>
                <a:xfrm>
                  <a:off x="1986036"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0" name="Oval 3879">
                  <a:extLst>
                    <a:ext uri="{FF2B5EF4-FFF2-40B4-BE49-F238E27FC236}">
                      <a16:creationId xmlns:a16="http://schemas.microsoft.com/office/drawing/2014/main" id="{54B1C50D-75B2-43ED-9530-13EDDC487B07}"/>
                    </a:ext>
                  </a:extLst>
                </p:cNvPr>
                <p:cNvSpPr/>
                <p:nvPr/>
              </p:nvSpPr>
              <p:spPr>
                <a:xfrm>
                  <a:off x="198885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1" name="Oval 3880">
                  <a:extLst>
                    <a:ext uri="{FF2B5EF4-FFF2-40B4-BE49-F238E27FC236}">
                      <a16:creationId xmlns:a16="http://schemas.microsoft.com/office/drawing/2014/main" id="{16EBFA6A-89CB-4134-B2F9-E95A46605BCD}"/>
                    </a:ext>
                  </a:extLst>
                </p:cNvPr>
                <p:cNvSpPr/>
                <p:nvPr/>
              </p:nvSpPr>
              <p:spPr>
                <a:xfrm>
                  <a:off x="2004949"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2" name="Oval 3881">
                  <a:extLst>
                    <a:ext uri="{FF2B5EF4-FFF2-40B4-BE49-F238E27FC236}">
                      <a16:creationId xmlns:a16="http://schemas.microsoft.com/office/drawing/2014/main" id="{0465B275-6BEE-449A-80EA-EBE99B15D533}"/>
                    </a:ext>
                  </a:extLst>
                </p:cNvPr>
                <p:cNvSpPr/>
                <p:nvPr/>
              </p:nvSpPr>
              <p:spPr>
                <a:xfrm>
                  <a:off x="2034324"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3" name="Oval 3882">
                  <a:extLst>
                    <a:ext uri="{FF2B5EF4-FFF2-40B4-BE49-F238E27FC236}">
                      <a16:creationId xmlns:a16="http://schemas.microsoft.com/office/drawing/2014/main" id="{21187A35-C365-4336-A006-4A4316D18F2C}"/>
                    </a:ext>
                  </a:extLst>
                </p:cNvPr>
                <p:cNvSpPr/>
                <p:nvPr/>
              </p:nvSpPr>
              <p:spPr>
                <a:xfrm>
                  <a:off x="2057663"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4" name="Oval 3883">
                  <a:extLst>
                    <a:ext uri="{FF2B5EF4-FFF2-40B4-BE49-F238E27FC236}">
                      <a16:creationId xmlns:a16="http://schemas.microsoft.com/office/drawing/2014/main" id="{A5CF076C-A1CD-4A70-B7B5-A744BA38C938}"/>
                    </a:ext>
                  </a:extLst>
                </p:cNvPr>
                <p:cNvSpPr/>
                <p:nvPr/>
              </p:nvSpPr>
              <p:spPr>
                <a:xfrm>
                  <a:off x="2086635" y="4168375"/>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5" name="Oval 3884">
                  <a:extLst>
                    <a:ext uri="{FF2B5EF4-FFF2-40B4-BE49-F238E27FC236}">
                      <a16:creationId xmlns:a16="http://schemas.microsoft.com/office/drawing/2014/main" id="{06C52EDD-D863-4980-9E98-BB35EC6FA107}"/>
                    </a:ext>
                  </a:extLst>
                </p:cNvPr>
                <p:cNvSpPr/>
                <p:nvPr/>
              </p:nvSpPr>
              <p:spPr>
                <a:xfrm>
                  <a:off x="2121643"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6" name="Oval 3885">
                  <a:extLst>
                    <a:ext uri="{FF2B5EF4-FFF2-40B4-BE49-F238E27FC236}">
                      <a16:creationId xmlns:a16="http://schemas.microsoft.com/office/drawing/2014/main" id="{DC068D0D-5E74-4AF5-9369-1E7479882735}"/>
                    </a:ext>
                  </a:extLst>
                </p:cNvPr>
                <p:cNvSpPr/>
                <p:nvPr/>
              </p:nvSpPr>
              <p:spPr>
                <a:xfrm>
                  <a:off x="2141361"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7" name="Oval 3886">
                  <a:extLst>
                    <a:ext uri="{FF2B5EF4-FFF2-40B4-BE49-F238E27FC236}">
                      <a16:creationId xmlns:a16="http://schemas.microsoft.com/office/drawing/2014/main" id="{E8038C19-8B0F-4AB2-98CA-B388F2366E41}"/>
                    </a:ext>
                  </a:extLst>
                </p:cNvPr>
                <p:cNvSpPr/>
                <p:nvPr/>
              </p:nvSpPr>
              <p:spPr>
                <a:xfrm>
                  <a:off x="2206951"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8" name="Oval 3887">
                  <a:extLst>
                    <a:ext uri="{FF2B5EF4-FFF2-40B4-BE49-F238E27FC236}">
                      <a16:creationId xmlns:a16="http://schemas.microsoft.com/office/drawing/2014/main" id="{C9D58C8B-8029-46B6-A77F-E4E36E845CBA}"/>
                    </a:ext>
                  </a:extLst>
                </p:cNvPr>
                <p:cNvSpPr/>
                <p:nvPr/>
              </p:nvSpPr>
              <p:spPr>
                <a:xfrm>
                  <a:off x="224316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89" name="Oval 3888">
                  <a:extLst>
                    <a:ext uri="{FF2B5EF4-FFF2-40B4-BE49-F238E27FC236}">
                      <a16:creationId xmlns:a16="http://schemas.microsoft.com/office/drawing/2014/main" id="{2E3134FC-B8F2-4BD5-929E-321EF8A80513}"/>
                    </a:ext>
                  </a:extLst>
                </p:cNvPr>
                <p:cNvSpPr/>
                <p:nvPr/>
              </p:nvSpPr>
              <p:spPr>
                <a:xfrm>
                  <a:off x="2276968"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0" name="Oval 3889">
                  <a:extLst>
                    <a:ext uri="{FF2B5EF4-FFF2-40B4-BE49-F238E27FC236}">
                      <a16:creationId xmlns:a16="http://schemas.microsoft.com/office/drawing/2014/main" id="{845BC0FB-814A-4AD9-881A-20930ACB5BFE}"/>
                    </a:ext>
                  </a:extLst>
                </p:cNvPr>
                <p:cNvSpPr/>
                <p:nvPr/>
              </p:nvSpPr>
              <p:spPr>
                <a:xfrm>
                  <a:off x="249506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1" name="Oval 3890">
                  <a:extLst>
                    <a:ext uri="{FF2B5EF4-FFF2-40B4-BE49-F238E27FC236}">
                      <a16:creationId xmlns:a16="http://schemas.microsoft.com/office/drawing/2014/main" id="{A947A8C3-7B4B-4DC3-ABD0-F76F8370FD39}"/>
                    </a:ext>
                  </a:extLst>
                </p:cNvPr>
                <p:cNvSpPr/>
                <p:nvPr/>
              </p:nvSpPr>
              <p:spPr>
                <a:xfrm>
                  <a:off x="2465692"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2" name="Oval 3891">
                  <a:extLst>
                    <a:ext uri="{FF2B5EF4-FFF2-40B4-BE49-F238E27FC236}">
                      <a16:creationId xmlns:a16="http://schemas.microsoft.com/office/drawing/2014/main" id="{CEDD30CF-34A2-48E3-B504-A8DA37848C75}"/>
                    </a:ext>
                  </a:extLst>
                </p:cNvPr>
                <p:cNvSpPr/>
                <p:nvPr/>
              </p:nvSpPr>
              <p:spPr>
                <a:xfrm>
                  <a:off x="2468509"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3" name="Oval 3892">
                  <a:extLst>
                    <a:ext uri="{FF2B5EF4-FFF2-40B4-BE49-F238E27FC236}">
                      <a16:creationId xmlns:a16="http://schemas.microsoft.com/office/drawing/2014/main" id="{0D4891DF-4FD1-45A4-B591-E56B6ECB6B3E}"/>
                    </a:ext>
                  </a:extLst>
                </p:cNvPr>
                <p:cNvSpPr/>
                <p:nvPr/>
              </p:nvSpPr>
              <p:spPr>
                <a:xfrm>
                  <a:off x="242907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4" name="Oval 3893">
                  <a:extLst>
                    <a:ext uri="{FF2B5EF4-FFF2-40B4-BE49-F238E27FC236}">
                      <a16:creationId xmlns:a16="http://schemas.microsoft.com/office/drawing/2014/main" id="{2FFE58E4-3BA2-4A30-A5D1-E0152505AC79}"/>
                    </a:ext>
                  </a:extLst>
                </p:cNvPr>
                <p:cNvSpPr/>
                <p:nvPr/>
              </p:nvSpPr>
              <p:spPr>
                <a:xfrm>
                  <a:off x="2405333"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5" name="Oval 3894">
                  <a:extLst>
                    <a:ext uri="{FF2B5EF4-FFF2-40B4-BE49-F238E27FC236}">
                      <a16:creationId xmlns:a16="http://schemas.microsoft.com/office/drawing/2014/main" id="{4EADB4C8-1C59-4329-897C-3A62E2CFA762}"/>
                    </a:ext>
                  </a:extLst>
                </p:cNvPr>
                <p:cNvSpPr/>
                <p:nvPr/>
              </p:nvSpPr>
              <p:spPr>
                <a:xfrm>
                  <a:off x="2376360"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6" name="Oval 3895">
                  <a:extLst>
                    <a:ext uri="{FF2B5EF4-FFF2-40B4-BE49-F238E27FC236}">
                      <a16:creationId xmlns:a16="http://schemas.microsoft.com/office/drawing/2014/main" id="{D20F921D-DF38-4F0D-95F5-3FF7E1D3DC28}"/>
                    </a:ext>
                  </a:extLst>
                </p:cNvPr>
                <p:cNvSpPr/>
                <p:nvPr/>
              </p:nvSpPr>
              <p:spPr>
                <a:xfrm>
                  <a:off x="2347388"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7" name="Oval 3896">
                  <a:extLst>
                    <a:ext uri="{FF2B5EF4-FFF2-40B4-BE49-F238E27FC236}">
                      <a16:creationId xmlns:a16="http://schemas.microsoft.com/office/drawing/2014/main" id="{A2B98DA9-D138-4553-B66B-A2574AD9592E}"/>
                    </a:ext>
                  </a:extLst>
                </p:cNvPr>
                <p:cNvSpPr/>
                <p:nvPr/>
              </p:nvSpPr>
              <p:spPr>
                <a:xfrm>
                  <a:off x="2318415"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8" name="Oval 3897">
                  <a:extLst>
                    <a:ext uri="{FF2B5EF4-FFF2-40B4-BE49-F238E27FC236}">
                      <a16:creationId xmlns:a16="http://schemas.microsoft.com/office/drawing/2014/main" id="{993AAB45-8419-4850-9408-F0C4C8A6A47E}"/>
                    </a:ext>
                  </a:extLst>
                </p:cNvPr>
                <p:cNvSpPr/>
                <p:nvPr/>
              </p:nvSpPr>
              <p:spPr>
                <a:xfrm>
                  <a:off x="253651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99" name="Oval 3898">
                  <a:extLst>
                    <a:ext uri="{FF2B5EF4-FFF2-40B4-BE49-F238E27FC236}">
                      <a16:creationId xmlns:a16="http://schemas.microsoft.com/office/drawing/2014/main" id="{5E02142B-4B80-4760-A679-BA949F950FFF}"/>
                    </a:ext>
                  </a:extLst>
                </p:cNvPr>
                <p:cNvSpPr/>
                <p:nvPr/>
              </p:nvSpPr>
              <p:spPr>
                <a:xfrm>
                  <a:off x="2561462"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0" name="Oval 3899">
                  <a:extLst>
                    <a:ext uri="{FF2B5EF4-FFF2-40B4-BE49-F238E27FC236}">
                      <a16:creationId xmlns:a16="http://schemas.microsoft.com/office/drawing/2014/main" id="{A22B547E-DA6E-47EF-B6E3-11073F9380B1}"/>
                    </a:ext>
                  </a:extLst>
                </p:cNvPr>
                <p:cNvSpPr/>
                <p:nvPr/>
              </p:nvSpPr>
              <p:spPr>
                <a:xfrm>
                  <a:off x="2595263"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1" name="Oval 3900">
                  <a:extLst>
                    <a:ext uri="{FF2B5EF4-FFF2-40B4-BE49-F238E27FC236}">
                      <a16:creationId xmlns:a16="http://schemas.microsoft.com/office/drawing/2014/main" id="{C465E5EA-24F0-481A-8440-995F81AC6A5A}"/>
                    </a:ext>
                  </a:extLst>
                </p:cNvPr>
                <p:cNvSpPr/>
                <p:nvPr/>
              </p:nvSpPr>
              <p:spPr>
                <a:xfrm>
                  <a:off x="2636710"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2" name="Oval 3901">
                  <a:extLst>
                    <a:ext uri="{FF2B5EF4-FFF2-40B4-BE49-F238E27FC236}">
                      <a16:creationId xmlns:a16="http://schemas.microsoft.com/office/drawing/2014/main" id="{974104D7-DA85-464F-96C0-EC6E3E69AD09}"/>
                    </a:ext>
                  </a:extLst>
                </p:cNvPr>
                <p:cNvSpPr/>
                <p:nvPr/>
              </p:nvSpPr>
              <p:spPr>
                <a:xfrm>
                  <a:off x="264234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3" name="Oval 3902">
                  <a:extLst>
                    <a:ext uri="{FF2B5EF4-FFF2-40B4-BE49-F238E27FC236}">
                      <a16:creationId xmlns:a16="http://schemas.microsoft.com/office/drawing/2014/main" id="{3C1D5BDE-295F-4068-815F-9FA375DE638A}"/>
                    </a:ext>
                  </a:extLst>
                </p:cNvPr>
                <p:cNvSpPr/>
                <p:nvPr/>
              </p:nvSpPr>
              <p:spPr>
                <a:xfrm>
                  <a:off x="2677352"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4" name="Oval 3903">
                  <a:extLst>
                    <a:ext uri="{FF2B5EF4-FFF2-40B4-BE49-F238E27FC236}">
                      <a16:creationId xmlns:a16="http://schemas.microsoft.com/office/drawing/2014/main" id="{099796D8-2190-4265-9F42-21A26C9F074C}"/>
                    </a:ext>
                  </a:extLst>
                </p:cNvPr>
                <p:cNvSpPr/>
                <p:nvPr/>
              </p:nvSpPr>
              <p:spPr>
                <a:xfrm>
                  <a:off x="2708739"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5" name="Oval 3904">
                  <a:extLst>
                    <a:ext uri="{FF2B5EF4-FFF2-40B4-BE49-F238E27FC236}">
                      <a16:creationId xmlns:a16="http://schemas.microsoft.com/office/drawing/2014/main" id="{79AADA1D-E035-4814-A92F-AC7422E5EE98}"/>
                    </a:ext>
                  </a:extLst>
                </p:cNvPr>
                <p:cNvSpPr/>
                <p:nvPr/>
              </p:nvSpPr>
              <p:spPr>
                <a:xfrm>
                  <a:off x="2743345"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6" name="Oval 3905">
                  <a:extLst>
                    <a:ext uri="{FF2B5EF4-FFF2-40B4-BE49-F238E27FC236}">
                      <a16:creationId xmlns:a16="http://schemas.microsoft.com/office/drawing/2014/main" id="{0A996C71-BB71-4A39-A4DD-11B7EA3A8A9F}"/>
                    </a:ext>
                  </a:extLst>
                </p:cNvPr>
                <p:cNvSpPr/>
                <p:nvPr/>
              </p:nvSpPr>
              <p:spPr>
                <a:xfrm>
                  <a:off x="2761453"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7" name="Oval 3906">
                  <a:extLst>
                    <a:ext uri="{FF2B5EF4-FFF2-40B4-BE49-F238E27FC236}">
                      <a16:creationId xmlns:a16="http://schemas.microsoft.com/office/drawing/2014/main" id="{714D6F35-0EA9-4447-AC76-332BCA4D3FB4}"/>
                    </a:ext>
                  </a:extLst>
                </p:cNvPr>
                <p:cNvSpPr/>
                <p:nvPr/>
              </p:nvSpPr>
              <p:spPr>
                <a:xfrm>
                  <a:off x="2816983"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8" name="Oval 3907">
                  <a:extLst>
                    <a:ext uri="{FF2B5EF4-FFF2-40B4-BE49-F238E27FC236}">
                      <a16:creationId xmlns:a16="http://schemas.microsoft.com/office/drawing/2014/main" id="{74FEB8B0-D79E-4CFC-854D-F20995FE4867}"/>
                    </a:ext>
                  </a:extLst>
                </p:cNvPr>
                <p:cNvSpPr/>
                <p:nvPr/>
              </p:nvSpPr>
              <p:spPr>
                <a:xfrm>
                  <a:off x="278680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09" name="Oval 3908">
                  <a:extLst>
                    <a:ext uri="{FF2B5EF4-FFF2-40B4-BE49-F238E27FC236}">
                      <a16:creationId xmlns:a16="http://schemas.microsoft.com/office/drawing/2014/main" id="{D0491904-2936-48B6-BEB0-C145EC6ABE02}"/>
                    </a:ext>
                  </a:extLst>
                </p:cNvPr>
                <p:cNvSpPr/>
                <p:nvPr/>
              </p:nvSpPr>
              <p:spPr>
                <a:xfrm>
                  <a:off x="284957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0" name="Oval 3909">
                  <a:extLst>
                    <a:ext uri="{FF2B5EF4-FFF2-40B4-BE49-F238E27FC236}">
                      <a16:creationId xmlns:a16="http://schemas.microsoft.com/office/drawing/2014/main" id="{ACF288D9-7C93-48DE-B588-2ADF05FE5091}"/>
                    </a:ext>
                  </a:extLst>
                </p:cNvPr>
                <p:cNvSpPr/>
                <p:nvPr/>
              </p:nvSpPr>
              <p:spPr>
                <a:xfrm>
                  <a:off x="287975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1" name="Oval 3910">
                  <a:extLst>
                    <a:ext uri="{FF2B5EF4-FFF2-40B4-BE49-F238E27FC236}">
                      <a16:creationId xmlns:a16="http://schemas.microsoft.com/office/drawing/2014/main" id="{E150F342-3424-48B5-9D12-E7E51E49E89E}"/>
                    </a:ext>
                  </a:extLst>
                </p:cNvPr>
                <p:cNvSpPr/>
                <p:nvPr/>
              </p:nvSpPr>
              <p:spPr>
                <a:xfrm>
                  <a:off x="305439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2" name="Oval 3911">
                  <a:extLst>
                    <a:ext uri="{FF2B5EF4-FFF2-40B4-BE49-F238E27FC236}">
                      <a16:creationId xmlns:a16="http://schemas.microsoft.com/office/drawing/2014/main" id="{25D0C5D5-A089-4A0B-9D41-E7E8FDEECAFC}"/>
                    </a:ext>
                  </a:extLst>
                </p:cNvPr>
                <p:cNvSpPr/>
                <p:nvPr/>
              </p:nvSpPr>
              <p:spPr>
                <a:xfrm>
                  <a:off x="289102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3" name="Oval 3912">
                  <a:extLst>
                    <a:ext uri="{FF2B5EF4-FFF2-40B4-BE49-F238E27FC236}">
                      <a16:creationId xmlns:a16="http://schemas.microsoft.com/office/drawing/2014/main" id="{23B92DD5-BDA1-4892-87EF-A7FBDE603346}"/>
                    </a:ext>
                  </a:extLst>
                </p:cNvPr>
                <p:cNvSpPr/>
                <p:nvPr/>
              </p:nvSpPr>
              <p:spPr>
                <a:xfrm>
                  <a:off x="3049166"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4" name="Oval 3913">
                  <a:extLst>
                    <a:ext uri="{FF2B5EF4-FFF2-40B4-BE49-F238E27FC236}">
                      <a16:creationId xmlns:a16="http://schemas.microsoft.com/office/drawing/2014/main" id="{9E1D7A86-337E-404C-9A9F-7E32FFB9B600}"/>
                    </a:ext>
                  </a:extLst>
                </p:cNvPr>
                <p:cNvSpPr/>
                <p:nvPr/>
              </p:nvSpPr>
              <p:spPr>
                <a:xfrm>
                  <a:off x="2929654"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5" name="Oval 3914">
                  <a:extLst>
                    <a:ext uri="{FF2B5EF4-FFF2-40B4-BE49-F238E27FC236}">
                      <a16:creationId xmlns:a16="http://schemas.microsoft.com/office/drawing/2014/main" id="{09B690D0-B578-4E98-AC18-8B19F11E4FCD}"/>
                    </a:ext>
                  </a:extLst>
                </p:cNvPr>
                <p:cNvSpPr/>
                <p:nvPr/>
              </p:nvSpPr>
              <p:spPr>
                <a:xfrm>
                  <a:off x="3010132"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6" name="Oval 3915">
                  <a:extLst>
                    <a:ext uri="{FF2B5EF4-FFF2-40B4-BE49-F238E27FC236}">
                      <a16:creationId xmlns:a16="http://schemas.microsoft.com/office/drawing/2014/main" id="{CE09CA34-52FC-4443-83ED-02189303F847}"/>
                    </a:ext>
                  </a:extLst>
                </p:cNvPr>
                <p:cNvSpPr/>
                <p:nvPr/>
              </p:nvSpPr>
              <p:spPr>
                <a:xfrm>
                  <a:off x="2952187" y="4167572"/>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7" name="Oval 3916">
                  <a:extLst>
                    <a:ext uri="{FF2B5EF4-FFF2-40B4-BE49-F238E27FC236}">
                      <a16:creationId xmlns:a16="http://schemas.microsoft.com/office/drawing/2014/main" id="{BE3283E6-5AA5-4FA6-B899-F3BD15B03708}"/>
                    </a:ext>
                  </a:extLst>
                </p:cNvPr>
                <p:cNvSpPr/>
                <p:nvPr/>
              </p:nvSpPr>
              <p:spPr>
                <a:xfrm>
                  <a:off x="2979953" y="4167564"/>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8" name="Oval 3917">
                  <a:extLst>
                    <a:ext uri="{FF2B5EF4-FFF2-40B4-BE49-F238E27FC236}">
                      <a16:creationId xmlns:a16="http://schemas.microsoft.com/office/drawing/2014/main" id="{EDB49CBE-E428-4A05-BE0A-A5C07D1A9898}"/>
                    </a:ext>
                  </a:extLst>
                </p:cNvPr>
                <p:cNvSpPr/>
                <p:nvPr/>
              </p:nvSpPr>
              <p:spPr>
                <a:xfrm>
                  <a:off x="2990014" y="4167569"/>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19" name="Oval 3918">
                  <a:extLst>
                    <a:ext uri="{FF2B5EF4-FFF2-40B4-BE49-F238E27FC236}">
                      <a16:creationId xmlns:a16="http://schemas.microsoft.com/office/drawing/2014/main" id="{927DF097-D9A9-45F4-AC8E-C9F003CB6EC3}"/>
                    </a:ext>
                  </a:extLst>
                </p:cNvPr>
                <p:cNvSpPr/>
                <p:nvPr/>
              </p:nvSpPr>
              <p:spPr>
                <a:xfrm>
                  <a:off x="3000076" y="4167577"/>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0" name="Oval 3919">
                  <a:extLst>
                    <a:ext uri="{FF2B5EF4-FFF2-40B4-BE49-F238E27FC236}">
                      <a16:creationId xmlns:a16="http://schemas.microsoft.com/office/drawing/2014/main" id="{FD1224E1-AA17-44F4-BA29-A7DFC9A53922}"/>
                    </a:ext>
                  </a:extLst>
                </p:cNvPr>
                <p:cNvSpPr/>
                <p:nvPr/>
              </p:nvSpPr>
              <p:spPr>
                <a:xfrm>
                  <a:off x="929760"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1" name="Oval 3920">
                  <a:extLst>
                    <a:ext uri="{FF2B5EF4-FFF2-40B4-BE49-F238E27FC236}">
                      <a16:creationId xmlns:a16="http://schemas.microsoft.com/office/drawing/2014/main" id="{B86957F1-CF27-4AFA-BA7C-1BC2812A1064}"/>
                    </a:ext>
                  </a:extLst>
                </p:cNvPr>
                <p:cNvSpPr/>
                <p:nvPr/>
              </p:nvSpPr>
              <p:spPr>
                <a:xfrm>
                  <a:off x="959927"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2" name="Oval 3921">
                  <a:extLst>
                    <a:ext uri="{FF2B5EF4-FFF2-40B4-BE49-F238E27FC236}">
                      <a16:creationId xmlns:a16="http://schemas.microsoft.com/office/drawing/2014/main" id="{E0D074B9-E36E-4F71-AB7B-6DCC5E9ED9BF}"/>
                    </a:ext>
                  </a:extLst>
                </p:cNvPr>
                <p:cNvSpPr/>
                <p:nvPr/>
              </p:nvSpPr>
              <p:spPr>
                <a:xfrm>
                  <a:off x="983669"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3" name="Oval 3922">
                  <a:extLst>
                    <a:ext uri="{FF2B5EF4-FFF2-40B4-BE49-F238E27FC236}">
                      <a16:creationId xmlns:a16="http://schemas.microsoft.com/office/drawing/2014/main" id="{A39462C9-43F1-4BDB-8177-CAD3E6121688}"/>
                    </a:ext>
                  </a:extLst>
                </p:cNvPr>
                <p:cNvSpPr/>
                <p:nvPr/>
              </p:nvSpPr>
              <p:spPr>
                <a:xfrm>
                  <a:off x="1029944"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4" name="Oval 3923">
                  <a:extLst>
                    <a:ext uri="{FF2B5EF4-FFF2-40B4-BE49-F238E27FC236}">
                      <a16:creationId xmlns:a16="http://schemas.microsoft.com/office/drawing/2014/main" id="{DE348148-F64A-483B-A895-1BB695CF4E1E}"/>
                    </a:ext>
                  </a:extLst>
                </p:cNvPr>
                <p:cNvSpPr/>
                <p:nvPr/>
              </p:nvSpPr>
              <p:spPr>
                <a:xfrm>
                  <a:off x="105690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5" name="Oval 3924">
                  <a:extLst>
                    <a:ext uri="{FF2B5EF4-FFF2-40B4-BE49-F238E27FC236}">
                      <a16:creationId xmlns:a16="http://schemas.microsoft.com/office/drawing/2014/main" id="{3093B6D9-1D62-4D78-8959-3210FE24B32D}"/>
                    </a:ext>
                  </a:extLst>
                </p:cNvPr>
                <p:cNvSpPr/>
                <p:nvPr/>
              </p:nvSpPr>
              <p:spPr>
                <a:xfrm>
                  <a:off x="109231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6" name="Oval 3925">
                  <a:extLst>
                    <a:ext uri="{FF2B5EF4-FFF2-40B4-BE49-F238E27FC236}">
                      <a16:creationId xmlns:a16="http://schemas.microsoft.com/office/drawing/2014/main" id="{B0455B04-BF9D-4F93-9D88-BEE217DD1EE7}"/>
                    </a:ext>
                  </a:extLst>
                </p:cNvPr>
                <p:cNvSpPr/>
                <p:nvPr/>
              </p:nvSpPr>
              <p:spPr>
                <a:xfrm>
                  <a:off x="109835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7" name="Oval 3926">
                  <a:extLst>
                    <a:ext uri="{FF2B5EF4-FFF2-40B4-BE49-F238E27FC236}">
                      <a16:creationId xmlns:a16="http://schemas.microsoft.com/office/drawing/2014/main" id="{35957DE4-6945-4169-85E8-9B3C8172F567}"/>
                    </a:ext>
                  </a:extLst>
                </p:cNvPr>
                <p:cNvSpPr/>
                <p:nvPr/>
              </p:nvSpPr>
              <p:spPr>
                <a:xfrm>
                  <a:off x="1125714"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8" name="Oval 3927">
                  <a:extLst>
                    <a:ext uri="{FF2B5EF4-FFF2-40B4-BE49-F238E27FC236}">
                      <a16:creationId xmlns:a16="http://schemas.microsoft.com/office/drawing/2014/main" id="{8F676814-D910-4172-8FF7-103F1B959097}"/>
                    </a:ext>
                  </a:extLst>
                </p:cNvPr>
                <p:cNvSpPr/>
                <p:nvPr/>
              </p:nvSpPr>
              <p:spPr>
                <a:xfrm>
                  <a:off x="121987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29" name="Oval 3928">
                  <a:extLst>
                    <a:ext uri="{FF2B5EF4-FFF2-40B4-BE49-F238E27FC236}">
                      <a16:creationId xmlns:a16="http://schemas.microsoft.com/office/drawing/2014/main" id="{B6777593-ADA8-4D5A-A000-44E557756924}"/>
                    </a:ext>
                  </a:extLst>
                </p:cNvPr>
                <p:cNvSpPr/>
                <p:nvPr/>
              </p:nvSpPr>
              <p:spPr>
                <a:xfrm>
                  <a:off x="1270577"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0" name="Oval 3929">
                  <a:extLst>
                    <a:ext uri="{FF2B5EF4-FFF2-40B4-BE49-F238E27FC236}">
                      <a16:creationId xmlns:a16="http://schemas.microsoft.com/office/drawing/2014/main" id="{5A5BCA95-DFDB-4E42-8FC0-B96DF7E607CF}"/>
                    </a:ext>
                  </a:extLst>
                </p:cNvPr>
                <p:cNvSpPr/>
                <p:nvPr/>
              </p:nvSpPr>
              <p:spPr>
                <a:xfrm>
                  <a:off x="131846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1" name="Oval 3930">
                  <a:extLst>
                    <a:ext uri="{FF2B5EF4-FFF2-40B4-BE49-F238E27FC236}">
                      <a16:creationId xmlns:a16="http://schemas.microsoft.com/office/drawing/2014/main" id="{2FA42214-8EE3-4541-B9B7-AEA89A5263AA}"/>
                    </a:ext>
                  </a:extLst>
                </p:cNvPr>
                <p:cNvSpPr/>
                <p:nvPr/>
              </p:nvSpPr>
              <p:spPr>
                <a:xfrm>
                  <a:off x="1380029"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2" name="Oval 3931">
                  <a:extLst>
                    <a:ext uri="{FF2B5EF4-FFF2-40B4-BE49-F238E27FC236}">
                      <a16:creationId xmlns:a16="http://schemas.microsoft.com/office/drawing/2014/main" id="{D245F160-B0E4-464E-9DF8-C8D0EB8A304A}"/>
                    </a:ext>
                  </a:extLst>
                </p:cNvPr>
                <p:cNvSpPr/>
                <p:nvPr/>
              </p:nvSpPr>
              <p:spPr>
                <a:xfrm>
                  <a:off x="1451253"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3" name="Oval 3932">
                  <a:extLst>
                    <a:ext uri="{FF2B5EF4-FFF2-40B4-BE49-F238E27FC236}">
                      <a16:creationId xmlns:a16="http://schemas.microsoft.com/office/drawing/2014/main" id="{2D52355B-8DC9-4F21-9236-0030B302CB78}"/>
                    </a:ext>
                  </a:extLst>
                </p:cNvPr>
                <p:cNvSpPr/>
                <p:nvPr/>
              </p:nvSpPr>
              <p:spPr>
                <a:xfrm>
                  <a:off x="1509600"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4" name="Oval 3933">
                  <a:extLst>
                    <a:ext uri="{FF2B5EF4-FFF2-40B4-BE49-F238E27FC236}">
                      <a16:creationId xmlns:a16="http://schemas.microsoft.com/office/drawing/2014/main" id="{061BABA3-4BC3-4297-99D5-EE130A7631D4}"/>
                    </a:ext>
                  </a:extLst>
                </p:cNvPr>
                <p:cNvSpPr/>
                <p:nvPr/>
              </p:nvSpPr>
              <p:spPr>
                <a:xfrm>
                  <a:off x="1571167"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5" name="Oval 3934">
                  <a:extLst>
                    <a:ext uri="{FF2B5EF4-FFF2-40B4-BE49-F238E27FC236}">
                      <a16:creationId xmlns:a16="http://schemas.microsoft.com/office/drawing/2014/main" id="{53D48864-700B-47B7-9F6E-53CD242AF777}"/>
                    </a:ext>
                  </a:extLst>
                </p:cNvPr>
                <p:cNvSpPr/>
                <p:nvPr/>
              </p:nvSpPr>
              <p:spPr>
                <a:xfrm>
                  <a:off x="184181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6" name="Oval 3935">
                  <a:extLst>
                    <a:ext uri="{FF2B5EF4-FFF2-40B4-BE49-F238E27FC236}">
                      <a16:creationId xmlns:a16="http://schemas.microsoft.com/office/drawing/2014/main" id="{EA2F1C0D-DBEE-46B5-BD3A-40B21C3011C4}"/>
                    </a:ext>
                  </a:extLst>
                </p:cNvPr>
                <p:cNvSpPr/>
                <p:nvPr/>
              </p:nvSpPr>
              <p:spPr>
                <a:xfrm>
                  <a:off x="1734137"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7" name="Oval 3936">
                  <a:extLst>
                    <a:ext uri="{FF2B5EF4-FFF2-40B4-BE49-F238E27FC236}">
                      <a16:creationId xmlns:a16="http://schemas.microsoft.com/office/drawing/2014/main" id="{49A60771-8602-4825-8E8B-FCAB1B44310C}"/>
                    </a:ext>
                  </a:extLst>
                </p:cNvPr>
                <p:cNvSpPr/>
                <p:nvPr/>
              </p:nvSpPr>
              <p:spPr>
                <a:xfrm>
                  <a:off x="169953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8" name="Oval 3937">
                  <a:extLst>
                    <a:ext uri="{FF2B5EF4-FFF2-40B4-BE49-F238E27FC236}">
                      <a16:creationId xmlns:a16="http://schemas.microsoft.com/office/drawing/2014/main" id="{E790C710-11C7-4D0E-808E-3F3C545B974F}"/>
                    </a:ext>
                  </a:extLst>
                </p:cNvPr>
                <p:cNvSpPr/>
                <p:nvPr/>
              </p:nvSpPr>
              <p:spPr>
                <a:xfrm>
                  <a:off x="168343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39" name="Oval 3938">
                  <a:extLst>
                    <a:ext uri="{FF2B5EF4-FFF2-40B4-BE49-F238E27FC236}">
                      <a16:creationId xmlns:a16="http://schemas.microsoft.com/office/drawing/2014/main" id="{96B2436F-94C7-4EF5-95A5-42ECA80163CC}"/>
                    </a:ext>
                  </a:extLst>
                </p:cNvPr>
                <p:cNvSpPr/>
                <p:nvPr/>
              </p:nvSpPr>
              <p:spPr>
                <a:xfrm>
                  <a:off x="163072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0" name="Oval 3939">
                  <a:extLst>
                    <a:ext uri="{FF2B5EF4-FFF2-40B4-BE49-F238E27FC236}">
                      <a16:creationId xmlns:a16="http://schemas.microsoft.com/office/drawing/2014/main" id="{8ABACF49-8F07-434B-83E5-2A7067EFD89E}"/>
                    </a:ext>
                  </a:extLst>
                </p:cNvPr>
                <p:cNvSpPr/>
                <p:nvPr/>
              </p:nvSpPr>
              <p:spPr>
                <a:xfrm>
                  <a:off x="191400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1" name="Oval 3940">
                  <a:extLst>
                    <a:ext uri="{FF2B5EF4-FFF2-40B4-BE49-F238E27FC236}">
                      <a16:creationId xmlns:a16="http://schemas.microsoft.com/office/drawing/2014/main" id="{EC0A5628-2A97-4D84-AE38-EB8462BDE6E0}"/>
                    </a:ext>
                  </a:extLst>
                </p:cNvPr>
                <p:cNvSpPr/>
                <p:nvPr/>
              </p:nvSpPr>
              <p:spPr>
                <a:xfrm>
                  <a:off x="195666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2" name="Oval 3941">
                  <a:extLst>
                    <a:ext uri="{FF2B5EF4-FFF2-40B4-BE49-F238E27FC236}">
                      <a16:creationId xmlns:a16="http://schemas.microsoft.com/office/drawing/2014/main" id="{C53F1F54-D99B-45DB-8B2F-CE39C18EA6B8}"/>
                    </a:ext>
                  </a:extLst>
                </p:cNvPr>
                <p:cNvSpPr/>
                <p:nvPr/>
              </p:nvSpPr>
              <p:spPr>
                <a:xfrm>
                  <a:off x="198281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3" name="Oval 3942">
                  <a:extLst>
                    <a:ext uri="{FF2B5EF4-FFF2-40B4-BE49-F238E27FC236}">
                      <a16:creationId xmlns:a16="http://schemas.microsoft.com/office/drawing/2014/main" id="{36082F4D-5CC4-493F-80ED-503981EAE099}"/>
                    </a:ext>
                  </a:extLst>
                </p:cNvPr>
                <p:cNvSpPr/>
                <p:nvPr/>
              </p:nvSpPr>
              <p:spPr>
                <a:xfrm>
                  <a:off x="201822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4" name="Oval 3943">
                  <a:extLst>
                    <a:ext uri="{FF2B5EF4-FFF2-40B4-BE49-F238E27FC236}">
                      <a16:creationId xmlns:a16="http://schemas.microsoft.com/office/drawing/2014/main" id="{6CFD852B-BB25-49BB-91CB-93A9F6C6C7EB}"/>
                    </a:ext>
                  </a:extLst>
                </p:cNvPr>
                <p:cNvSpPr/>
                <p:nvPr/>
              </p:nvSpPr>
              <p:spPr>
                <a:xfrm>
                  <a:off x="2057663"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5" name="Oval 3944">
                  <a:extLst>
                    <a:ext uri="{FF2B5EF4-FFF2-40B4-BE49-F238E27FC236}">
                      <a16:creationId xmlns:a16="http://schemas.microsoft.com/office/drawing/2014/main" id="{7A4F3852-F8A5-46F4-80EE-C8080C1E9AE4}"/>
                    </a:ext>
                  </a:extLst>
                </p:cNvPr>
                <p:cNvSpPr/>
                <p:nvPr/>
              </p:nvSpPr>
              <p:spPr>
                <a:xfrm>
                  <a:off x="2113999"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6" name="Oval 3945">
                  <a:extLst>
                    <a:ext uri="{FF2B5EF4-FFF2-40B4-BE49-F238E27FC236}">
                      <a16:creationId xmlns:a16="http://schemas.microsoft.com/office/drawing/2014/main" id="{B1B085BA-A70B-4B82-94F1-5A6D3E641B91}"/>
                    </a:ext>
                  </a:extLst>
                </p:cNvPr>
                <p:cNvSpPr/>
                <p:nvPr/>
              </p:nvSpPr>
              <p:spPr>
                <a:xfrm>
                  <a:off x="212566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7" name="Oval 3946">
                  <a:extLst>
                    <a:ext uri="{FF2B5EF4-FFF2-40B4-BE49-F238E27FC236}">
                      <a16:creationId xmlns:a16="http://schemas.microsoft.com/office/drawing/2014/main" id="{85E8E723-268E-4603-BEA1-0EB428FAEFCA}"/>
                    </a:ext>
                  </a:extLst>
                </p:cNvPr>
                <p:cNvSpPr/>
                <p:nvPr/>
              </p:nvSpPr>
              <p:spPr>
                <a:xfrm>
                  <a:off x="2124059"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8" name="Oval 3947">
                  <a:extLst>
                    <a:ext uri="{FF2B5EF4-FFF2-40B4-BE49-F238E27FC236}">
                      <a16:creationId xmlns:a16="http://schemas.microsoft.com/office/drawing/2014/main" id="{E529492F-22D4-4347-B35D-A7BB63020A75}"/>
                    </a:ext>
                  </a:extLst>
                </p:cNvPr>
                <p:cNvSpPr/>
                <p:nvPr/>
              </p:nvSpPr>
              <p:spPr>
                <a:xfrm>
                  <a:off x="215423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49" name="Oval 3948">
                  <a:extLst>
                    <a:ext uri="{FF2B5EF4-FFF2-40B4-BE49-F238E27FC236}">
                      <a16:creationId xmlns:a16="http://schemas.microsoft.com/office/drawing/2014/main" id="{1BBF2D95-B095-4BEA-BA38-F73B027E7F7B}"/>
                    </a:ext>
                  </a:extLst>
                </p:cNvPr>
                <p:cNvSpPr/>
                <p:nvPr/>
              </p:nvSpPr>
              <p:spPr>
                <a:xfrm>
                  <a:off x="2202928"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0" name="Oval 3949">
                  <a:extLst>
                    <a:ext uri="{FF2B5EF4-FFF2-40B4-BE49-F238E27FC236}">
                      <a16:creationId xmlns:a16="http://schemas.microsoft.com/office/drawing/2014/main" id="{F56F9251-3884-453F-B21F-38953019FDDF}"/>
                    </a:ext>
                  </a:extLst>
                </p:cNvPr>
                <p:cNvSpPr/>
                <p:nvPr/>
              </p:nvSpPr>
              <p:spPr>
                <a:xfrm>
                  <a:off x="2236729"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1" name="Oval 3950">
                  <a:extLst>
                    <a:ext uri="{FF2B5EF4-FFF2-40B4-BE49-F238E27FC236}">
                      <a16:creationId xmlns:a16="http://schemas.microsoft.com/office/drawing/2014/main" id="{ED8064C3-4C3D-49CB-9A97-B685B3FB8AED}"/>
                    </a:ext>
                  </a:extLst>
                </p:cNvPr>
                <p:cNvSpPr/>
                <p:nvPr/>
              </p:nvSpPr>
              <p:spPr>
                <a:xfrm>
                  <a:off x="227737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2" name="Oval 3951">
                  <a:extLst>
                    <a:ext uri="{FF2B5EF4-FFF2-40B4-BE49-F238E27FC236}">
                      <a16:creationId xmlns:a16="http://schemas.microsoft.com/office/drawing/2014/main" id="{69674B4A-2CCE-40B4-8D53-C4E382035EBF}"/>
                    </a:ext>
                  </a:extLst>
                </p:cNvPr>
                <p:cNvSpPr/>
                <p:nvPr/>
              </p:nvSpPr>
              <p:spPr>
                <a:xfrm>
                  <a:off x="249305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3" name="Oval 3952">
                  <a:extLst>
                    <a:ext uri="{FF2B5EF4-FFF2-40B4-BE49-F238E27FC236}">
                      <a16:creationId xmlns:a16="http://schemas.microsoft.com/office/drawing/2014/main" id="{1A4FE8F7-CFA6-4560-96AC-3D7093BBF5A3}"/>
                    </a:ext>
                  </a:extLst>
                </p:cNvPr>
                <p:cNvSpPr/>
                <p:nvPr/>
              </p:nvSpPr>
              <p:spPr>
                <a:xfrm>
                  <a:off x="232525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4" name="Oval 3953">
                  <a:extLst>
                    <a:ext uri="{FF2B5EF4-FFF2-40B4-BE49-F238E27FC236}">
                      <a16:creationId xmlns:a16="http://schemas.microsoft.com/office/drawing/2014/main" id="{7253239C-3087-47D3-9B5A-7AD4B48ACE21}"/>
                    </a:ext>
                  </a:extLst>
                </p:cNvPr>
                <p:cNvSpPr/>
                <p:nvPr/>
              </p:nvSpPr>
              <p:spPr>
                <a:xfrm>
                  <a:off x="2367910"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5" name="Oval 3954">
                  <a:extLst>
                    <a:ext uri="{FF2B5EF4-FFF2-40B4-BE49-F238E27FC236}">
                      <a16:creationId xmlns:a16="http://schemas.microsoft.com/office/drawing/2014/main" id="{A9AD8A46-2023-4E22-A258-E709405C3F0F}"/>
                    </a:ext>
                  </a:extLst>
                </p:cNvPr>
                <p:cNvSpPr/>
                <p:nvPr/>
              </p:nvSpPr>
              <p:spPr>
                <a:xfrm>
                  <a:off x="2416600"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6" name="Oval 3955">
                  <a:extLst>
                    <a:ext uri="{FF2B5EF4-FFF2-40B4-BE49-F238E27FC236}">
                      <a16:creationId xmlns:a16="http://schemas.microsoft.com/office/drawing/2014/main" id="{A0423CB9-F4DD-4127-A9B9-91A7BD1379A4}"/>
                    </a:ext>
                  </a:extLst>
                </p:cNvPr>
                <p:cNvSpPr/>
                <p:nvPr/>
              </p:nvSpPr>
              <p:spPr>
                <a:xfrm>
                  <a:off x="252846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7" name="Oval 3956">
                  <a:extLst>
                    <a:ext uri="{FF2B5EF4-FFF2-40B4-BE49-F238E27FC236}">
                      <a16:creationId xmlns:a16="http://schemas.microsoft.com/office/drawing/2014/main" id="{6730085A-5756-4FF8-9EE8-42877108F63D}"/>
                    </a:ext>
                  </a:extLst>
                </p:cNvPr>
                <p:cNvSpPr/>
                <p:nvPr/>
              </p:nvSpPr>
              <p:spPr>
                <a:xfrm>
                  <a:off x="257957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8" name="Oval 3957">
                  <a:extLst>
                    <a:ext uri="{FF2B5EF4-FFF2-40B4-BE49-F238E27FC236}">
                      <a16:creationId xmlns:a16="http://schemas.microsoft.com/office/drawing/2014/main" id="{7027B936-FBCA-4054-AEB3-1745A955A4A1}"/>
                    </a:ext>
                  </a:extLst>
                </p:cNvPr>
                <p:cNvSpPr/>
                <p:nvPr/>
              </p:nvSpPr>
              <p:spPr>
                <a:xfrm>
                  <a:off x="261900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59" name="Oval 3958">
                  <a:extLst>
                    <a:ext uri="{FF2B5EF4-FFF2-40B4-BE49-F238E27FC236}">
                      <a16:creationId xmlns:a16="http://schemas.microsoft.com/office/drawing/2014/main" id="{A6330D07-54B2-42FA-841E-34FE5A3C5D29}"/>
                    </a:ext>
                  </a:extLst>
                </p:cNvPr>
                <p:cNvSpPr/>
                <p:nvPr/>
              </p:nvSpPr>
              <p:spPr>
                <a:xfrm>
                  <a:off x="265079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0" name="Oval 3959">
                  <a:extLst>
                    <a:ext uri="{FF2B5EF4-FFF2-40B4-BE49-F238E27FC236}">
                      <a16:creationId xmlns:a16="http://schemas.microsoft.com/office/drawing/2014/main" id="{EEDF01D0-7C82-4A7C-81DB-B126BF53A600}"/>
                    </a:ext>
                  </a:extLst>
                </p:cNvPr>
                <p:cNvSpPr/>
                <p:nvPr/>
              </p:nvSpPr>
              <p:spPr>
                <a:xfrm>
                  <a:off x="2677353"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1" name="Oval 3960">
                  <a:extLst>
                    <a:ext uri="{FF2B5EF4-FFF2-40B4-BE49-F238E27FC236}">
                      <a16:creationId xmlns:a16="http://schemas.microsoft.com/office/drawing/2014/main" id="{CB6B8165-7AB5-4796-95E8-F5A37482B4DF}"/>
                    </a:ext>
                  </a:extLst>
                </p:cNvPr>
                <p:cNvSpPr/>
                <p:nvPr/>
              </p:nvSpPr>
              <p:spPr>
                <a:xfrm>
                  <a:off x="266608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2" name="Oval 3961">
                  <a:extLst>
                    <a:ext uri="{FF2B5EF4-FFF2-40B4-BE49-F238E27FC236}">
                      <a16:creationId xmlns:a16="http://schemas.microsoft.com/office/drawing/2014/main" id="{5689D1BE-90CA-49D6-9698-A14F67E69022}"/>
                    </a:ext>
                  </a:extLst>
                </p:cNvPr>
                <p:cNvSpPr/>
                <p:nvPr/>
              </p:nvSpPr>
              <p:spPr>
                <a:xfrm>
                  <a:off x="272322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3" name="Oval 3962">
                  <a:extLst>
                    <a:ext uri="{FF2B5EF4-FFF2-40B4-BE49-F238E27FC236}">
                      <a16:creationId xmlns:a16="http://schemas.microsoft.com/office/drawing/2014/main" id="{B256BA37-6ACD-4F1B-A208-DB547ECA0CB7}"/>
                    </a:ext>
                  </a:extLst>
                </p:cNvPr>
                <p:cNvSpPr/>
                <p:nvPr/>
              </p:nvSpPr>
              <p:spPr>
                <a:xfrm>
                  <a:off x="292402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4" name="Oval 3963">
                  <a:extLst>
                    <a:ext uri="{FF2B5EF4-FFF2-40B4-BE49-F238E27FC236}">
                      <a16:creationId xmlns:a16="http://schemas.microsoft.com/office/drawing/2014/main" id="{1CAE23B8-7EB1-4AF1-906A-74190639E206}"/>
                    </a:ext>
                  </a:extLst>
                </p:cNvPr>
                <p:cNvSpPr/>
                <p:nvPr/>
              </p:nvSpPr>
              <p:spPr>
                <a:xfrm>
                  <a:off x="277634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5" name="Oval 3964">
                  <a:extLst>
                    <a:ext uri="{FF2B5EF4-FFF2-40B4-BE49-F238E27FC236}">
                      <a16:creationId xmlns:a16="http://schemas.microsoft.com/office/drawing/2014/main" id="{3C5D8A84-4914-4CE9-8468-225C121E23D5}"/>
                    </a:ext>
                  </a:extLst>
                </p:cNvPr>
                <p:cNvSpPr/>
                <p:nvPr/>
              </p:nvSpPr>
              <p:spPr>
                <a:xfrm>
                  <a:off x="2779964"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6" name="Oval 3965">
                  <a:extLst>
                    <a:ext uri="{FF2B5EF4-FFF2-40B4-BE49-F238E27FC236}">
                      <a16:creationId xmlns:a16="http://schemas.microsoft.com/office/drawing/2014/main" id="{494B2EFD-F659-4363-B2DC-64949F0CE8E9}"/>
                    </a:ext>
                  </a:extLst>
                </p:cNvPr>
                <p:cNvSpPr/>
                <p:nvPr/>
              </p:nvSpPr>
              <p:spPr>
                <a:xfrm>
                  <a:off x="2823825"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7" name="Oval 3966">
                  <a:extLst>
                    <a:ext uri="{FF2B5EF4-FFF2-40B4-BE49-F238E27FC236}">
                      <a16:creationId xmlns:a16="http://schemas.microsoft.com/office/drawing/2014/main" id="{E8F809F0-6B57-4913-B7C5-7AC2C7DB7D54}"/>
                    </a:ext>
                  </a:extLst>
                </p:cNvPr>
                <p:cNvSpPr/>
                <p:nvPr/>
              </p:nvSpPr>
              <p:spPr>
                <a:xfrm>
                  <a:off x="2850383"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8" name="Oval 3967">
                  <a:extLst>
                    <a:ext uri="{FF2B5EF4-FFF2-40B4-BE49-F238E27FC236}">
                      <a16:creationId xmlns:a16="http://schemas.microsoft.com/office/drawing/2014/main" id="{77A42548-66E0-4B0D-9E5D-26F412D3E5DC}"/>
                    </a:ext>
                  </a:extLst>
                </p:cNvPr>
                <p:cNvSpPr/>
                <p:nvPr/>
              </p:nvSpPr>
              <p:spPr>
                <a:xfrm>
                  <a:off x="288619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69" name="Oval 3968">
                  <a:extLst>
                    <a:ext uri="{FF2B5EF4-FFF2-40B4-BE49-F238E27FC236}">
                      <a16:creationId xmlns:a16="http://schemas.microsoft.com/office/drawing/2014/main" id="{9A0BD219-F352-48F2-B716-67C543D236B2}"/>
                    </a:ext>
                  </a:extLst>
                </p:cNvPr>
                <p:cNvSpPr/>
                <p:nvPr/>
              </p:nvSpPr>
              <p:spPr>
                <a:xfrm>
                  <a:off x="320570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0" name="Oval 3969">
                  <a:extLst>
                    <a:ext uri="{FF2B5EF4-FFF2-40B4-BE49-F238E27FC236}">
                      <a16:creationId xmlns:a16="http://schemas.microsoft.com/office/drawing/2014/main" id="{D05031AE-5DB4-44F6-942B-11B588B13040}"/>
                    </a:ext>
                  </a:extLst>
                </p:cNvPr>
                <p:cNvSpPr/>
                <p:nvPr/>
              </p:nvSpPr>
              <p:spPr>
                <a:xfrm>
                  <a:off x="318759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1" name="Oval 3970">
                  <a:extLst>
                    <a:ext uri="{FF2B5EF4-FFF2-40B4-BE49-F238E27FC236}">
                      <a16:creationId xmlns:a16="http://schemas.microsoft.com/office/drawing/2014/main" id="{923B25E5-B7C8-4EDC-827C-8AA4F3024BDE}"/>
                    </a:ext>
                  </a:extLst>
                </p:cNvPr>
                <p:cNvSpPr/>
                <p:nvPr/>
              </p:nvSpPr>
              <p:spPr>
                <a:xfrm>
                  <a:off x="315821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2" name="Oval 3971">
                  <a:extLst>
                    <a:ext uri="{FF2B5EF4-FFF2-40B4-BE49-F238E27FC236}">
                      <a16:creationId xmlns:a16="http://schemas.microsoft.com/office/drawing/2014/main" id="{C819DE42-8E92-4A17-83A7-B7DB8B4E44D7}"/>
                    </a:ext>
                  </a:extLst>
                </p:cNvPr>
                <p:cNvSpPr/>
                <p:nvPr/>
              </p:nvSpPr>
              <p:spPr>
                <a:xfrm>
                  <a:off x="3109124"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3" name="Oval 3972">
                  <a:extLst>
                    <a:ext uri="{FF2B5EF4-FFF2-40B4-BE49-F238E27FC236}">
                      <a16:creationId xmlns:a16="http://schemas.microsoft.com/office/drawing/2014/main" id="{75A6CB3A-EB63-403E-ACC8-311D65303537}"/>
                    </a:ext>
                  </a:extLst>
                </p:cNvPr>
                <p:cNvSpPr/>
                <p:nvPr/>
              </p:nvSpPr>
              <p:spPr>
                <a:xfrm>
                  <a:off x="301214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4" name="Oval 3973">
                  <a:extLst>
                    <a:ext uri="{FF2B5EF4-FFF2-40B4-BE49-F238E27FC236}">
                      <a16:creationId xmlns:a16="http://schemas.microsoft.com/office/drawing/2014/main" id="{D38C2377-9A6F-4770-B45D-F9E828EBEDC8}"/>
                    </a:ext>
                  </a:extLst>
                </p:cNvPr>
                <p:cNvSpPr/>
                <p:nvPr/>
              </p:nvSpPr>
              <p:spPr>
                <a:xfrm>
                  <a:off x="296667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5" name="Oval 3974">
                  <a:extLst>
                    <a:ext uri="{FF2B5EF4-FFF2-40B4-BE49-F238E27FC236}">
                      <a16:creationId xmlns:a16="http://schemas.microsoft.com/office/drawing/2014/main" id="{C8C98FEC-95F5-4122-B633-9B1C02E17614}"/>
                    </a:ext>
                  </a:extLst>
                </p:cNvPr>
                <p:cNvSpPr/>
                <p:nvPr/>
              </p:nvSpPr>
              <p:spPr>
                <a:xfrm>
                  <a:off x="3395227"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6" name="Oval 3975">
                  <a:extLst>
                    <a:ext uri="{FF2B5EF4-FFF2-40B4-BE49-F238E27FC236}">
                      <a16:creationId xmlns:a16="http://schemas.microsoft.com/office/drawing/2014/main" id="{F861D452-62E4-42C2-870C-123568B512A3}"/>
                    </a:ext>
                  </a:extLst>
                </p:cNvPr>
                <p:cNvSpPr/>
                <p:nvPr/>
              </p:nvSpPr>
              <p:spPr>
                <a:xfrm>
                  <a:off x="342017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7" name="Oval 3976">
                  <a:extLst>
                    <a:ext uri="{FF2B5EF4-FFF2-40B4-BE49-F238E27FC236}">
                      <a16:creationId xmlns:a16="http://schemas.microsoft.com/office/drawing/2014/main" id="{CA229ED5-EB29-4AF4-BF88-89BAE3C0DEA6}"/>
                    </a:ext>
                  </a:extLst>
                </p:cNvPr>
                <p:cNvSpPr/>
                <p:nvPr/>
              </p:nvSpPr>
              <p:spPr>
                <a:xfrm>
                  <a:off x="3459610"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8" name="Oval 3977">
                  <a:extLst>
                    <a:ext uri="{FF2B5EF4-FFF2-40B4-BE49-F238E27FC236}">
                      <a16:creationId xmlns:a16="http://schemas.microsoft.com/office/drawing/2014/main" id="{4BD83348-67FE-425D-A831-421CA67040D7}"/>
                    </a:ext>
                  </a:extLst>
                </p:cNvPr>
                <p:cNvSpPr/>
                <p:nvPr/>
              </p:nvSpPr>
              <p:spPr>
                <a:xfrm>
                  <a:off x="345478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79" name="Oval 3978">
                  <a:extLst>
                    <a:ext uri="{FF2B5EF4-FFF2-40B4-BE49-F238E27FC236}">
                      <a16:creationId xmlns:a16="http://schemas.microsoft.com/office/drawing/2014/main" id="{97F00155-747E-4C79-9CE9-A972A3C1546F}"/>
                    </a:ext>
                  </a:extLst>
                </p:cNvPr>
                <p:cNvSpPr/>
                <p:nvPr/>
              </p:nvSpPr>
              <p:spPr>
                <a:xfrm>
                  <a:off x="3493412"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80" name="Oval 3979">
                  <a:extLst>
                    <a:ext uri="{FF2B5EF4-FFF2-40B4-BE49-F238E27FC236}">
                      <a16:creationId xmlns:a16="http://schemas.microsoft.com/office/drawing/2014/main" id="{0FD51880-01CC-411A-B189-32975176B84C}"/>
                    </a:ext>
                  </a:extLst>
                </p:cNvPr>
                <p:cNvSpPr/>
                <p:nvPr/>
              </p:nvSpPr>
              <p:spPr>
                <a:xfrm>
                  <a:off x="3515946"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81" name="Oval 3980">
                  <a:extLst>
                    <a:ext uri="{FF2B5EF4-FFF2-40B4-BE49-F238E27FC236}">
                      <a16:creationId xmlns:a16="http://schemas.microsoft.com/office/drawing/2014/main" id="{18347AC7-C503-4170-8BEA-85165B129D4F}"/>
                    </a:ext>
                  </a:extLst>
                </p:cNvPr>
                <p:cNvSpPr/>
                <p:nvPr/>
              </p:nvSpPr>
              <p:spPr>
                <a:xfrm>
                  <a:off x="3548541" y="4265231"/>
                  <a:ext cx="45720" cy="4572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18503152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0C7C249-7A2B-664D-8033-B42E09C248C1}"/>
              </a:ext>
            </a:extLst>
          </p:cNvPr>
          <p:cNvSpPr>
            <a:spLocks noGrp="1"/>
          </p:cNvSpPr>
          <p:nvPr>
            <p:ph type="title"/>
          </p:nvPr>
        </p:nvSpPr>
        <p:spPr/>
        <p:txBody>
          <a:bodyPr>
            <a:normAutofit fontScale="90000"/>
          </a:bodyPr>
          <a:lstStyle/>
          <a:p>
            <a:r>
              <a:rPr lang="fr-FR" dirty="0">
                <a:solidFill>
                  <a:srgbClr val="FFFF00"/>
                </a:solidFill>
                <a:latin typeface="Arial" charset="0"/>
                <a:ea typeface="MS PGothic" charset="0"/>
              </a:rPr>
              <a:t>TARGETING INEFFECTIVE ERYTHROPOIESIS  in LOWER RISK MDS</a:t>
            </a:r>
            <a:endParaRPr lang="fr-FR" dirty="0">
              <a:solidFill>
                <a:srgbClr val="FFFF00"/>
              </a:solidFill>
            </a:endParaRPr>
          </a:p>
        </p:txBody>
      </p:sp>
      <p:sp>
        <p:nvSpPr>
          <p:cNvPr id="7" name="Espace réservé du contenu 6">
            <a:extLst>
              <a:ext uri="{FF2B5EF4-FFF2-40B4-BE49-F238E27FC236}">
                <a16:creationId xmlns:a16="http://schemas.microsoft.com/office/drawing/2014/main" id="{33556403-A3AC-EF44-9534-289C61282E7B}"/>
              </a:ext>
            </a:extLst>
          </p:cNvPr>
          <p:cNvSpPr>
            <a:spLocks noGrp="1"/>
          </p:cNvSpPr>
          <p:nvPr>
            <p:ph idx="1"/>
          </p:nvPr>
        </p:nvSpPr>
        <p:spPr/>
        <p:txBody>
          <a:bodyPr/>
          <a:lstStyle/>
          <a:p>
            <a:r>
              <a:rPr lang="fr-FR" dirty="0" err="1"/>
              <a:t>Anemia</a:t>
            </a:r>
            <a:r>
              <a:rPr lang="fr-FR" dirty="0"/>
              <a:t> , ineffective </a:t>
            </a:r>
            <a:r>
              <a:rPr lang="fr-FR" dirty="0" err="1"/>
              <a:t>erythropiesis</a:t>
            </a:r>
            <a:r>
              <a:rPr lang="fr-FR" dirty="0"/>
              <a:t> and </a:t>
            </a:r>
            <a:r>
              <a:rPr lang="fr-FR" dirty="0" err="1"/>
              <a:t>its</a:t>
            </a:r>
            <a:r>
              <a:rPr lang="fr-FR" dirty="0"/>
              <a:t> management  in </a:t>
            </a:r>
            <a:r>
              <a:rPr lang="fr-FR" dirty="0" err="1"/>
              <a:t>lower</a:t>
            </a:r>
            <a:r>
              <a:rPr lang="fr-FR" dirty="0"/>
              <a:t> </a:t>
            </a:r>
            <a:r>
              <a:rPr lang="fr-FR" dirty="0" err="1"/>
              <a:t>risk</a:t>
            </a:r>
            <a:r>
              <a:rPr lang="fr-FR" dirty="0"/>
              <a:t> MDS</a:t>
            </a:r>
          </a:p>
          <a:p>
            <a:endParaRPr lang="fr-FR" dirty="0"/>
          </a:p>
          <a:p>
            <a:r>
              <a:rPr lang="fr-FR" dirty="0" err="1"/>
              <a:t>Luspatercept</a:t>
            </a:r>
            <a:r>
              <a:rPr lang="fr-FR" dirty="0"/>
              <a:t> as second line </a:t>
            </a:r>
            <a:r>
              <a:rPr lang="fr-FR" dirty="0" err="1"/>
              <a:t>treatment</a:t>
            </a:r>
            <a:r>
              <a:rPr lang="fr-FR" dirty="0"/>
              <a:t> in MDS-RS</a:t>
            </a:r>
          </a:p>
          <a:p>
            <a:endParaRPr lang="fr-FR" dirty="0"/>
          </a:p>
          <a:p>
            <a:r>
              <a:rPr lang="fr-FR" dirty="0"/>
              <a:t>Perspectives</a:t>
            </a:r>
          </a:p>
          <a:p>
            <a:pPr lvl="1"/>
            <a:r>
              <a:rPr lang="fr-FR" dirty="0" err="1"/>
              <a:t>Combinations</a:t>
            </a:r>
            <a:endParaRPr lang="fr-FR" dirty="0"/>
          </a:p>
          <a:p>
            <a:pPr lvl="1"/>
            <a:r>
              <a:rPr lang="fr-FR" dirty="0" err="1"/>
              <a:t>Other</a:t>
            </a:r>
            <a:r>
              <a:rPr lang="fr-FR" dirty="0"/>
              <a:t> </a:t>
            </a:r>
            <a:r>
              <a:rPr lang="fr-FR" dirty="0" err="1"/>
              <a:t>lower</a:t>
            </a:r>
            <a:r>
              <a:rPr lang="fr-FR" dirty="0"/>
              <a:t> </a:t>
            </a:r>
            <a:r>
              <a:rPr lang="fr-FR" dirty="0" err="1"/>
              <a:t>risk</a:t>
            </a:r>
            <a:r>
              <a:rPr lang="fr-FR" dirty="0"/>
              <a:t> MDS</a:t>
            </a:r>
          </a:p>
          <a:p>
            <a:pPr lvl="1"/>
            <a:r>
              <a:rPr lang="fr-FR" dirty="0" err="1"/>
              <a:t>Luspatercept</a:t>
            </a:r>
            <a:r>
              <a:rPr lang="fr-FR" dirty="0"/>
              <a:t> as first line </a:t>
            </a:r>
            <a:r>
              <a:rPr lang="fr-FR" dirty="0" err="1"/>
              <a:t>treatment</a:t>
            </a:r>
            <a:endParaRPr lang="fr-FR" dirty="0"/>
          </a:p>
        </p:txBody>
      </p:sp>
      <p:sp>
        <p:nvSpPr>
          <p:cNvPr id="4" name="Espace réservé du pied de page 3">
            <a:extLst>
              <a:ext uri="{FF2B5EF4-FFF2-40B4-BE49-F238E27FC236}">
                <a16:creationId xmlns:a16="http://schemas.microsoft.com/office/drawing/2014/main" id="{FD2B8C2A-7FAA-E94C-AA0E-5C0377C5DA26}"/>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8500069-D383-5E46-BF22-E0E8E7322FA5}"/>
              </a:ext>
            </a:extLst>
          </p:cNvPr>
          <p:cNvSpPr>
            <a:spLocks noGrp="1"/>
          </p:cNvSpPr>
          <p:nvPr>
            <p:ph type="sldNum" sz="quarter" idx="12"/>
          </p:nvPr>
        </p:nvSpPr>
        <p:spPr/>
        <p:txBody>
          <a:bodyPr/>
          <a:lstStyle/>
          <a:p>
            <a:pPr>
              <a:defRPr/>
            </a:pPr>
            <a:fld id="{69040353-8AC0-0F4B-BC60-A54A8FA94C06}" type="slidenum">
              <a:rPr lang="fr-FR" smtClean="0"/>
              <a:pPr>
                <a:defRPr/>
              </a:pPr>
              <a:t>2</a:t>
            </a:fld>
            <a:endParaRPr lang="fr-FR"/>
          </a:p>
        </p:txBody>
      </p:sp>
    </p:spTree>
    <p:extLst>
      <p:ext uri="{BB962C8B-B14F-4D97-AF65-F5344CB8AC3E}">
        <p14:creationId xmlns:p14="http://schemas.microsoft.com/office/powerpoint/2010/main" val="26075959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888-808A-4D6A-ACCC-D153A5CE8531}"/>
              </a:ext>
            </a:extLst>
          </p:cNvPr>
          <p:cNvSpPr>
            <a:spLocks noGrp="1"/>
          </p:cNvSpPr>
          <p:nvPr>
            <p:ph type="title"/>
          </p:nvPr>
        </p:nvSpPr>
        <p:spPr/>
        <p:txBody>
          <a:bodyPr>
            <a:normAutofit/>
          </a:bodyPr>
          <a:lstStyle/>
          <a:p>
            <a:r>
              <a:rPr lang="en-US" sz="1800" dirty="0"/>
              <a:t>Cumulative Duration of RBc-ti ≥ 8 weeks</a:t>
            </a:r>
            <a:r>
              <a:rPr lang="en-US" sz="1800" cap="none" baseline="30000" dirty="0"/>
              <a:t>a </a:t>
            </a:r>
            <a:r>
              <a:rPr lang="en-US" sz="1800" cap="none" dirty="0"/>
              <a:t>IN ALL RESPONDERS</a:t>
            </a:r>
            <a:r>
              <a:rPr lang="en-US" sz="1800" dirty="0"/>
              <a:t> </a:t>
            </a:r>
          </a:p>
        </p:txBody>
      </p:sp>
      <p:graphicFrame>
        <p:nvGraphicFramePr>
          <p:cNvPr id="82" name="Table 81"/>
          <p:cNvGraphicFramePr>
            <a:graphicFrameLocks noGrp="1"/>
          </p:cNvGraphicFramePr>
          <p:nvPr>
            <p:extLst>
              <p:ext uri="{D42A27DB-BD31-4B8C-83A1-F6EECF244321}">
                <p14:modId xmlns:p14="http://schemas.microsoft.com/office/powerpoint/2010/main" val="3626652105"/>
              </p:ext>
            </p:extLst>
          </p:nvPr>
        </p:nvGraphicFramePr>
        <p:xfrm>
          <a:off x="262467" y="3917343"/>
          <a:ext cx="7366000" cy="459316"/>
        </p:xfrm>
        <a:graphic>
          <a:graphicData uri="http://schemas.openxmlformats.org/drawingml/2006/table">
            <a:tbl>
              <a:tblPr firstRow="1" bandRow="1">
                <a:tableStyleId>{2D5ABB26-0587-4C30-8999-92F81FD0307C}</a:tableStyleId>
              </a:tblPr>
              <a:tblGrid>
                <a:gridCol w="1369483">
                  <a:extLst>
                    <a:ext uri="{9D8B030D-6E8A-4147-A177-3AD203B41FA5}">
                      <a16:colId xmlns:a16="http://schemas.microsoft.com/office/drawing/2014/main" val="20000"/>
                    </a:ext>
                  </a:extLst>
                </a:gridCol>
                <a:gridCol w="361374">
                  <a:extLst>
                    <a:ext uri="{9D8B030D-6E8A-4147-A177-3AD203B41FA5}">
                      <a16:colId xmlns:a16="http://schemas.microsoft.com/office/drawing/2014/main" val="20001"/>
                    </a:ext>
                  </a:extLst>
                </a:gridCol>
                <a:gridCol w="267276">
                  <a:extLst>
                    <a:ext uri="{9D8B030D-6E8A-4147-A177-3AD203B41FA5}">
                      <a16:colId xmlns:a16="http://schemas.microsoft.com/office/drawing/2014/main" val="20002"/>
                    </a:ext>
                  </a:extLst>
                </a:gridCol>
                <a:gridCol w="395682">
                  <a:extLst>
                    <a:ext uri="{9D8B030D-6E8A-4147-A177-3AD203B41FA5}">
                      <a16:colId xmlns:a16="http://schemas.microsoft.com/office/drawing/2014/main" val="20003"/>
                    </a:ext>
                  </a:extLst>
                </a:gridCol>
                <a:gridCol w="283768">
                  <a:extLst>
                    <a:ext uri="{9D8B030D-6E8A-4147-A177-3AD203B41FA5}">
                      <a16:colId xmlns:a16="http://schemas.microsoft.com/office/drawing/2014/main" val="20004"/>
                    </a:ext>
                  </a:extLst>
                </a:gridCol>
                <a:gridCol w="330200">
                  <a:extLst>
                    <a:ext uri="{9D8B030D-6E8A-4147-A177-3AD203B41FA5}">
                      <a16:colId xmlns:a16="http://schemas.microsoft.com/office/drawing/2014/main" val="20005"/>
                    </a:ext>
                  </a:extLst>
                </a:gridCol>
                <a:gridCol w="380469">
                  <a:extLst>
                    <a:ext uri="{9D8B030D-6E8A-4147-A177-3AD203B41FA5}">
                      <a16:colId xmlns:a16="http://schemas.microsoft.com/office/drawing/2014/main" val="20006"/>
                    </a:ext>
                  </a:extLst>
                </a:gridCol>
                <a:gridCol w="298981">
                  <a:extLst>
                    <a:ext uri="{9D8B030D-6E8A-4147-A177-3AD203B41FA5}">
                      <a16:colId xmlns:a16="http://schemas.microsoft.com/office/drawing/2014/main" val="20007"/>
                    </a:ext>
                  </a:extLst>
                </a:gridCol>
                <a:gridCol w="368300">
                  <a:extLst>
                    <a:ext uri="{9D8B030D-6E8A-4147-A177-3AD203B41FA5}">
                      <a16:colId xmlns:a16="http://schemas.microsoft.com/office/drawing/2014/main" val="20008"/>
                    </a:ext>
                  </a:extLst>
                </a:gridCol>
                <a:gridCol w="262467">
                  <a:extLst>
                    <a:ext uri="{9D8B030D-6E8A-4147-A177-3AD203B41FA5}">
                      <a16:colId xmlns:a16="http://schemas.microsoft.com/office/drawing/2014/main" val="20009"/>
                    </a:ext>
                  </a:extLst>
                </a:gridCol>
                <a:gridCol w="396168">
                  <a:extLst>
                    <a:ext uri="{9D8B030D-6E8A-4147-A177-3AD203B41FA5}">
                      <a16:colId xmlns:a16="http://schemas.microsoft.com/office/drawing/2014/main" val="20010"/>
                    </a:ext>
                  </a:extLst>
                </a:gridCol>
                <a:gridCol w="331479">
                  <a:extLst>
                    <a:ext uri="{9D8B030D-6E8A-4147-A177-3AD203B41FA5}">
                      <a16:colId xmlns:a16="http://schemas.microsoft.com/office/drawing/2014/main" val="20011"/>
                    </a:ext>
                  </a:extLst>
                </a:gridCol>
                <a:gridCol w="331479">
                  <a:extLst>
                    <a:ext uri="{9D8B030D-6E8A-4147-A177-3AD203B41FA5}">
                      <a16:colId xmlns:a16="http://schemas.microsoft.com/office/drawing/2014/main" val="20012"/>
                    </a:ext>
                  </a:extLst>
                </a:gridCol>
                <a:gridCol w="331479">
                  <a:extLst>
                    <a:ext uri="{9D8B030D-6E8A-4147-A177-3AD203B41FA5}">
                      <a16:colId xmlns:a16="http://schemas.microsoft.com/office/drawing/2014/main" val="20013"/>
                    </a:ext>
                  </a:extLst>
                </a:gridCol>
                <a:gridCol w="331479">
                  <a:extLst>
                    <a:ext uri="{9D8B030D-6E8A-4147-A177-3AD203B41FA5}">
                      <a16:colId xmlns:a16="http://schemas.microsoft.com/office/drawing/2014/main" val="20014"/>
                    </a:ext>
                  </a:extLst>
                </a:gridCol>
                <a:gridCol w="331479">
                  <a:extLst>
                    <a:ext uri="{9D8B030D-6E8A-4147-A177-3AD203B41FA5}">
                      <a16:colId xmlns:a16="http://schemas.microsoft.com/office/drawing/2014/main" val="20015"/>
                    </a:ext>
                  </a:extLst>
                </a:gridCol>
                <a:gridCol w="331479">
                  <a:extLst>
                    <a:ext uri="{9D8B030D-6E8A-4147-A177-3AD203B41FA5}">
                      <a16:colId xmlns:a16="http://schemas.microsoft.com/office/drawing/2014/main" val="20016"/>
                    </a:ext>
                  </a:extLst>
                </a:gridCol>
                <a:gridCol w="331479">
                  <a:extLst>
                    <a:ext uri="{9D8B030D-6E8A-4147-A177-3AD203B41FA5}">
                      <a16:colId xmlns:a16="http://schemas.microsoft.com/office/drawing/2014/main" val="20017"/>
                    </a:ext>
                  </a:extLst>
                </a:gridCol>
                <a:gridCol w="331479">
                  <a:extLst>
                    <a:ext uri="{9D8B030D-6E8A-4147-A177-3AD203B41FA5}">
                      <a16:colId xmlns:a16="http://schemas.microsoft.com/office/drawing/2014/main" val="20018"/>
                    </a:ext>
                  </a:extLst>
                </a:gridCol>
              </a:tblGrid>
              <a:tr h="154516">
                <a:tc>
                  <a:txBody>
                    <a:bodyPr/>
                    <a:lstStyle/>
                    <a:p>
                      <a:pPr algn="r"/>
                      <a:r>
                        <a:rPr lang="en-US" sz="1000" b="1" dirty="0"/>
                        <a:t>Number</a:t>
                      </a:r>
                      <a:r>
                        <a:rPr lang="en-US" sz="1000" b="1" baseline="0" dirty="0"/>
                        <a:t> of patients</a:t>
                      </a:r>
                      <a:r>
                        <a:rPr lang="en-US" sz="1000" b="1" baseline="30000" dirty="0"/>
                        <a:t>b</a:t>
                      </a:r>
                      <a:endParaRPr lang="en-US" sz="1000" b="1"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tc>
                  <a:txBody>
                    <a:bodyPr/>
                    <a:lstStyle/>
                    <a:p>
                      <a:endParaRPr lang="en-US" sz="1000" dirty="0"/>
                    </a:p>
                  </a:txBody>
                  <a:tcPr marL="0" marR="0" marT="0" marB="0" anchor="ctr"/>
                </a:tc>
                <a:extLst>
                  <a:ext uri="{0D108BD9-81ED-4DB2-BD59-A6C34878D82A}">
                    <a16:rowId xmlns:a16="http://schemas.microsoft.com/office/drawing/2014/main" val="10000"/>
                  </a:ext>
                </a:extLst>
              </a:tr>
              <a:tr h="0">
                <a:tc>
                  <a:txBody>
                    <a:bodyPr/>
                    <a:lstStyle/>
                    <a:p>
                      <a:pPr algn="r"/>
                      <a:r>
                        <a:rPr lang="en-US" sz="1000" b="1" dirty="0">
                          <a:solidFill>
                            <a:schemeClr val="accent1"/>
                          </a:solidFill>
                        </a:rPr>
                        <a:t>Luspatercept</a:t>
                      </a:r>
                    </a:p>
                  </a:txBody>
                  <a:tcPr marL="0" marR="0" marT="0" marB="0" anchor="ctr"/>
                </a:tc>
                <a:tc>
                  <a:txBody>
                    <a:bodyPr/>
                    <a:lstStyle/>
                    <a:p>
                      <a:pPr algn="ctr"/>
                      <a:r>
                        <a:rPr lang="en-US" sz="1000" dirty="0">
                          <a:solidFill>
                            <a:schemeClr val="accent1"/>
                          </a:solidFill>
                        </a:rPr>
                        <a:t>73</a:t>
                      </a:r>
                    </a:p>
                  </a:txBody>
                  <a:tcPr marL="0" marR="0" marT="0" marB="0" anchor="ctr"/>
                </a:tc>
                <a:tc>
                  <a:txBody>
                    <a:bodyPr/>
                    <a:lstStyle/>
                    <a:p>
                      <a:pPr algn="ctr"/>
                      <a:r>
                        <a:rPr lang="en-US" sz="1000" dirty="0">
                          <a:solidFill>
                            <a:schemeClr val="accent1"/>
                          </a:solidFill>
                        </a:rPr>
                        <a:t>63</a:t>
                      </a:r>
                    </a:p>
                  </a:txBody>
                  <a:tcPr marL="0" marR="0" marT="0" marB="0" anchor="ctr"/>
                </a:tc>
                <a:tc>
                  <a:txBody>
                    <a:bodyPr/>
                    <a:lstStyle/>
                    <a:p>
                      <a:pPr algn="ctr"/>
                      <a:r>
                        <a:rPr lang="en-US" sz="1000" dirty="0">
                          <a:solidFill>
                            <a:schemeClr val="accent1"/>
                          </a:solidFill>
                        </a:rPr>
                        <a:t>55</a:t>
                      </a:r>
                    </a:p>
                  </a:txBody>
                  <a:tcPr marL="0" marR="0" marT="0" marB="0" anchor="ctr"/>
                </a:tc>
                <a:tc>
                  <a:txBody>
                    <a:bodyPr/>
                    <a:lstStyle/>
                    <a:p>
                      <a:pPr algn="ctr"/>
                      <a:r>
                        <a:rPr lang="en-US" sz="1000" dirty="0">
                          <a:solidFill>
                            <a:schemeClr val="accent1"/>
                          </a:solidFill>
                        </a:rPr>
                        <a:t>52</a:t>
                      </a:r>
                    </a:p>
                  </a:txBody>
                  <a:tcPr marL="0" marR="0" marT="0" marB="0" anchor="ctr"/>
                </a:tc>
                <a:tc>
                  <a:txBody>
                    <a:bodyPr/>
                    <a:lstStyle/>
                    <a:p>
                      <a:pPr algn="ctr"/>
                      <a:r>
                        <a:rPr lang="en-US" sz="1000" dirty="0">
                          <a:solidFill>
                            <a:schemeClr val="accent1"/>
                          </a:solidFill>
                        </a:rPr>
                        <a:t>48</a:t>
                      </a:r>
                    </a:p>
                  </a:txBody>
                  <a:tcPr marL="0" marR="0" marT="0" marB="0" anchor="ctr"/>
                </a:tc>
                <a:tc>
                  <a:txBody>
                    <a:bodyPr/>
                    <a:lstStyle/>
                    <a:p>
                      <a:pPr algn="ctr"/>
                      <a:r>
                        <a:rPr lang="en-US" sz="1000" dirty="0">
                          <a:solidFill>
                            <a:schemeClr val="accent1"/>
                          </a:solidFill>
                        </a:rPr>
                        <a:t>44</a:t>
                      </a:r>
                    </a:p>
                  </a:txBody>
                  <a:tcPr marL="0" marR="0" marT="0" marB="0" anchor="ctr"/>
                </a:tc>
                <a:tc>
                  <a:txBody>
                    <a:bodyPr/>
                    <a:lstStyle/>
                    <a:p>
                      <a:pPr algn="ctr"/>
                      <a:r>
                        <a:rPr lang="en-US" sz="1000" dirty="0">
                          <a:solidFill>
                            <a:schemeClr val="accent1"/>
                          </a:solidFill>
                        </a:rPr>
                        <a:t>40</a:t>
                      </a:r>
                    </a:p>
                  </a:txBody>
                  <a:tcPr marL="0" marR="0" marT="0" marB="0" anchor="ctr"/>
                </a:tc>
                <a:tc>
                  <a:txBody>
                    <a:bodyPr/>
                    <a:lstStyle/>
                    <a:p>
                      <a:pPr algn="ctr"/>
                      <a:r>
                        <a:rPr lang="en-US" sz="1000" dirty="0">
                          <a:solidFill>
                            <a:schemeClr val="accent1"/>
                          </a:solidFill>
                        </a:rPr>
                        <a:t>35</a:t>
                      </a:r>
                    </a:p>
                  </a:txBody>
                  <a:tcPr marL="0" marR="0" marT="0" marB="0" anchor="ctr"/>
                </a:tc>
                <a:tc>
                  <a:txBody>
                    <a:bodyPr/>
                    <a:lstStyle/>
                    <a:p>
                      <a:pPr algn="ctr"/>
                      <a:r>
                        <a:rPr lang="en-US" sz="1000" dirty="0">
                          <a:solidFill>
                            <a:schemeClr val="accent1"/>
                          </a:solidFill>
                        </a:rPr>
                        <a:t>32</a:t>
                      </a:r>
                    </a:p>
                  </a:txBody>
                  <a:tcPr marL="0" marR="0" marT="0" marB="0" anchor="ctr"/>
                </a:tc>
                <a:tc>
                  <a:txBody>
                    <a:bodyPr/>
                    <a:lstStyle/>
                    <a:p>
                      <a:pPr algn="ctr"/>
                      <a:r>
                        <a:rPr lang="en-US" sz="1000" dirty="0">
                          <a:solidFill>
                            <a:schemeClr val="accent1"/>
                          </a:solidFill>
                        </a:rPr>
                        <a:t>27</a:t>
                      </a:r>
                    </a:p>
                  </a:txBody>
                  <a:tcPr marL="0" marR="0" marT="0" marB="0" anchor="ctr"/>
                </a:tc>
                <a:tc>
                  <a:txBody>
                    <a:bodyPr/>
                    <a:lstStyle/>
                    <a:p>
                      <a:pPr algn="ctr"/>
                      <a:r>
                        <a:rPr lang="en-US" sz="1000" dirty="0">
                          <a:solidFill>
                            <a:schemeClr val="accent1"/>
                          </a:solidFill>
                        </a:rPr>
                        <a:t>24</a:t>
                      </a:r>
                    </a:p>
                  </a:txBody>
                  <a:tcPr marL="0" marR="0" marT="0" marB="0" anchor="ctr"/>
                </a:tc>
                <a:tc>
                  <a:txBody>
                    <a:bodyPr/>
                    <a:lstStyle/>
                    <a:p>
                      <a:pPr algn="ctr"/>
                      <a:r>
                        <a:rPr lang="en-US" sz="1000" dirty="0">
                          <a:solidFill>
                            <a:schemeClr val="accent1"/>
                          </a:solidFill>
                        </a:rPr>
                        <a:t>22</a:t>
                      </a:r>
                    </a:p>
                  </a:txBody>
                  <a:tcPr marL="0" marR="0" marT="0" marB="0" anchor="ctr"/>
                </a:tc>
                <a:tc>
                  <a:txBody>
                    <a:bodyPr/>
                    <a:lstStyle/>
                    <a:p>
                      <a:pPr algn="ctr"/>
                      <a:r>
                        <a:rPr lang="en-US" sz="1000" dirty="0">
                          <a:solidFill>
                            <a:schemeClr val="accent1"/>
                          </a:solidFill>
                        </a:rPr>
                        <a:t>11</a:t>
                      </a:r>
                    </a:p>
                  </a:txBody>
                  <a:tcPr marL="0" marR="0" marT="0" marB="0" anchor="ctr"/>
                </a:tc>
                <a:tc>
                  <a:txBody>
                    <a:bodyPr/>
                    <a:lstStyle/>
                    <a:p>
                      <a:pPr algn="ctr"/>
                      <a:r>
                        <a:rPr lang="en-US" sz="1000" dirty="0">
                          <a:solidFill>
                            <a:schemeClr val="accent1"/>
                          </a:solidFill>
                        </a:rPr>
                        <a:t>8</a:t>
                      </a:r>
                    </a:p>
                  </a:txBody>
                  <a:tcPr marL="0" marR="0" marT="0" marB="0" anchor="ctr"/>
                </a:tc>
                <a:tc>
                  <a:txBody>
                    <a:bodyPr/>
                    <a:lstStyle/>
                    <a:p>
                      <a:pPr algn="ctr"/>
                      <a:r>
                        <a:rPr lang="en-US" sz="1000" dirty="0">
                          <a:solidFill>
                            <a:schemeClr val="accent1"/>
                          </a:solidFill>
                        </a:rPr>
                        <a:t>5</a:t>
                      </a:r>
                    </a:p>
                  </a:txBody>
                  <a:tcPr marL="0" marR="0" marT="0" marB="0" anchor="ctr"/>
                </a:tc>
                <a:tc>
                  <a:txBody>
                    <a:bodyPr/>
                    <a:lstStyle/>
                    <a:p>
                      <a:pPr algn="ctr"/>
                      <a:r>
                        <a:rPr lang="en-US" sz="1000" dirty="0">
                          <a:solidFill>
                            <a:schemeClr val="accent1"/>
                          </a:solidFill>
                        </a:rPr>
                        <a:t>1</a:t>
                      </a:r>
                    </a:p>
                  </a:txBody>
                  <a:tcPr marL="0" marR="0" marT="0" marB="0" anchor="ctr"/>
                </a:tc>
                <a:tc>
                  <a:txBody>
                    <a:bodyPr/>
                    <a:lstStyle/>
                    <a:p>
                      <a:pPr algn="ctr"/>
                      <a:r>
                        <a:rPr lang="en-US" sz="1000" dirty="0">
                          <a:solidFill>
                            <a:schemeClr val="accent1"/>
                          </a:solidFill>
                        </a:rPr>
                        <a:t>1</a:t>
                      </a:r>
                    </a:p>
                  </a:txBody>
                  <a:tcPr marL="0" marR="0" marT="0" marB="0" anchor="ctr"/>
                </a:tc>
                <a:tc>
                  <a:txBody>
                    <a:bodyPr/>
                    <a:lstStyle/>
                    <a:p>
                      <a:pPr algn="ctr"/>
                      <a:r>
                        <a:rPr lang="en-US" sz="1000" dirty="0">
                          <a:solidFill>
                            <a:schemeClr val="accent1"/>
                          </a:solidFill>
                        </a:rPr>
                        <a:t>1</a:t>
                      </a:r>
                    </a:p>
                  </a:txBody>
                  <a:tcPr marL="0" marR="0" marT="0" marB="0" anchor="ctr"/>
                </a:tc>
                <a:extLst>
                  <a:ext uri="{0D108BD9-81ED-4DB2-BD59-A6C34878D82A}">
                    <a16:rowId xmlns:a16="http://schemas.microsoft.com/office/drawing/2014/main" val="10001"/>
                  </a:ext>
                </a:extLst>
              </a:tr>
              <a:tr h="0">
                <a:tc>
                  <a:txBody>
                    <a:bodyPr/>
                    <a:lstStyle/>
                    <a:p>
                      <a:pPr algn="r"/>
                      <a:r>
                        <a:rPr lang="en-US" sz="1000" b="1" dirty="0">
                          <a:solidFill>
                            <a:schemeClr val="accent3"/>
                          </a:solidFill>
                        </a:rPr>
                        <a:t>Placebo</a:t>
                      </a:r>
                    </a:p>
                  </a:txBody>
                  <a:tcPr marL="0" marR="0" marT="0" marB="0" anchor="ctr"/>
                </a:tc>
                <a:tc>
                  <a:txBody>
                    <a:bodyPr/>
                    <a:lstStyle/>
                    <a:p>
                      <a:pPr algn="ctr"/>
                      <a:r>
                        <a:rPr lang="en-US" sz="1000" dirty="0">
                          <a:solidFill>
                            <a:schemeClr val="accent3"/>
                          </a:solidFill>
                        </a:rPr>
                        <a:t>12</a:t>
                      </a:r>
                    </a:p>
                  </a:txBody>
                  <a:tcPr marL="0" marR="0" marT="0" marB="0" anchor="ctr"/>
                </a:tc>
                <a:tc>
                  <a:txBody>
                    <a:bodyPr/>
                    <a:lstStyle/>
                    <a:p>
                      <a:pPr algn="ctr"/>
                      <a:r>
                        <a:rPr lang="en-US" sz="1000" dirty="0">
                          <a:solidFill>
                            <a:schemeClr val="accent3"/>
                          </a:solidFill>
                        </a:rPr>
                        <a:t>11</a:t>
                      </a:r>
                    </a:p>
                  </a:txBody>
                  <a:tcPr marL="0" marR="0" marT="0" marB="0" anchor="ctr"/>
                </a:tc>
                <a:tc>
                  <a:txBody>
                    <a:bodyPr/>
                    <a:lstStyle/>
                    <a:p>
                      <a:pPr algn="ctr"/>
                      <a:r>
                        <a:rPr lang="en-US" sz="1000" dirty="0">
                          <a:solidFill>
                            <a:schemeClr val="accent3"/>
                          </a:solidFill>
                        </a:rPr>
                        <a:t>7</a:t>
                      </a:r>
                    </a:p>
                  </a:txBody>
                  <a:tcPr marL="0" marR="0" marT="0" marB="0" anchor="ctr"/>
                </a:tc>
                <a:tc>
                  <a:txBody>
                    <a:bodyPr/>
                    <a:lstStyle/>
                    <a:p>
                      <a:pPr algn="ctr"/>
                      <a:r>
                        <a:rPr lang="en-US" sz="1000" dirty="0">
                          <a:solidFill>
                            <a:schemeClr val="accent3"/>
                          </a:solidFill>
                        </a:rPr>
                        <a:t>4</a:t>
                      </a:r>
                    </a:p>
                  </a:txBody>
                  <a:tcPr marL="0" marR="0" marT="0" marB="0" anchor="ctr"/>
                </a:tc>
                <a:tc>
                  <a:txBody>
                    <a:bodyPr/>
                    <a:lstStyle/>
                    <a:p>
                      <a:pPr algn="ctr"/>
                      <a:r>
                        <a:rPr lang="en-US" sz="1000" dirty="0">
                          <a:solidFill>
                            <a:schemeClr val="accent3"/>
                          </a:solidFill>
                        </a:rPr>
                        <a:t>4</a:t>
                      </a:r>
                    </a:p>
                  </a:txBody>
                  <a:tcPr marL="0" marR="0" marT="0" marB="0" anchor="ctr"/>
                </a:tc>
                <a:tc>
                  <a:txBody>
                    <a:bodyPr/>
                    <a:lstStyle/>
                    <a:p>
                      <a:pPr algn="ctr"/>
                      <a:r>
                        <a:rPr lang="en-US" sz="1000" dirty="0">
                          <a:solidFill>
                            <a:schemeClr val="accent3"/>
                          </a:solidFill>
                        </a:rPr>
                        <a:t>2</a:t>
                      </a:r>
                    </a:p>
                  </a:txBody>
                  <a:tcPr marL="0" marR="0" marT="0" marB="0" anchor="ctr"/>
                </a:tc>
                <a:tc>
                  <a:txBody>
                    <a:bodyPr/>
                    <a:lstStyle/>
                    <a:p>
                      <a:pPr algn="ctr"/>
                      <a:r>
                        <a:rPr lang="en-US" sz="1000" dirty="0">
                          <a:solidFill>
                            <a:schemeClr val="accent3"/>
                          </a:solidFill>
                        </a:rPr>
                        <a:t>2</a:t>
                      </a:r>
                    </a:p>
                  </a:txBody>
                  <a:tcPr marL="0" marR="0" marT="0" marB="0" anchor="ctr"/>
                </a:tc>
                <a:tc>
                  <a:txBody>
                    <a:bodyPr/>
                    <a:lstStyle/>
                    <a:p>
                      <a:pPr algn="ctr"/>
                      <a:r>
                        <a:rPr lang="en-US" sz="1000" dirty="0">
                          <a:solidFill>
                            <a:schemeClr val="accent3"/>
                          </a:solidFill>
                        </a:rPr>
                        <a:t>2</a:t>
                      </a:r>
                    </a:p>
                  </a:txBody>
                  <a:tcPr marL="0" marR="0" marT="0" marB="0" anchor="ctr"/>
                </a:tc>
                <a:tc>
                  <a:txBody>
                    <a:bodyPr/>
                    <a:lstStyle/>
                    <a:p>
                      <a:pPr algn="ctr"/>
                      <a:r>
                        <a:rPr lang="en-US" sz="1000" dirty="0">
                          <a:solidFill>
                            <a:schemeClr val="accent3"/>
                          </a:solidFill>
                        </a:rPr>
                        <a:t>1</a:t>
                      </a:r>
                    </a:p>
                  </a:txBody>
                  <a:tcPr marL="0" marR="0" marT="0" marB="0" anchor="ctr"/>
                </a:tc>
                <a:tc>
                  <a:txBody>
                    <a:bodyPr/>
                    <a:lstStyle/>
                    <a:p>
                      <a:pPr algn="ctr"/>
                      <a:r>
                        <a:rPr lang="en-US" sz="1000" dirty="0">
                          <a:solidFill>
                            <a:schemeClr val="accent3"/>
                          </a:solidFill>
                        </a:rPr>
                        <a:t>1</a:t>
                      </a:r>
                    </a:p>
                  </a:txBody>
                  <a:tcPr marL="0" marR="0" marT="0" marB="0" anchor="ctr"/>
                </a:tc>
                <a:tc>
                  <a:txBody>
                    <a:bodyPr/>
                    <a:lstStyle/>
                    <a:p>
                      <a:pPr algn="ctr"/>
                      <a:r>
                        <a:rPr lang="en-US" sz="1000" dirty="0">
                          <a:solidFill>
                            <a:schemeClr val="accent3"/>
                          </a:solidFill>
                        </a:rPr>
                        <a:t>1</a:t>
                      </a:r>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tc>
                  <a:txBody>
                    <a:bodyPr/>
                    <a:lstStyle/>
                    <a:p>
                      <a:pPr algn="ctr"/>
                      <a:endParaRPr lang="en-US" sz="1000" dirty="0"/>
                    </a:p>
                  </a:txBody>
                  <a:tcPr marL="0" marR="0" marT="0" marB="0" anchor="ctr"/>
                </a:tc>
                <a:extLst>
                  <a:ext uri="{0D108BD9-81ED-4DB2-BD59-A6C34878D82A}">
                    <a16:rowId xmlns:a16="http://schemas.microsoft.com/office/drawing/2014/main" val="10002"/>
                  </a:ext>
                </a:extLst>
              </a:tr>
            </a:tbl>
          </a:graphicData>
        </a:graphic>
      </p:graphicFrame>
      <p:grpSp>
        <p:nvGrpSpPr>
          <p:cNvPr id="212" name="Group 211"/>
          <p:cNvGrpSpPr/>
          <p:nvPr/>
        </p:nvGrpSpPr>
        <p:grpSpPr>
          <a:xfrm>
            <a:off x="1690018" y="802448"/>
            <a:ext cx="6112745" cy="2756556"/>
            <a:chOff x="1690018" y="1004888"/>
            <a:chExt cx="6112745" cy="2756556"/>
          </a:xfrm>
        </p:grpSpPr>
        <p:grpSp>
          <p:nvGrpSpPr>
            <p:cNvPr id="210" name="Group 209"/>
            <p:cNvGrpSpPr/>
            <p:nvPr/>
          </p:nvGrpSpPr>
          <p:grpSpPr>
            <a:xfrm>
              <a:off x="1763170" y="1004888"/>
              <a:ext cx="6039593" cy="2683405"/>
              <a:chOff x="1763170" y="1004888"/>
              <a:chExt cx="6039593" cy="2683405"/>
            </a:xfrm>
          </p:grpSpPr>
          <p:cxnSp>
            <p:nvCxnSpPr>
              <p:cNvPr id="6" name="Straight Connector 5"/>
              <p:cNvCxnSpPr/>
              <p:nvPr/>
            </p:nvCxnSpPr>
            <p:spPr>
              <a:xfrm>
                <a:off x="1763170" y="1004888"/>
                <a:ext cx="0" cy="2683405"/>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63170" y="3688292"/>
                <a:ext cx="6039593" cy="1"/>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763170" y="3688292"/>
              <a:ext cx="6039593" cy="73152"/>
              <a:chOff x="1809010" y="3688292"/>
              <a:chExt cx="6039593" cy="73152"/>
            </a:xfrm>
          </p:grpSpPr>
          <p:cxnSp>
            <p:nvCxnSpPr>
              <p:cNvPr id="11" name="Straight Connector 10"/>
              <p:cNvCxnSpPr/>
              <p:nvPr/>
            </p:nvCxnSpPr>
            <p:spPr>
              <a:xfrm>
                <a:off x="1809010"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44543"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80076"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5609"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51142"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86675"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22208"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57741"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3274"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28807"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64340"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99873"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35406"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70939"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06472"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42005"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77538"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513071"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848603" y="3688292"/>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690018" y="1004889"/>
              <a:ext cx="73152" cy="2683404"/>
              <a:chOff x="1735858" y="1004889"/>
              <a:chExt cx="73152" cy="2683404"/>
            </a:xfrm>
          </p:grpSpPr>
          <p:cxnSp>
            <p:nvCxnSpPr>
              <p:cNvPr id="32" name="Straight Connector 31"/>
              <p:cNvCxnSpPr/>
              <p:nvPr/>
            </p:nvCxnSpPr>
            <p:spPr>
              <a:xfrm rot="16200000">
                <a:off x="1772434" y="3651717"/>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772434" y="338337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772434" y="311503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772434" y="284669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1772434" y="257835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1772434" y="231001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772434" y="204167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1772434" y="177333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1772434" y="150499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1772434" y="123665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1772434" y="968313"/>
                <a:ext cx="0" cy="73152"/>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64" name="Group 63"/>
          <p:cNvGrpSpPr/>
          <p:nvPr/>
        </p:nvGrpSpPr>
        <p:grpSpPr>
          <a:xfrm>
            <a:off x="1632562" y="3512310"/>
            <a:ext cx="6395023" cy="276999"/>
            <a:chOff x="1678402" y="3714750"/>
            <a:chExt cx="6395023" cy="276999"/>
          </a:xfrm>
        </p:grpSpPr>
        <p:sp>
          <p:nvSpPr>
            <p:cNvPr id="44" name="TextBox 43"/>
            <p:cNvSpPr txBox="1"/>
            <p:nvPr/>
          </p:nvSpPr>
          <p:spPr>
            <a:xfrm>
              <a:off x="1678402" y="3714750"/>
              <a:ext cx="269625" cy="276999"/>
            </a:xfrm>
            <a:prstGeom prst="rect">
              <a:avLst/>
            </a:prstGeom>
            <a:noFill/>
          </p:spPr>
          <p:txBody>
            <a:bodyPr wrap="none" rtlCol="0">
              <a:spAutoFit/>
            </a:bodyPr>
            <a:lstStyle/>
            <a:p>
              <a:pPr algn="ctr"/>
              <a:r>
                <a:rPr lang="en-US" sz="1200" dirty="0"/>
                <a:t>0</a:t>
              </a:r>
            </a:p>
          </p:txBody>
        </p:sp>
        <p:sp>
          <p:nvSpPr>
            <p:cNvPr id="45" name="TextBox 44"/>
            <p:cNvSpPr txBox="1"/>
            <p:nvPr/>
          </p:nvSpPr>
          <p:spPr>
            <a:xfrm>
              <a:off x="1971503" y="3714750"/>
              <a:ext cx="354584" cy="276999"/>
            </a:xfrm>
            <a:prstGeom prst="rect">
              <a:avLst/>
            </a:prstGeom>
            <a:noFill/>
          </p:spPr>
          <p:txBody>
            <a:bodyPr wrap="none" rtlCol="0">
              <a:spAutoFit/>
            </a:bodyPr>
            <a:lstStyle/>
            <a:p>
              <a:pPr algn="ctr"/>
              <a:r>
                <a:rPr lang="en-US" sz="1200" dirty="0"/>
                <a:t>10</a:t>
              </a:r>
            </a:p>
          </p:txBody>
        </p:sp>
        <p:sp>
          <p:nvSpPr>
            <p:cNvPr id="46" name="TextBox 45"/>
            <p:cNvSpPr txBox="1"/>
            <p:nvPr/>
          </p:nvSpPr>
          <p:spPr>
            <a:xfrm>
              <a:off x="2307083" y="3714750"/>
              <a:ext cx="354584" cy="276999"/>
            </a:xfrm>
            <a:prstGeom prst="rect">
              <a:avLst/>
            </a:prstGeom>
            <a:noFill/>
          </p:spPr>
          <p:txBody>
            <a:bodyPr wrap="none" rtlCol="0">
              <a:spAutoFit/>
            </a:bodyPr>
            <a:lstStyle/>
            <a:p>
              <a:pPr algn="ctr"/>
              <a:r>
                <a:rPr lang="en-US" sz="1200" dirty="0"/>
                <a:t>20</a:t>
              </a:r>
            </a:p>
          </p:txBody>
        </p:sp>
        <p:sp>
          <p:nvSpPr>
            <p:cNvPr id="47" name="TextBox 46"/>
            <p:cNvSpPr txBox="1"/>
            <p:nvPr/>
          </p:nvSpPr>
          <p:spPr>
            <a:xfrm>
              <a:off x="2642663" y="3714750"/>
              <a:ext cx="354584" cy="276999"/>
            </a:xfrm>
            <a:prstGeom prst="rect">
              <a:avLst/>
            </a:prstGeom>
            <a:noFill/>
          </p:spPr>
          <p:txBody>
            <a:bodyPr wrap="none" rtlCol="0">
              <a:spAutoFit/>
            </a:bodyPr>
            <a:lstStyle/>
            <a:p>
              <a:pPr algn="ctr"/>
              <a:r>
                <a:rPr lang="en-US" sz="1200" dirty="0"/>
                <a:t>30</a:t>
              </a:r>
            </a:p>
          </p:txBody>
        </p:sp>
        <p:sp>
          <p:nvSpPr>
            <p:cNvPr id="48" name="TextBox 47"/>
            <p:cNvSpPr txBox="1"/>
            <p:nvPr/>
          </p:nvSpPr>
          <p:spPr>
            <a:xfrm>
              <a:off x="2978243" y="3714750"/>
              <a:ext cx="354584" cy="276999"/>
            </a:xfrm>
            <a:prstGeom prst="rect">
              <a:avLst/>
            </a:prstGeom>
            <a:noFill/>
          </p:spPr>
          <p:txBody>
            <a:bodyPr wrap="none" rtlCol="0">
              <a:spAutoFit/>
            </a:bodyPr>
            <a:lstStyle/>
            <a:p>
              <a:pPr algn="ctr"/>
              <a:r>
                <a:rPr lang="en-US" sz="1200" dirty="0"/>
                <a:t>40</a:t>
              </a:r>
            </a:p>
          </p:txBody>
        </p:sp>
        <p:sp>
          <p:nvSpPr>
            <p:cNvPr id="49" name="TextBox 48"/>
            <p:cNvSpPr txBox="1"/>
            <p:nvPr/>
          </p:nvSpPr>
          <p:spPr>
            <a:xfrm>
              <a:off x="3313823" y="3714750"/>
              <a:ext cx="354584" cy="276999"/>
            </a:xfrm>
            <a:prstGeom prst="rect">
              <a:avLst/>
            </a:prstGeom>
            <a:noFill/>
          </p:spPr>
          <p:txBody>
            <a:bodyPr wrap="none" rtlCol="0">
              <a:spAutoFit/>
            </a:bodyPr>
            <a:lstStyle/>
            <a:p>
              <a:pPr algn="ctr"/>
              <a:r>
                <a:rPr lang="en-US" sz="1200" dirty="0"/>
                <a:t>50</a:t>
              </a:r>
            </a:p>
          </p:txBody>
        </p:sp>
        <p:sp>
          <p:nvSpPr>
            <p:cNvPr id="50" name="TextBox 49"/>
            <p:cNvSpPr txBox="1"/>
            <p:nvPr/>
          </p:nvSpPr>
          <p:spPr>
            <a:xfrm>
              <a:off x="3649403" y="3714750"/>
              <a:ext cx="354584" cy="276999"/>
            </a:xfrm>
            <a:prstGeom prst="rect">
              <a:avLst/>
            </a:prstGeom>
            <a:noFill/>
          </p:spPr>
          <p:txBody>
            <a:bodyPr wrap="none" rtlCol="0">
              <a:spAutoFit/>
            </a:bodyPr>
            <a:lstStyle/>
            <a:p>
              <a:pPr algn="ctr"/>
              <a:r>
                <a:rPr lang="en-US" sz="1200" dirty="0"/>
                <a:t>60</a:t>
              </a:r>
            </a:p>
          </p:txBody>
        </p:sp>
        <p:sp>
          <p:nvSpPr>
            <p:cNvPr id="51" name="TextBox 50"/>
            <p:cNvSpPr txBox="1"/>
            <p:nvPr/>
          </p:nvSpPr>
          <p:spPr>
            <a:xfrm>
              <a:off x="3984983" y="3714750"/>
              <a:ext cx="354584" cy="276999"/>
            </a:xfrm>
            <a:prstGeom prst="rect">
              <a:avLst/>
            </a:prstGeom>
            <a:noFill/>
          </p:spPr>
          <p:txBody>
            <a:bodyPr wrap="none" rtlCol="0">
              <a:spAutoFit/>
            </a:bodyPr>
            <a:lstStyle/>
            <a:p>
              <a:pPr algn="ctr"/>
              <a:r>
                <a:rPr lang="en-US" sz="1200" dirty="0"/>
                <a:t>70</a:t>
              </a:r>
            </a:p>
          </p:txBody>
        </p:sp>
        <p:sp>
          <p:nvSpPr>
            <p:cNvPr id="52" name="TextBox 51"/>
            <p:cNvSpPr txBox="1"/>
            <p:nvPr/>
          </p:nvSpPr>
          <p:spPr>
            <a:xfrm>
              <a:off x="4320563" y="3714750"/>
              <a:ext cx="354584" cy="276999"/>
            </a:xfrm>
            <a:prstGeom prst="rect">
              <a:avLst/>
            </a:prstGeom>
            <a:noFill/>
          </p:spPr>
          <p:txBody>
            <a:bodyPr wrap="none" rtlCol="0">
              <a:spAutoFit/>
            </a:bodyPr>
            <a:lstStyle/>
            <a:p>
              <a:pPr algn="ctr"/>
              <a:r>
                <a:rPr lang="en-US" sz="1200" dirty="0"/>
                <a:t>80</a:t>
              </a:r>
            </a:p>
          </p:txBody>
        </p:sp>
        <p:sp>
          <p:nvSpPr>
            <p:cNvPr id="53" name="TextBox 52"/>
            <p:cNvSpPr txBox="1"/>
            <p:nvPr/>
          </p:nvSpPr>
          <p:spPr>
            <a:xfrm>
              <a:off x="4656143" y="3714750"/>
              <a:ext cx="354584" cy="276999"/>
            </a:xfrm>
            <a:prstGeom prst="rect">
              <a:avLst/>
            </a:prstGeom>
            <a:noFill/>
          </p:spPr>
          <p:txBody>
            <a:bodyPr wrap="none" rtlCol="0">
              <a:spAutoFit/>
            </a:bodyPr>
            <a:lstStyle/>
            <a:p>
              <a:pPr algn="ctr"/>
              <a:r>
                <a:rPr lang="en-US" sz="1200" dirty="0"/>
                <a:t>90</a:t>
              </a:r>
            </a:p>
          </p:txBody>
        </p:sp>
        <p:sp>
          <p:nvSpPr>
            <p:cNvPr id="54" name="TextBox 53"/>
            <p:cNvSpPr txBox="1"/>
            <p:nvPr/>
          </p:nvSpPr>
          <p:spPr>
            <a:xfrm>
              <a:off x="4949244" y="3714750"/>
              <a:ext cx="439544" cy="276999"/>
            </a:xfrm>
            <a:prstGeom prst="rect">
              <a:avLst/>
            </a:prstGeom>
            <a:noFill/>
          </p:spPr>
          <p:txBody>
            <a:bodyPr wrap="none" rtlCol="0">
              <a:spAutoFit/>
            </a:bodyPr>
            <a:lstStyle/>
            <a:p>
              <a:pPr algn="ctr"/>
              <a:r>
                <a:rPr lang="en-US" sz="1200" dirty="0"/>
                <a:t>100</a:t>
              </a:r>
            </a:p>
          </p:txBody>
        </p:sp>
        <p:sp>
          <p:nvSpPr>
            <p:cNvPr id="55" name="TextBox 54"/>
            <p:cNvSpPr txBox="1"/>
            <p:nvPr/>
          </p:nvSpPr>
          <p:spPr>
            <a:xfrm>
              <a:off x="5290531" y="3714750"/>
              <a:ext cx="428130" cy="276999"/>
            </a:xfrm>
            <a:prstGeom prst="rect">
              <a:avLst/>
            </a:prstGeom>
            <a:noFill/>
          </p:spPr>
          <p:txBody>
            <a:bodyPr wrap="none" rtlCol="0">
              <a:spAutoFit/>
            </a:bodyPr>
            <a:lstStyle/>
            <a:p>
              <a:pPr algn="ctr"/>
              <a:r>
                <a:rPr lang="en-US" sz="1200" dirty="0"/>
                <a:t>110</a:t>
              </a:r>
            </a:p>
          </p:txBody>
        </p:sp>
        <p:sp>
          <p:nvSpPr>
            <p:cNvPr id="56" name="TextBox 55"/>
            <p:cNvSpPr txBox="1"/>
            <p:nvPr/>
          </p:nvSpPr>
          <p:spPr>
            <a:xfrm>
              <a:off x="5620404" y="3714750"/>
              <a:ext cx="439544" cy="276999"/>
            </a:xfrm>
            <a:prstGeom prst="rect">
              <a:avLst/>
            </a:prstGeom>
            <a:noFill/>
          </p:spPr>
          <p:txBody>
            <a:bodyPr wrap="none" rtlCol="0">
              <a:spAutoFit/>
            </a:bodyPr>
            <a:lstStyle/>
            <a:p>
              <a:pPr algn="ctr"/>
              <a:r>
                <a:rPr lang="en-US" sz="1200" dirty="0"/>
                <a:t>120</a:t>
              </a:r>
            </a:p>
          </p:txBody>
        </p:sp>
        <p:sp>
          <p:nvSpPr>
            <p:cNvPr id="57" name="TextBox 56"/>
            <p:cNvSpPr txBox="1"/>
            <p:nvPr/>
          </p:nvSpPr>
          <p:spPr>
            <a:xfrm>
              <a:off x="5955984" y="3714750"/>
              <a:ext cx="439544" cy="276999"/>
            </a:xfrm>
            <a:prstGeom prst="rect">
              <a:avLst/>
            </a:prstGeom>
            <a:noFill/>
          </p:spPr>
          <p:txBody>
            <a:bodyPr wrap="none" rtlCol="0">
              <a:spAutoFit/>
            </a:bodyPr>
            <a:lstStyle/>
            <a:p>
              <a:pPr algn="ctr"/>
              <a:r>
                <a:rPr lang="en-US" sz="1200" dirty="0"/>
                <a:t>130</a:t>
              </a:r>
            </a:p>
          </p:txBody>
        </p:sp>
        <p:sp>
          <p:nvSpPr>
            <p:cNvPr id="58" name="TextBox 57"/>
            <p:cNvSpPr txBox="1"/>
            <p:nvPr/>
          </p:nvSpPr>
          <p:spPr>
            <a:xfrm>
              <a:off x="6291564" y="3714750"/>
              <a:ext cx="439544" cy="276999"/>
            </a:xfrm>
            <a:prstGeom prst="rect">
              <a:avLst/>
            </a:prstGeom>
            <a:noFill/>
          </p:spPr>
          <p:txBody>
            <a:bodyPr wrap="none" rtlCol="0">
              <a:spAutoFit/>
            </a:bodyPr>
            <a:lstStyle/>
            <a:p>
              <a:pPr algn="ctr"/>
              <a:r>
                <a:rPr lang="en-US" sz="1200" dirty="0"/>
                <a:t>140</a:t>
              </a:r>
            </a:p>
          </p:txBody>
        </p:sp>
        <p:sp>
          <p:nvSpPr>
            <p:cNvPr id="59" name="TextBox 58"/>
            <p:cNvSpPr txBox="1"/>
            <p:nvPr/>
          </p:nvSpPr>
          <p:spPr>
            <a:xfrm>
              <a:off x="6627144" y="3714750"/>
              <a:ext cx="439544" cy="276999"/>
            </a:xfrm>
            <a:prstGeom prst="rect">
              <a:avLst/>
            </a:prstGeom>
            <a:noFill/>
          </p:spPr>
          <p:txBody>
            <a:bodyPr wrap="none" rtlCol="0">
              <a:spAutoFit/>
            </a:bodyPr>
            <a:lstStyle/>
            <a:p>
              <a:pPr algn="ctr"/>
              <a:r>
                <a:rPr lang="en-US" sz="1200" dirty="0"/>
                <a:t>150</a:t>
              </a:r>
            </a:p>
          </p:txBody>
        </p:sp>
        <p:sp>
          <p:nvSpPr>
            <p:cNvPr id="60" name="TextBox 59"/>
            <p:cNvSpPr txBox="1"/>
            <p:nvPr/>
          </p:nvSpPr>
          <p:spPr>
            <a:xfrm>
              <a:off x="6962724" y="3714750"/>
              <a:ext cx="439544" cy="276999"/>
            </a:xfrm>
            <a:prstGeom prst="rect">
              <a:avLst/>
            </a:prstGeom>
            <a:noFill/>
          </p:spPr>
          <p:txBody>
            <a:bodyPr wrap="none" rtlCol="0">
              <a:spAutoFit/>
            </a:bodyPr>
            <a:lstStyle/>
            <a:p>
              <a:pPr algn="ctr"/>
              <a:r>
                <a:rPr lang="en-US" sz="1200" dirty="0"/>
                <a:t>160</a:t>
              </a:r>
            </a:p>
          </p:txBody>
        </p:sp>
        <p:sp>
          <p:nvSpPr>
            <p:cNvPr id="61" name="TextBox 60"/>
            <p:cNvSpPr txBox="1"/>
            <p:nvPr/>
          </p:nvSpPr>
          <p:spPr>
            <a:xfrm>
              <a:off x="7298304" y="3714750"/>
              <a:ext cx="439544" cy="276999"/>
            </a:xfrm>
            <a:prstGeom prst="rect">
              <a:avLst/>
            </a:prstGeom>
            <a:noFill/>
          </p:spPr>
          <p:txBody>
            <a:bodyPr wrap="none" rtlCol="0">
              <a:spAutoFit/>
            </a:bodyPr>
            <a:lstStyle/>
            <a:p>
              <a:pPr algn="ctr"/>
              <a:r>
                <a:rPr lang="en-US" sz="1200" dirty="0"/>
                <a:t>170</a:t>
              </a:r>
            </a:p>
          </p:txBody>
        </p:sp>
        <p:sp>
          <p:nvSpPr>
            <p:cNvPr id="62" name="TextBox 61"/>
            <p:cNvSpPr txBox="1"/>
            <p:nvPr/>
          </p:nvSpPr>
          <p:spPr>
            <a:xfrm>
              <a:off x="7633881" y="3714750"/>
              <a:ext cx="439544" cy="276999"/>
            </a:xfrm>
            <a:prstGeom prst="rect">
              <a:avLst/>
            </a:prstGeom>
            <a:noFill/>
          </p:spPr>
          <p:txBody>
            <a:bodyPr wrap="none" rtlCol="0">
              <a:spAutoFit/>
            </a:bodyPr>
            <a:lstStyle/>
            <a:p>
              <a:pPr algn="ctr"/>
              <a:r>
                <a:rPr lang="en-US" sz="1200" dirty="0"/>
                <a:t>180</a:t>
              </a:r>
            </a:p>
          </p:txBody>
        </p:sp>
      </p:grpSp>
      <p:grpSp>
        <p:nvGrpSpPr>
          <p:cNvPr id="76" name="Group 75"/>
          <p:cNvGrpSpPr/>
          <p:nvPr/>
        </p:nvGrpSpPr>
        <p:grpSpPr>
          <a:xfrm>
            <a:off x="1351921" y="669095"/>
            <a:ext cx="397866" cy="2953527"/>
            <a:chOff x="1397761" y="871535"/>
            <a:chExt cx="397866" cy="2953527"/>
          </a:xfrm>
        </p:grpSpPr>
        <p:sp>
          <p:nvSpPr>
            <p:cNvPr id="65" name="TextBox 64"/>
            <p:cNvSpPr txBox="1"/>
            <p:nvPr/>
          </p:nvSpPr>
          <p:spPr>
            <a:xfrm>
              <a:off x="1526002" y="3548063"/>
              <a:ext cx="269625" cy="276999"/>
            </a:xfrm>
            <a:prstGeom prst="rect">
              <a:avLst/>
            </a:prstGeom>
            <a:noFill/>
          </p:spPr>
          <p:txBody>
            <a:bodyPr wrap="none" rtlCol="0">
              <a:spAutoFit/>
            </a:bodyPr>
            <a:lstStyle/>
            <a:p>
              <a:pPr algn="r"/>
              <a:r>
                <a:rPr lang="en-US" sz="1200" dirty="0"/>
                <a:t>0</a:t>
              </a:r>
            </a:p>
          </p:txBody>
        </p:sp>
        <p:sp>
          <p:nvSpPr>
            <p:cNvPr id="66" name="TextBox 65"/>
            <p:cNvSpPr txBox="1"/>
            <p:nvPr/>
          </p:nvSpPr>
          <p:spPr>
            <a:xfrm>
              <a:off x="1397761" y="3280412"/>
              <a:ext cx="397866" cy="276999"/>
            </a:xfrm>
            <a:prstGeom prst="rect">
              <a:avLst/>
            </a:prstGeom>
            <a:noFill/>
          </p:spPr>
          <p:txBody>
            <a:bodyPr wrap="none" rtlCol="0">
              <a:spAutoFit/>
            </a:bodyPr>
            <a:lstStyle/>
            <a:p>
              <a:pPr algn="r"/>
              <a:r>
                <a:rPr lang="en-US" sz="1200" dirty="0"/>
                <a:t>0.1</a:t>
              </a:r>
            </a:p>
          </p:txBody>
        </p:sp>
        <p:sp>
          <p:nvSpPr>
            <p:cNvPr id="67" name="TextBox 66"/>
            <p:cNvSpPr txBox="1"/>
            <p:nvPr/>
          </p:nvSpPr>
          <p:spPr>
            <a:xfrm>
              <a:off x="1397761" y="3012759"/>
              <a:ext cx="397866" cy="276999"/>
            </a:xfrm>
            <a:prstGeom prst="rect">
              <a:avLst/>
            </a:prstGeom>
            <a:noFill/>
          </p:spPr>
          <p:txBody>
            <a:bodyPr wrap="none" rtlCol="0">
              <a:spAutoFit/>
            </a:bodyPr>
            <a:lstStyle/>
            <a:p>
              <a:pPr algn="r"/>
              <a:r>
                <a:rPr lang="en-US" sz="1200" dirty="0"/>
                <a:t>0.2</a:t>
              </a:r>
            </a:p>
          </p:txBody>
        </p:sp>
        <p:sp>
          <p:nvSpPr>
            <p:cNvPr id="68" name="TextBox 67"/>
            <p:cNvSpPr txBox="1"/>
            <p:nvPr/>
          </p:nvSpPr>
          <p:spPr>
            <a:xfrm>
              <a:off x="1397761" y="2745106"/>
              <a:ext cx="397866" cy="276999"/>
            </a:xfrm>
            <a:prstGeom prst="rect">
              <a:avLst/>
            </a:prstGeom>
            <a:noFill/>
          </p:spPr>
          <p:txBody>
            <a:bodyPr wrap="none" rtlCol="0">
              <a:spAutoFit/>
            </a:bodyPr>
            <a:lstStyle/>
            <a:p>
              <a:pPr algn="r"/>
              <a:r>
                <a:rPr lang="en-US" sz="1200" dirty="0"/>
                <a:t>0.3</a:t>
              </a:r>
            </a:p>
          </p:txBody>
        </p:sp>
        <p:sp>
          <p:nvSpPr>
            <p:cNvPr id="69" name="TextBox 68"/>
            <p:cNvSpPr txBox="1"/>
            <p:nvPr/>
          </p:nvSpPr>
          <p:spPr>
            <a:xfrm>
              <a:off x="1397761" y="2477453"/>
              <a:ext cx="397866" cy="276999"/>
            </a:xfrm>
            <a:prstGeom prst="rect">
              <a:avLst/>
            </a:prstGeom>
            <a:noFill/>
          </p:spPr>
          <p:txBody>
            <a:bodyPr wrap="none" rtlCol="0">
              <a:spAutoFit/>
            </a:bodyPr>
            <a:lstStyle/>
            <a:p>
              <a:pPr algn="r"/>
              <a:r>
                <a:rPr lang="en-US" sz="1200" dirty="0"/>
                <a:t>0.4</a:t>
              </a:r>
            </a:p>
          </p:txBody>
        </p:sp>
        <p:sp>
          <p:nvSpPr>
            <p:cNvPr id="70" name="TextBox 69"/>
            <p:cNvSpPr txBox="1"/>
            <p:nvPr/>
          </p:nvSpPr>
          <p:spPr>
            <a:xfrm>
              <a:off x="1397761" y="2209800"/>
              <a:ext cx="397866" cy="276999"/>
            </a:xfrm>
            <a:prstGeom prst="rect">
              <a:avLst/>
            </a:prstGeom>
            <a:noFill/>
          </p:spPr>
          <p:txBody>
            <a:bodyPr wrap="none" rtlCol="0">
              <a:spAutoFit/>
            </a:bodyPr>
            <a:lstStyle/>
            <a:p>
              <a:pPr algn="r"/>
              <a:r>
                <a:rPr lang="en-US" sz="1200" dirty="0"/>
                <a:t>0.5</a:t>
              </a:r>
            </a:p>
          </p:txBody>
        </p:sp>
        <p:sp>
          <p:nvSpPr>
            <p:cNvPr id="71" name="TextBox 70"/>
            <p:cNvSpPr txBox="1"/>
            <p:nvPr/>
          </p:nvSpPr>
          <p:spPr>
            <a:xfrm>
              <a:off x="1397761" y="1942147"/>
              <a:ext cx="397866" cy="276999"/>
            </a:xfrm>
            <a:prstGeom prst="rect">
              <a:avLst/>
            </a:prstGeom>
            <a:noFill/>
          </p:spPr>
          <p:txBody>
            <a:bodyPr wrap="none" rtlCol="0">
              <a:spAutoFit/>
            </a:bodyPr>
            <a:lstStyle/>
            <a:p>
              <a:pPr algn="r"/>
              <a:r>
                <a:rPr lang="en-US" sz="1200" dirty="0"/>
                <a:t>0.6</a:t>
              </a:r>
            </a:p>
          </p:txBody>
        </p:sp>
        <p:sp>
          <p:nvSpPr>
            <p:cNvPr id="72" name="TextBox 71"/>
            <p:cNvSpPr txBox="1"/>
            <p:nvPr/>
          </p:nvSpPr>
          <p:spPr>
            <a:xfrm>
              <a:off x="1397761" y="1674494"/>
              <a:ext cx="397866" cy="276999"/>
            </a:xfrm>
            <a:prstGeom prst="rect">
              <a:avLst/>
            </a:prstGeom>
            <a:noFill/>
          </p:spPr>
          <p:txBody>
            <a:bodyPr wrap="none" rtlCol="0">
              <a:spAutoFit/>
            </a:bodyPr>
            <a:lstStyle/>
            <a:p>
              <a:pPr algn="r"/>
              <a:r>
                <a:rPr lang="en-US" sz="1200" dirty="0"/>
                <a:t>0.7</a:t>
              </a:r>
            </a:p>
          </p:txBody>
        </p:sp>
        <p:sp>
          <p:nvSpPr>
            <p:cNvPr id="73" name="TextBox 72"/>
            <p:cNvSpPr txBox="1"/>
            <p:nvPr/>
          </p:nvSpPr>
          <p:spPr>
            <a:xfrm>
              <a:off x="1397761" y="1406841"/>
              <a:ext cx="397866" cy="276999"/>
            </a:xfrm>
            <a:prstGeom prst="rect">
              <a:avLst/>
            </a:prstGeom>
            <a:noFill/>
          </p:spPr>
          <p:txBody>
            <a:bodyPr wrap="none" rtlCol="0">
              <a:spAutoFit/>
            </a:bodyPr>
            <a:lstStyle/>
            <a:p>
              <a:pPr algn="r"/>
              <a:r>
                <a:rPr lang="en-US" sz="1200" dirty="0"/>
                <a:t>0.8</a:t>
              </a:r>
            </a:p>
          </p:txBody>
        </p:sp>
        <p:sp>
          <p:nvSpPr>
            <p:cNvPr id="74" name="TextBox 73"/>
            <p:cNvSpPr txBox="1"/>
            <p:nvPr/>
          </p:nvSpPr>
          <p:spPr>
            <a:xfrm>
              <a:off x="1397761" y="1139188"/>
              <a:ext cx="397866" cy="276999"/>
            </a:xfrm>
            <a:prstGeom prst="rect">
              <a:avLst/>
            </a:prstGeom>
            <a:noFill/>
          </p:spPr>
          <p:txBody>
            <a:bodyPr wrap="none" rtlCol="0">
              <a:spAutoFit/>
            </a:bodyPr>
            <a:lstStyle/>
            <a:p>
              <a:pPr algn="r"/>
              <a:r>
                <a:rPr lang="en-US" sz="1200" dirty="0"/>
                <a:t>0.9</a:t>
              </a:r>
            </a:p>
          </p:txBody>
        </p:sp>
        <p:sp>
          <p:nvSpPr>
            <p:cNvPr id="75" name="TextBox 74"/>
            <p:cNvSpPr txBox="1"/>
            <p:nvPr/>
          </p:nvSpPr>
          <p:spPr>
            <a:xfrm>
              <a:off x="1397761" y="871535"/>
              <a:ext cx="397866" cy="276999"/>
            </a:xfrm>
            <a:prstGeom prst="rect">
              <a:avLst/>
            </a:prstGeom>
            <a:noFill/>
          </p:spPr>
          <p:txBody>
            <a:bodyPr wrap="none" rtlCol="0">
              <a:spAutoFit/>
            </a:bodyPr>
            <a:lstStyle/>
            <a:p>
              <a:pPr algn="r"/>
              <a:r>
                <a:rPr lang="en-US" sz="1200" dirty="0"/>
                <a:t>1.0</a:t>
              </a:r>
            </a:p>
          </p:txBody>
        </p:sp>
      </p:grpSp>
      <p:sp>
        <p:nvSpPr>
          <p:cNvPr id="77" name="TextBox 76"/>
          <p:cNvSpPr txBox="1"/>
          <p:nvPr/>
        </p:nvSpPr>
        <p:spPr>
          <a:xfrm>
            <a:off x="4071073" y="3682628"/>
            <a:ext cx="1423788" cy="276999"/>
          </a:xfrm>
          <a:prstGeom prst="rect">
            <a:avLst/>
          </a:prstGeom>
          <a:noFill/>
        </p:spPr>
        <p:txBody>
          <a:bodyPr wrap="none" rtlCol="0">
            <a:spAutoFit/>
          </a:bodyPr>
          <a:lstStyle/>
          <a:p>
            <a:pPr algn="ctr"/>
            <a:r>
              <a:rPr lang="en-US" sz="1200" b="1" dirty="0"/>
              <a:t>Duration (weeks)</a:t>
            </a:r>
          </a:p>
        </p:txBody>
      </p:sp>
      <p:sp>
        <p:nvSpPr>
          <p:cNvPr id="80" name="TextBox 79"/>
          <p:cNvSpPr txBox="1"/>
          <p:nvPr/>
        </p:nvSpPr>
        <p:spPr>
          <a:xfrm rot="16200000">
            <a:off x="-327987" y="2049270"/>
            <a:ext cx="3165803" cy="276999"/>
          </a:xfrm>
          <a:prstGeom prst="rect">
            <a:avLst/>
          </a:prstGeom>
          <a:noFill/>
        </p:spPr>
        <p:txBody>
          <a:bodyPr wrap="none" rtlCol="0">
            <a:spAutoFit/>
          </a:bodyPr>
          <a:lstStyle/>
          <a:p>
            <a:pPr algn="ctr"/>
            <a:r>
              <a:rPr lang="en-US" sz="1200" b="1" dirty="0"/>
              <a:t>Probability of Transfusion Independence</a:t>
            </a:r>
          </a:p>
        </p:txBody>
      </p:sp>
      <p:sp>
        <p:nvSpPr>
          <p:cNvPr id="81" name="TextBox 80"/>
          <p:cNvSpPr txBox="1"/>
          <p:nvPr/>
        </p:nvSpPr>
        <p:spPr>
          <a:xfrm>
            <a:off x="4141670" y="1303316"/>
            <a:ext cx="4366901" cy="400110"/>
          </a:xfrm>
          <a:prstGeom prst="rect">
            <a:avLst/>
          </a:prstGeom>
          <a:noFill/>
        </p:spPr>
        <p:txBody>
          <a:bodyPr wrap="none" rtlCol="0">
            <a:spAutoFit/>
          </a:bodyPr>
          <a:lstStyle/>
          <a:p>
            <a:r>
              <a:rPr lang="en-US" sz="1000" b="1" dirty="0"/>
              <a:t>Duration, median (95% CI), weeks: </a:t>
            </a:r>
            <a:r>
              <a:rPr lang="en-US" sz="1000" dirty="0"/>
              <a:t>79.9 (53.7–112.3) vs 21.0 (10.9–NE)</a:t>
            </a:r>
          </a:p>
          <a:p>
            <a:r>
              <a:rPr lang="en-US" sz="1000" b="1" dirty="0"/>
              <a:t>Hazard ratio (95% CI): </a:t>
            </a:r>
            <a:r>
              <a:rPr lang="en-US" sz="1000" dirty="0"/>
              <a:t>0.485 (0.205–1.149)</a:t>
            </a:r>
          </a:p>
        </p:txBody>
      </p:sp>
      <p:grpSp>
        <p:nvGrpSpPr>
          <p:cNvPr id="166" name="Group 165"/>
          <p:cNvGrpSpPr/>
          <p:nvPr/>
        </p:nvGrpSpPr>
        <p:grpSpPr>
          <a:xfrm>
            <a:off x="1757560" y="800860"/>
            <a:ext cx="5806671" cy="2301674"/>
            <a:chOff x="1803400" y="1003300"/>
            <a:chExt cx="5806671" cy="2301674"/>
          </a:xfrm>
        </p:grpSpPr>
        <p:sp>
          <p:nvSpPr>
            <p:cNvPr id="83" name="Freeform 82"/>
            <p:cNvSpPr/>
            <p:nvPr/>
          </p:nvSpPr>
          <p:spPr>
            <a:xfrm>
              <a:off x="1803400" y="1003300"/>
              <a:ext cx="5778500" cy="2273300"/>
            </a:xfrm>
            <a:custGeom>
              <a:avLst/>
              <a:gdLst>
                <a:gd name="connsiteX0" fmla="*/ 5778500 w 5778500"/>
                <a:gd name="connsiteY0" fmla="*/ 2273300 h 2273300"/>
                <a:gd name="connsiteX1" fmla="*/ 4902200 w 5778500"/>
                <a:gd name="connsiteY1" fmla="*/ 2273300 h 2273300"/>
                <a:gd name="connsiteX2" fmla="*/ 4902200 w 5778500"/>
                <a:gd name="connsiteY2" fmla="*/ 2076450 h 2273300"/>
                <a:gd name="connsiteX3" fmla="*/ 4603750 w 5778500"/>
                <a:gd name="connsiteY3" fmla="*/ 2076450 h 2273300"/>
                <a:gd name="connsiteX4" fmla="*/ 4603750 w 5778500"/>
                <a:gd name="connsiteY4" fmla="*/ 1949450 h 2273300"/>
                <a:gd name="connsiteX5" fmla="*/ 4159250 w 5778500"/>
                <a:gd name="connsiteY5" fmla="*/ 1949450 h 2273300"/>
                <a:gd name="connsiteX6" fmla="*/ 4159250 w 5778500"/>
                <a:gd name="connsiteY6" fmla="*/ 1873250 h 2273300"/>
                <a:gd name="connsiteX7" fmla="*/ 3962400 w 5778500"/>
                <a:gd name="connsiteY7" fmla="*/ 1873250 h 2273300"/>
                <a:gd name="connsiteX8" fmla="*/ 3962400 w 5778500"/>
                <a:gd name="connsiteY8" fmla="*/ 1797050 h 2273300"/>
                <a:gd name="connsiteX9" fmla="*/ 3905250 w 5778500"/>
                <a:gd name="connsiteY9" fmla="*/ 1797050 h 2273300"/>
                <a:gd name="connsiteX10" fmla="*/ 3905250 w 5778500"/>
                <a:gd name="connsiteY10" fmla="*/ 1676400 h 2273300"/>
                <a:gd name="connsiteX11" fmla="*/ 3784600 w 5778500"/>
                <a:gd name="connsiteY11" fmla="*/ 1676400 h 2273300"/>
                <a:gd name="connsiteX12" fmla="*/ 3784600 w 5778500"/>
                <a:gd name="connsiteY12" fmla="*/ 1606550 h 2273300"/>
                <a:gd name="connsiteX13" fmla="*/ 3752850 w 5778500"/>
                <a:gd name="connsiteY13" fmla="*/ 1606550 h 2273300"/>
                <a:gd name="connsiteX14" fmla="*/ 3752850 w 5778500"/>
                <a:gd name="connsiteY14" fmla="*/ 1562100 h 2273300"/>
                <a:gd name="connsiteX15" fmla="*/ 3708400 w 5778500"/>
                <a:gd name="connsiteY15" fmla="*/ 1562100 h 2273300"/>
                <a:gd name="connsiteX16" fmla="*/ 3708400 w 5778500"/>
                <a:gd name="connsiteY16" fmla="*/ 1498600 h 2273300"/>
                <a:gd name="connsiteX17" fmla="*/ 3276600 w 5778500"/>
                <a:gd name="connsiteY17" fmla="*/ 1498600 h 2273300"/>
                <a:gd name="connsiteX18" fmla="*/ 3276600 w 5778500"/>
                <a:gd name="connsiteY18" fmla="*/ 1454150 h 2273300"/>
                <a:gd name="connsiteX19" fmla="*/ 3079750 w 5778500"/>
                <a:gd name="connsiteY19" fmla="*/ 1454150 h 2273300"/>
                <a:gd name="connsiteX20" fmla="*/ 3079750 w 5778500"/>
                <a:gd name="connsiteY20" fmla="*/ 1403350 h 2273300"/>
                <a:gd name="connsiteX21" fmla="*/ 2724150 w 5778500"/>
                <a:gd name="connsiteY21" fmla="*/ 1403350 h 2273300"/>
                <a:gd name="connsiteX22" fmla="*/ 2724150 w 5778500"/>
                <a:gd name="connsiteY22" fmla="*/ 1365250 h 2273300"/>
                <a:gd name="connsiteX23" fmla="*/ 2692400 w 5778500"/>
                <a:gd name="connsiteY23" fmla="*/ 1365250 h 2273300"/>
                <a:gd name="connsiteX24" fmla="*/ 2692400 w 5778500"/>
                <a:gd name="connsiteY24" fmla="*/ 1327150 h 2273300"/>
                <a:gd name="connsiteX25" fmla="*/ 2540000 w 5778500"/>
                <a:gd name="connsiteY25" fmla="*/ 1327150 h 2273300"/>
                <a:gd name="connsiteX26" fmla="*/ 2540000 w 5778500"/>
                <a:gd name="connsiteY26" fmla="*/ 1282700 h 2273300"/>
                <a:gd name="connsiteX27" fmla="*/ 2400300 w 5778500"/>
                <a:gd name="connsiteY27" fmla="*/ 1282700 h 2273300"/>
                <a:gd name="connsiteX28" fmla="*/ 2400300 w 5778500"/>
                <a:gd name="connsiteY28" fmla="*/ 1244600 h 2273300"/>
                <a:gd name="connsiteX29" fmla="*/ 2349500 w 5778500"/>
                <a:gd name="connsiteY29" fmla="*/ 1244600 h 2273300"/>
                <a:gd name="connsiteX30" fmla="*/ 2349500 w 5778500"/>
                <a:gd name="connsiteY30" fmla="*/ 1200150 h 2273300"/>
                <a:gd name="connsiteX31" fmla="*/ 2324100 w 5778500"/>
                <a:gd name="connsiteY31" fmla="*/ 1200150 h 2273300"/>
                <a:gd name="connsiteX32" fmla="*/ 2324100 w 5778500"/>
                <a:gd name="connsiteY32" fmla="*/ 1155700 h 2273300"/>
                <a:gd name="connsiteX33" fmla="*/ 2184400 w 5778500"/>
                <a:gd name="connsiteY33" fmla="*/ 1155700 h 2273300"/>
                <a:gd name="connsiteX34" fmla="*/ 2184400 w 5778500"/>
                <a:gd name="connsiteY34" fmla="*/ 1117600 h 2273300"/>
                <a:gd name="connsiteX35" fmla="*/ 2101850 w 5778500"/>
                <a:gd name="connsiteY35" fmla="*/ 1117600 h 2273300"/>
                <a:gd name="connsiteX36" fmla="*/ 2101850 w 5778500"/>
                <a:gd name="connsiteY36" fmla="*/ 1073150 h 2273300"/>
                <a:gd name="connsiteX37" fmla="*/ 1968500 w 5778500"/>
                <a:gd name="connsiteY37" fmla="*/ 1073150 h 2273300"/>
                <a:gd name="connsiteX38" fmla="*/ 1968500 w 5778500"/>
                <a:gd name="connsiteY38" fmla="*/ 1041400 h 2273300"/>
                <a:gd name="connsiteX39" fmla="*/ 1816100 w 5778500"/>
                <a:gd name="connsiteY39" fmla="*/ 1041400 h 2273300"/>
                <a:gd name="connsiteX40" fmla="*/ 1816100 w 5778500"/>
                <a:gd name="connsiteY40" fmla="*/ 1003300 h 2273300"/>
                <a:gd name="connsiteX41" fmla="*/ 1797050 w 5778500"/>
                <a:gd name="connsiteY41" fmla="*/ 1003300 h 2273300"/>
                <a:gd name="connsiteX42" fmla="*/ 1797050 w 5778500"/>
                <a:gd name="connsiteY42" fmla="*/ 952500 h 2273300"/>
                <a:gd name="connsiteX43" fmla="*/ 1746250 w 5778500"/>
                <a:gd name="connsiteY43" fmla="*/ 952500 h 2273300"/>
                <a:gd name="connsiteX44" fmla="*/ 1746250 w 5778500"/>
                <a:gd name="connsiteY44" fmla="*/ 908050 h 2273300"/>
                <a:gd name="connsiteX45" fmla="*/ 1587500 w 5778500"/>
                <a:gd name="connsiteY45" fmla="*/ 908050 h 2273300"/>
                <a:gd name="connsiteX46" fmla="*/ 1587500 w 5778500"/>
                <a:gd name="connsiteY46" fmla="*/ 876300 h 2273300"/>
                <a:gd name="connsiteX47" fmla="*/ 1562100 w 5778500"/>
                <a:gd name="connsiteY47" fmla="*/ 876300 h 2273300"/>
                <a:gd name="connsiteX48" fmla="*/ 1562100 w 5778500"/>
                <a:gd name="connsiteY48" fmla="*/ 838200 h 2273300"/>
                <a:gd name="connsiteX49" fmla="*/ 1524000 w 5778500"/>
                <a:gd name="connsiteY49" fmla="*/ 838200 h 2273300"/>
                <a:gd name="connsiteX50" fmla="*/ 1524000 w 5778500"/>
                <a:gd name="connsiteY50" fmla="*/ 800100 h 2273300"/>
                <a:gd name="connsiteX51" fmla="*/ 1403350 w 5778500"/>
                <a:gd name="connsiteY51" fmla="*/ 800100 h 2273300"/>
                <a:gd name="connsiteX52" fmla="*/ 1403350 w 5778500"/>
                <a:gd name="connsiteY52" fmla="*/ 755650 h 2273300"/>
                <a:gd name="connsiteX53" fmla="*/ 1250950 w 5778500"/>
                <a:gd name="connsiteY53" fmla="*/ 755650 h 2273300"/>
                <a:gd name="connsiteX54" fmla="*/ 1250950 w 5778500"/>
                <a:gd name="connsiteY54" fmla="*/ 723900 h 2273300"/>
                <a:gd name="connsiteX55" fmla="*/ 1206500 w 5778500"/>
                <a:gd name="connsiteY55" fmla="*/ 723900 h 2273300"/>
                <a:gd name="connsiteX56" fmla="*/ 1206500 w 5778500"/>
                <a:gd name="connsiteY56" fmla="*/ 673100 h 2273300"/>
                <a:gd name="connsiteX57" fmla="*/ 704850 w 5778500"/>
                <a:gd name="connsiteY57" fmla="*/ 673100 h 2273300"/>
                <a:gd name="connsiteX58" fmla="*/ 704850 w 5778500"/>
                <a:gd name="connsiteY58" fmla="*/ 603250 h 2273300"/>
                <a:gd name="connsiteX59" fmla="*/ 673100 w 5778500"/>
                <a:gd name="connsiteY59" fmla="*/ 603250 h 2273300"/>
                <a:gd name="connsiteX60" fmla="*/ 673100 w 5778500"/>
                <a:gd name="connsiteY60" fmla="*/ 558800 h 2273300"/>
                <a:gd name="connsiteX61" fmla="*/ 635000 w 5778500"/>
                <a:gd name="connsiteY61" fmla="*/ 558800 h 2273300"/>
                <a:gd name="connsiteX62" fmla="*/ 635000 w 5778500"/>
                <a:gd name="connsiteY62" fmla="*/ 533400 h 2273300"/>
                <a:gd name="connsiteX63" fmla="*/ 596900 w 5778500"/>
                <a:gd name="connsiteY63" fmla="*/ 533400 h 2273300"/>
                <a:gd name="connsiteX64" fmla="*/ 596900 w 5778500"/>
                <a:gd name="connsiteY64" fmla="*/ 482600 h 2273300"/>
                <a:gd name="connsiteX65" fmla="*/ 514350 w 5778500"/>
                <a:gd name="connsiteY65" fmla="*/ 482600 h 2273300"/>
                <a:gd name="connsiteX66" fmla="*/ 514350 w 5778500"/>
                <a:gd name="connsiteY66" fmla="*/ 444500 h 2273300"/>
                <a:gd name="connsiteX67" fmla="*/ 469900 w 5778500"/>
                <a:gd name="connsiteY67" fmla="*/ 444500 h 2273300"/>
                <a:gd name="connsiteX68" fmla="*/ 469900 w 5778500"/>
                <a:gd name="connsiteY68" fmla="*/ 406400 h 2273300"/>
                <a:gd name="connsiteX69" fmla="*/ 355600 w 5778500"/>
                <a:gd name="connsiteY69" fmla="*/ 406400 h 2273300"/>
                <a:gd name="connsiteX70" fmla="*/ 355600 w 5778500"/>
                <a:gd name="connsiteY70" fmla="*/ 368300 h 2273300"/>
                <a:gd name="connsiteX71" fmla="*/ 336550 w 5778500"/>
                <a:gd name="connsiteY71" fmla="*/ 368300 h 2273300"/>
                <a:gd name="connsiteX72" fmla="*/ 336550 w 5778500"/>
                <a:gd name="connsiteY72" fmla="*/ 292100 h 2273300"/>
                <a:gd name="connsiteX73" fmla="*/ 336550 w 5778500"/>
                <a:gd name="connsiteY73" fmla="*/ 292100 h 2273300"/>
                <a:gd name="connsiteX74" fmla="*/ 336550 w 5778500"/>
                <a:gd name="connsiteY74" fmla="*/ 254000 h 2273300"/>
                <a:gd name="connsiteX75" fmla="*/ 317500 w 5778500"/>
                <a:gd name="connsiteY75" fmla="*/ 254000 h 2273300"/>
                <a:gd name="connsiteX76" fmla="*/ 317500 w 5778500"/>
                <a:gd name="connsiteY76" fmla="*/ 215900 h 2273300"/>
                <a:gd name="connsiteX77" fmla="*/ 298450 w 5778500"/>
                <a:gd name="connsiteY77" fmla="*/ 215900 h 2273300"/>
                <a:gd name="connsiteX78" fmla="*/ 298450 w 5778500"/>
                <a:gd name="connsiteY78" fmla="*/ 127000 h 2273300"/>
                <a:gd name="connsiteX79" fmla="*/ 292100 w 5778500"/>
                <a:gd name="connsiteY79" fmla="*/ 127000 h 2273300"/>
                <a:gd name="connsiteX80" fmla="*/ 292100 w 5778500"/>
                <a:gd name="connsiteY80" fmla="*/ 38100 h 2273300"/>
                <a:gd name="connsiteX81" fmla="*/ 279400 w 5778500"/>
                <a:gd name="connsiteY81" fmla="*/ 38100 h 2273300"/>
                <a:gd name="connsiteX82" fmla="*/ 279400 w 5778500"/>
                <a:gd name="connsiteY82" fmla="*/ 0 h 2273300"/>
                <a:gd name="connsiteX83" fmla="*/ 0 w 5778500"/>
                <a:gd name="connsiteY83" fmla="*/ 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778500" h="2273300">
                  <a:moveTo>
                    <a:pt x="5778500" y="2273300"/>
                  </a:moveTo>
                  <a:lnTo>
                    <a:pt x="4902200" y="2273300"/>
                  </a:lnTo>
                  <a:lnTo>
                    <a:pt x="4902200" y="2076450"/>
                  </a:lnTo>
                  <a:lnTo>
                    <a:pt x="4603750" y="2076450"/>
                  </a:lnTo>
                  <a:lnTo>
                    <a:pt x="4603750" y="1949450"/>
                  </a:lnTo>
                  <a:lnTo>
                    <a:pt x="4159250" y="1949450"/>
                  </a:lnTo>
                  <a:lnTo>
                    <a:pt x="4159250" y="1873250"/>
                  </a:lnTo>
                  <a:lnTo>
                    <a:pt x="3962400" y="1873250"/>
                  </a:lnTo>
                  <a:lnTo>
                    <a:pt x="3962400" y="1797050"/>
                  </a:lnTo>
                  <a:lnTo>
                    <a:pt x="3905250" y="1797050"/>
                  </a:lnTo>
                  <a:lnTo>
                    <a:pt x="3905250" y="1676400"/>
                  </a:lnTo>
                  <a:lnTo>
                    <a:pt x="3784600" y="1676400"/>
                  </a:lnTo>
                  <a:lnTo>
                    <a:pt x="3784600" y="1606550"/>
                  </a:lnTo>
                  <a:lnTo>
                    <a:pt x="3752850" y="1606550"/>
                  </a:lnTo>
                  <a:lnTo>
                    <a:pt x="3752850" y="1562100"/>
                  </a:lnTo>
                  <a:lnTo>
                    <a:pt x="3708400" y="1562100"/>
                  </a:lnTo>
                  <a:lnTo>
                    <a:pt x="3708400" y="1498600"/>
                  </a:lnTo>
                  <a:lnTo>
                    <a:pt x="3276600" y="1498600"/>
                  </a:lnTo>
                  <a:lnTo>
                    <a:pt x="3276600" y="1454150"/>
                  </a:lnTo>
                  <a:lnTo>
                    <a:pt x="3079750" y="1454150"/>
                  </a:lnTo>
                  <a:lnTo>
                    <a:pt x="3079750" y="1403350"/>
                  </a:lnTo>
                  <a:lnTo>
                    <a:pt x="2724150" y="1403350"/>
                  </a:lnTo>
                  <a:lnTo>
                    <a:pt x="2724150" y="1365250"/>
                  </a:lnTo>
                  <a:lnTo>
                    <a:pt x="2692400" y="1365250"/>
                  </a:lnTo>
                  <a:lnTo>
                    <a:pt x="2692400" y="1327150"/>
                  </a:lnTo>
                  <a:lnTo>
                    <a:pt x="2540000" y="1327150"/>
                  </a:lnTo>
                  <a:lnTo>
                    <a:pt x="2540000" y="1282700"/>
                  </a:lnTo>
                  <a:lnTo>
                    <a:pt x="2400300" y="1282700"/>
                  </a:lnTo>
                  <a:lnTo>
                    <a:pt x="2400300" y="1244600"/>
                  </a:lnTo>
                  <a:lnTo>
                    <a:pt x="2349500" y="1244600"/>
                  </a:lnTo>
                  <a:lnTo>
                    <a:pt x="2349500" y="1200150"/>
                  </a:lnTo>
                  <a:lnTo>
                    <a:pt x="2324100" y="1200150"/>
                  </a:lnTo>
                  <a:lnTo>
                    <a:pt x="2324100" y="1155700"/>
                  </a:lnTo>
                  <a:lnTo>
                    <a:pt x="2184400" y="1155700"/>
                  </a:lnTo>
                  <a:lnTo>
                    <a:pt x="2184400" y="1117600"/>
                  </a:lnTo>
                  <a:lnTo>
                    <a:pt x="2101850" y="1117600"/>
                  </a:lnTo>
                  <a:lnTo>
                    <a:pt x="2101850" y="1073150"/>
                  </a:lnTo>
                  <a:lnTo>
                    <a:pt x="1968500" y="1073150"/>
                  </a:lnTo>
                  <a:lnTo>
                    <a:pt x="1968500" y="1041400"/>
                  </a:lnTo>
                  <a:lnTo>
                    <a:pt x="1816100" y="1041400"/>
                  </a:lnTo>
                  <a:lnTo>
                    <a:pt x="1816100" y="1003300"/>
                  </a:lnTo>
                  <a:lnTo>
                    <a:pt x="1797050" y="1003300"/>
                  </a:lnTo>
                  <a:lnTo>
                    <a:pt x="1797050" y="952500"/>
                  </a:lnTo>
                  <a:lnTo>
                    <a:pt x="1746250" y="952500"/>
                  </a:lnTo>
                  <a:lnTo>
                    <a:pt x="1746250" y="908050"/>
                  </a:lnTo>
                  <a:lnTo>
                    <a:pt x="1587500" y="908050"/>
                  </a:lnTo>
                  <a:lnTo>
                    <a:pt x="1587500" y="876300"/>
                  </a:lnTo>
                  <a:lnTo>
                    <a:pt x="1562100" y="876300"/>
                  </a:lnTo>
                  <a:lnTo>
                    <a:pt x="1562100" y="838200"/>
                  </a:lnTo>
                  <a:lnTo>
                    <a:pt x="1524000" y="838200"/>
                  </a:lnTo>
                  <a:lnTo>
                    <a:pt x="1524000" y="800100"/>
                  </a:lnTo>
                  <a:lnTo>
                    <a:pt x="1403350" y="800100"/>
                  </a:lnTo>
                  <a:lnTo>
                    <a:pt x="1403350" y="755650"/>
                  </a:lnTo>
                  <a:lnTo>
                    <a:pt x="1250950" y="755650"/>
                  </a:lnTo>
                  <a:lnTo>
                    <a:pt x="1250950" y="723900"/>
                  </a:lnTo>
                  <a:lnTo>
                    <a:pt x="1206500" y="723900"/>
                  </a:lnTo>
                  <a:lnTo>
                    <a:pt x="1206500" y="673100"/>
                  </a:lnTo>
                  <a:lnTo>
                    <a:pt x="704850" y="673100"/>
                  </a:lnTo>
                  <a:lnTo>
                    <a:pt x="704850" y="603250"/>
                  </a:lnTo>
                  <a:lnTo>
                    <a:pt x="673100" y="603250"/>
                  </a:lnTo>
                  <a:lnTo>
                    <a:pt x="673100" y="558800"/>
                  </a:lnTo>
                  <a:lnTo>
                    <a:pt x="635000" y="558800"/>
                  </a:lnTo>
                  <a:lnTo>
                    <a:pt x="635000" y="533400"/>
                  </a:lnTo>
                  <a:lnTo>
                    <a:pt x="596900" y="533400"/>
                  </a:lnTo>
                  <a:lnTo>
                    <a:pt x="596900" y="482600"/>
                  </a:lnTo>
                  <a:lnTo>
                    <a:pt x="514350" y="482600"/>
                  </a:lnTo>
                  <a:lnTo>
                    <a:pt x="514350" y="444500"/>
                  </a:lnTo>
                  <a:lnTo>
                    <a:pt x="469900" y="444500"/>
                  </a:lnTo>
                  <a:lnTo>
                    <a:pt x="469900" y="406400"/>
                  </a:lnTo>
                  <a:lnTo>
                    <a:pt x="355600" y="406400"/>
                  </a:lnTo>
                  <a:lnTo>
                    <a:pt x="355600" y="368300"/>
                  </a:lnTo>
                  <a:lnTo>
                    <a:pt x="336550" y="368300"/>
                  </a:lnTo>
                  <a:lnTo>
                    <a:pt x="336550" y="292100"/>
                  </a:lnTo>
                  <a:lnTo>
                    <a:pt x="336550" y="292100"/>
                  </a:lnTo>
                  <a:lnTo>
                    <a:pt x="336550" y="254000"/>
                  </a:lnTo>
                  <a:lnTo>
                    <a:pt x="317500" y="254000"/>
                  </a:lnTo>
                  <a:lnTo>
                    <a:pt x="317500" y="215900"/>
                  </a:lnTo>
                  <a:lnTo>
                    <a:pt x="298450" y="215900"/>
                  </a:lnTo>
                  <a:lnTo>
                    <a:pt x="298450" y="127000"/>
                  </a:lnTo>
                  <a:lnTo>
                    <a:pt x="292100" y="127000"/>
                  </a:lnTo>
                  <a:lnTo>
                    <a:pt x="292100" y="38100"/>
                  </a:lnTo>
                  <a:lnTo>
                    <a:pt x="279400" y="38100"/>
                  </a:lnTo>
                  <a:lnTo>
                    <a:pt x="279400"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5" name="Group 164"/>
            <p:cNvGrpSpPr/>
            <p:nvPr/>
          </p:nvGrpSpPr>
          <p:grpSpPr>
            <a:xfrm>
              <a:off x="2167235" y="1381622"/>
              <a:ext cx="5442836" cy="1923352"/>
              <a:chOff x="2167235" y="1381622"/>
              <a:chExt cx="5442836" cy="1923352"/>
            </a:xfrm>
          </p:grpSpPr>
          <p:grpSp>
            <p:nvGrpSpPr>
              <p:cNvPr id="87" name="Group 86"/>
              <p:cNvGrpSpPr/>
              <p:nvPr/>
            </p:nvGrpSpPr>
            <p:grpSpPr>
              <a:xfrm>
                <a:off x="7555207" y="3250110"/>
                <a:ext cx="54864" cy="54864"/>
                <a:chOff x="7640932" y="3291385"/>
                <a:chExt cx="73152" cy="73152"/>
              </a:xfrm>
            </p:grpSpPr>
            <p:cxnSp>
              <p:nvCxnSpPr>
                <p:cNvPr id="88" name="Straight Connector 87"/>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6742407" y="3250110"/>
                <a:ext cx="54864" cy="54864"/>
                <a:chOff x="7640932" y="3291385"/>
                <a:chExt cx="73152" cy="73152"/>
              </a:xfrm>
            </p:grpSpPr>
            <p:cxnSp>
              <p:nvCxnSpPr>
                <p:cNvPr id="91" name="Straight Connector 90"/>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6583657" y="3050085"/>
                <a:ext cx="54864" cy="54864"/>
                <a:chOff x="7640932" y="3291385"/>
                <a:chExt cx="73152" cy="73152"/>
              </a:xfrm>
            </p:grpSpPr>
            <p:cxnSp>
              <p:nvCxnSpPr>
                <p:cNvPr id="94" name="Straight Connector 93"/>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6577307" y="3050085"/>
                <a:ext cx="54864" cy="54864"/>
                <a:chOff x="7640932" y="3291385"/>
                <a:chExt cx="73152" cy="73152"/>
              </a:xfrm>
            </p:grpSpPr>
            <p:cxnSp>
              <p:nvCxnSpPr>
                <p:cNvPr id="97" name="Straight Connector 96"/>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6266157" y="2925466"/>
                <a:ext cx="54864" cy="54864"/>
                <a:chOff x="7640932" y="3291385"/>
                <a:chExt cx="73152" cy="73152"/>
              </a:xfrm>
            </p:grpSpPr>
            <p:cxnSp>
              <p:nvCxnSpPr>
                <p:cNvPr id="100" name="Straight Connector 99"/>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192338" y="2925466"/>
                <a:ext cx="54864" cy="54864"/>
                <a:chOff x="7640932" y="3291385"/>
                <a:chExt cx="73152" cy="73152"/>
              </a:xfrm>
            </p:grpSpPr>
            <p:cxnSp>
              <p:nvCxnSpPr>
                <p:cNvPr id="103" name="Straight Connector 102"/>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068513" y="2925466"/>
                <a:ext cx="54864" cy="54864"/>
                <a:chOff x="7640932" y="3291385"/>
                <a:chExt cx="73152" cy="73152"/>
              </a:xfrm>
            </p:grpSpPr>
            <p:cxnSp>
              <p:nvCxnSpPr>
                <p:cNvPr id="106" name="Straight Connector 105"/>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5887539" y="2846885"/>
                <a:ext cx="54864" cy="54864"/>
                <a:chOff x="7640932" y="3291385"/>
                <a:chExt cx="73152" cy="73152"/>
              </a:xfrm>
            </p:grpSpPr>
            <p:cxnSp>
              <p:nvCxnSpPr>
                <p:cNvPr id="109" name="Straight Connector 108"/>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5801814" y="2846885"/>
                <a:ext cx="54864" cy="54864"/>
                <a:chOff x="7640932" y="3291385"/>
                <a:chExt cx="73152" cy="73152"/>
              </a:xfrm>
            </p:grpSpPr>
            <p:cxnSp>
              <p:nvCxnSpPr>
                <p:cNvPr id="112" name="Straight Connector 111"/>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5708945" y="2768304"/>
                <a:ext cx="54864" cy="54864"/>
                <a:chOff x="7640932" y="3291385"/>
                <a:chExt cx="73152" cy="73152"/>
              </a:xfrm>
            </p:grpSpPr>
            <p:cxnSp>
              <p:nvCxnSpPr>
                <p:cNvPr id="115" name="Straight Connector 114"/>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613695" y="2649242"/>
                <a:ext cx="54864" cy="54864"/>
                <a:chOff x="7640932" y="3291385"/>
                <a:chExt cx="73152" cy="73152"/>
              </a:xfrm>
            </p:grpSpPr>
            <p:cxnSp>
              <p:nvCxnSpPr>
                <p:cNvPr id="118" name="Straight Connector 117"/>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5561307" y="2649242"/>
                <a:ext cx="54864" cy="54864"/>
                <a:chOff x="7640932" y="3291385"/>
                <a:chExt cx="73152" cy="73152"/>
              </a:xfrm>
            </p:grpSpPr>
            <p:cxnSp>
              <p:nvCxnSpPr>
                <p:cNvPr id="121" name="Straight Connector 120"/>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5525589" y="2582567"/>
                <a:ext cx="54864" cy="54864"/>
                <a:chOff x="7640932" y="3291385"/>
                <a:chExt cx="73152" cy="73152"/>
              </a:xfrm>
            </p:grpSpPr>
            <p:cxnSp>
              <p:nvCxnSpPr>
                <p:cNvPr id="124" name="Straight Connector 123"/>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5427958" y="2475410"/>
                <a:ext cx="54864" cy="54864"/>
                <a:chOff x="7640932" y="3291385"/>
                <a:chExt cx="73152" cy="73152"/>
              </a:xfrm>
            </p:grpSpPr>
            <p:cxnSp>
              <p:nvCxnSpPr>
                <p:cNvPr id="127" name="Straight Connector 126"/>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342233" y="2475410"/>
                <a:ext cx="54864" cy="54864"/>
                <a:chOff x="7640932" y="3291385"/>
                <a:chExt cx="73152" cy="73152"/>
              </a:xfrm>
            </p:grpSpPr>
            <p:cxnSp>
              <p:nvCxnSpPr>
                <p:cNvPr id="130" name="Straight Connector 129"/>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008859" y="2430166"/>
                <a:ext cx="54864" cy="54864"/>
                <a:chOff x="7640932" y="3291385"/>
                <a:chExt cx="73152" cy="73152"/>
              </a:xfrm>
            </p:grpSpPr>
            <p:cxnSp>
              <p:nvCxnSpPr>
                <p:cNvPr id="133" name="Straight Connector 132"/>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5" name="Group 134"/>
              <p:cNvGrpSpPr/>
              <p:nvPr/>
            </p:nvGrpSpPr>
            <p:grpSpPr>
              <a:xfrm>
                <a:off x="4756446" y="2377778"/>
                <a:ext cx="54864" cy="54864"/>
                <a:chOff x="7640932" y="3291385"/>
                <a:chExt cx="73152" cy="73152"/>
              </a:xfrm>
            </p:grpSpPr>
            <p:cxnSp>
              <p:nvCxnSpPr>
                <p:cNvPr id="136" name="Straight Connector 135"/>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4727871" y="2377778"/>
                <a:ext cx="54864" cy="54864"/>
                <a:chOff x="7640932" y="3291385"/>
                <a:chExt cx="73152" cy="73152"/>
              </a:xfrm>
            </p:grpSpPr>
            <p:cxnSp>
              <p:nvCxnSpPr>
                <p:cNvPr id="139" name="Straight Connector 138"/>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4706440" y="2377778"/>
                <a:ext cx="54864" cy="54864"/>
                <a:chOff x="7640932" y="3291385"/>
                <a:chExt cx="73152" cy="73152"/>
              </a:xfrm>
            </p:grpSpPr>
            <p:cxnSp>
              <p:nvCxnSpPr>
                <p:cNvPr id="142" name="Straight Connector 141"/>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4687390" y="2377778"/>
                <a:ext cx="54864" cy="54864"/>
                <a:chOff x="7640932" y="3291385"/>
                <a:chExt cx="73152" cy="73152"/>
              </a:xfrm>
            </p:grpSpPr>
            <p:cxnSp>
              <p:nvCxnSpPr>
                <p:cNvPr id="145" name="Straight Connector 144"/>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3825378" y="2049166"/>
                <a:ext cx="54864" cy="54864"/>
                <a:chOff x="7640932" y="3291385"/>
                <a:chExt cx="73152" cy="73152"/>
              </a:xfrm>
            </p:grpSpPr>
            <p:cxnSp>
              <p:nvCxnSpPr>
                <p:cNvPr id="148" name="Straight Connector 147"/>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3077665" y="1727697"/>
                <a:ext cx="54864" cy="54864"/>
                <a:chOff x="7640932" y="3291385"/>
                <a:chExt cx="73152" cy="73152"/>
              </a:xfrm>
            </p:grpSpPr>
            <p:cxnSp>
              <p:nvCxnSpPr>
                <p:cNvPr id="151" name="Straight Connector 150"/>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877640" y="1648322"/>
                <a:ext cx="54864" cy="54864"/>
                <a:chOff x="7640932" y="3291385"/>
                <a:chExt cx="73152" cy="73152"/>
              </a:xfrm>
            </p:grpSpPr>
            <p:cxnSp>
              <p:nvCxnSpPr>
                <p:cNvPr id="154" name="Straight Connector 153"/>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2579190" y="1648322"/>
                <a:ext cx="54864" cy="54864"/>
                <a:chOff x="7640932" y="3291385"/>
                <a:chExt cx="73152" cy="73152"/>
              </a:xfrm>
            </p:grpSpPr>
            <p:cxnSp>
              <p:nvCxnSpPr>
                <p:cNvPr id="157" name="Straight Connector 156"/>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p:nvGrpSpPr>
            <p:grpSpPr>
              <a:xfrm>
                <a:off x="2345828" y="1457822"/>
                <a:ext cx="54864" cy="54864"/>
                <a:chOff x="7640932" y="3291385"/>
                <a:chExt cx="73152" cy="73152"/>
              </a:xfrm>
            </p:grpSpPr>
            <p:cxnSp>
              <p:nvCxnSpPr>
                <p:cNvPr id="160" name="Straight Connector 159"/>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2167235" y="1381622"/>
                <a:ext cx="54864" cy="54864"/>
                <a:chOff x="7640932" y="3291385"/>
                <a:chExt cx="73152" cy="73152"/>
              </a:xfrm>
            </p:grpSpPr>
            <p:cxnSp>
              <p:nvCxnSpPr>
                <p:cNvPr id="163" name="Straight Connector 162"/>
                <p:cNvCxnSpPr/>
                <p:nvPr/>
              </p:nvCxnSpPr>
              <p:spPr>
                <a:xfrm>
                  <a:off x="7677508" y="3291385"/>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16200000">
                  <a:off x="7677508" y="3291386"/>
                  <a:ext cx="0" cy="7315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grpSp>
        <p:nvGrpSpPr>
          <p:cNvPr id="200" name="Group 199"/>
          <p:cNvGrpSpPr/>
          <p:nvPr/>
        </p:nvGrpSpPr>
        <p:grpSpPr>
          <a:xfrm>
            <a:off x="1756290" y="802448"/>
            <a:ext cx="3470983" cy="1676040"/>
            <a:chOff x="1809750" y="1004888"/>
            <a:chExt cx="3470983" cy="1676040"/>
          </a:xfrm>
        </p:grpSpPr>
        <p:sp>
          <p:nvSpPr>
            <p:cNvPr id="167" name="Freeform 166"/>
            <p:cNvSpPr/>
            <p:nvPr/>
          </p:nvSpPr>
          <p:spPr>
            <a:xfrm>
              <a:off x="1809750" y="1004888"/>
              <a:ext cx="3443288" cy="1643062"/>
            </a:xfrm>
            <a:custGeom>
              <a:avLst/>
              <a:gdLst>
                <a:gd name="connsiteX0" fmla="*/ 3443288 w 3443288"/>
                <a:gd name="connsiteY0" fmla="*/ 1643062 h 1643062"/>
                <a:gd name="connsiteX1" fmla="*/ 742950 w 3443288"/>
                <a:gd name="connsiteY1" fmla="*/ 1643062 h 1643062"/>
                <a:gd name="connsiteX2" fmla="*/ 742950 w 3443288"/>
                <a:gd name="connsiteY2" fmla="*/ 1385887 h 1643062"/>
                <a:gd name="connsiteX3" fmla="*/ 700088 w 3443288"/>
                <a:gd name="connsiteY3" fmla="*/ 1385887 h 1643062"/>
                <a:gd name="connsiteX4" fmla="*/ 700088 w 3443288"/>
                <a:gd name="connsiteY4" fmla="*/ 1128712 h 1643062"/>
                <a:gd name="connsiteX5" fmla="*/ 500063 w 3443288"/>
                <a:gd name="connsiteY5" fmla="*/ 1128712 h 1643062"/>
                <a:gd name="connsiteX6" fmla="*/ 500063 w 3443288"/>
                <a:gd name="connsiteY6" fmla="*/ 895350 h 1643062"/>
                <a:gd name="connsiteX7" fmla="*/ 461963 w 3443288"/>
                <a:gd name="connsiteY7" fmla="*/ 895350 h 1643062"/>
                <a:gd name="connsiteX8" fmla="*/ 461963 w 3443288"/>
                <a:gd name="connsiteY8" fmla="*/ 681037 h 1643062"/>
                <a:gd name="connsiteX9" fmla="*/ 381000 w 3443288"/>
                <a:gd name="connsiteY9" fmla="*/ 681037 h 1643062"/>
                <a:gd name="connsiteX10" fmla="*/ 381000 w 3443288"/>
                <a:gd name="connsiteY10" fmla="*/ 452437 h 1643062"/>
                <a:gd name="connsiteX11" fmla="*/ 366713 w 3443288"/>
                <a:gd name="connsiteY11" fmla="*/ 452437 h 1643062"/>
                <a:gd name="connsiteX12" fmla="*/ 366713 w 3443288"/>
                <a:gd name="connsiteY12" fmla="*/ 228600 h 1643062"/>
                <a:gd name="connsiteX13" fmla="*/ 314325 w 3443288"/>
                <a:gd name="connsiteY13" fmla="*/ 228600 h 1643062"/>
                <a:gd name="connsiteX14" fmla="*/ 314325 w 3443288"/>
                <a:gd name="connsiteY14" fmla="*/ 0 h 1643062"/>
                <a:gd name="connsiteX15" fmla="*/ 0 w 3443288"/>
                <a:gd name="connsiteY15" fmla="*/ 0 h 164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3288" h="1643062">
                  <a:moveTo>
                    <a:pt x="3443288" y="1643062"/>
                  </a:moveTo>
                  <a:lnTo>
                    <a:pt x="742950" y="1643062"/>
                  </a:lnTo>
                  <a:lnTo>
                    <a:pt x="742950" y="1385887"/>
                  </a:lnTo>
                  <a:lnTo>
                    <a:pt x="700088" y="1385887"/>
                  </a:lnTo>
                  <a:lnTo>
                    <a:pt x="700088" y="1128712"/>
                  </a:lnTo>
                  <a:lnTo>
                    <a:pt x="500063" y="1128712"/>
                  </a:lnTo>
                  <a:lnTo>
                    <a:pt x="500063" y="895350"/>
                  </a:lnTo>
                  <a:lnTo>
                    <a:pt x="461963" y="895350"/>
                  </a:lnTo>
                  <a:lnTo>
                    <a:pt x="461963" y="681037"/>
                  </a:lnTo>
                  <a:lnTo>
                    <a:pt x="381000" y="681037"/>
                  </a:lnTo>
                  <a:lnTo>
                    <a:pt x="381000" y="452437"/>
                  </a:lnTo>
                  <a:lnTo>
                    <a:pt x="366713" y="452437"/>
                  </a:lnTo>
                  <a:lnTo>
                    <a:pt x="366713" y="228600"/>
                  </a:lnTo>
                  <a:lnTo>
                    <a:pt x="314325" y="228600"/>
                  </a:lnTo>
                  <a:lnTo>
                    <a:pt x="314325" y="0"/>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oup 179"/>
            <p:cNvGrpSpPr/>
            <p:nvPr/>
          </p:nvGrpSpPr>
          <p:grpSpPr>
            <a:xfrm>
              <a:off x="2451714" y="2101713"/>
              <a:ext cx="2829019" cy="579215"/>
              <a:chOff x="2451714" y="2101713"/>
              <a:chExt cx="2829019" cy="579215"/>
            </a:xfrm>
          </p:grpSpPr>
          <p:grpSp>
            <p:nvGrpSpPr>
              <p:cNvPr id="86" name="Group 85"/>
              <p:cNvGrpSpPr/>
              <p:nvPr/>
            </p:nvGrpSpPr>
            <p:grpSpPr>
              <a:xfrm>
                <a:off x="5225869" y="2626064"/>
                <a:ext cx="54864" cy="54864"/>
                <a:chOff x="7640932" y="3291385"/>
                <a:chExt cx="73152" cy="73152"/>
              </a:xfrm>
            </p:grpSpPr>
            <p:cxnSp>
              <p:nvCxnSpPr>
                <p:cNvPr id="84" name="Straight Connector 83"/>
                <p:cNvCxnSpPr/>
                <p:nvPr/>
              </p:nvCxnSpPr>
              <p:spPr>
                <a:xfrm>
                  <a:off x="7677508" y="3291385"/>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a:off x="7677508" y="3285321"/>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4342425" y="2626064"/>
                <a:ext cx="54864" cy="54864"/>
                <a:chOff x="7640932" y="3291385"/>
                <a:chExt cx="73152" cy="73152"/>
              </a:xfrm>
            </p:grpSpPr>
            <p:cxnSp>
              <p:nvCxnSpPr>
                <p:cNvPr id="169" name="Straight Connector 168"/>
                <p:cNvCxnSpPr/>
                <p:nvPr/>
              </p:nvCxnSpPr>
              <p:spPr>
                <a:xfrm>
                  <a:off x="7677508" y="3291385"/>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16200000">
                  <a:off x="7677508" y="3285321"/>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3387544" y="2626064"/>
                <a:ext cx="54864" cy="54864"/>
                <a:chOff x="7640932" y="3291385"/>
                <a:chExt cx="73152" cy="73152"/>
              </a:xfrm>
            </p:grpSpPr>
            <p:cxnSp>
              <p:nvCxnSpPr>
                <p:cNvPr id="172" name="Straight Connector 171"/>
                <p:cNvCxnSpPr/>
                <p:nvPr/>
              </p:nvCxnSpPr>
              <p:spPr>
                <a:xfrm>
                  <a:off x="7677508" y="3291385"/>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a:off x="7677508" y="3285321"/>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3316107" y="2626064"/>
                <a:ext cx="54864" cy="54864"/>
                <a:chOff x="7640932" y="3291385"/>
                <a:chExt cx="73152" cy="73152"/>
              </a:xfrm>
            </p:grpSpPr>
            <p:cxnSp>
              <p:nvCxnSpPr>
                <p:cNvPr id="175" name="Straight Connector 174"/>
                <p:cNvCxnSpPr/>
                <p:nvPr/>
              </p:nvCxnSpPr>
              <p:spPr>
                <a:xfrm>
                  <a:off x="7677508" y="3291385"/>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a:off x="7677508" y="3285321"/>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2451714" y="2101713"/>
                <a:ext cx="54864" cy="54864"/>
                <a:chOff x="7640932" y="3291385"/>
                <a:chExt cx="73152" cy="73152"/>
              </a:xfrm>
            </p:grpSpPr>
            <p:cxnSp>
              <p:nvCxnSpPr>
                <p:cNvPr id="178" name="Straight Connector 177"/>
                <p:cNvCxnSpPr/>
                <p:nvPr/>
              </p:nvCxnSpPr>
              <p:spPr>
                <a:xfrm>
                  <a:off x="7677508" y="3291385"/>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6200000">
                  <a:off x="7677508" y="3291386"/>
                  <a:ext cx="0" cy="7315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grpSp>
      <p:grpSp>
        <p:nvGrpSpPr>
          <p:cNvPr id="208" name="Group 207"/>
          <p:cNvGrpSpPr/>
          <p:nvPr/>
        </p:nvGrpSpPr>
        <p:grpSpPr>
          <a:xfrm>
            <a:off x="4925952" y="891978"/>
            <a:ext cx="2789220" cy="246221"/>
            <a:chOff x="3868231" y="4114800"/>
            <a:chExt cx="2789220" cy="246221"/>
          </a:xfrm>
        </p:grpSpPr>
        <p:grpSp>
          <p:nvGrpSpPr>
            <p:cNvPr id="188" name="Group 187"/>
            <p:cNvGrpSpPr/>
            <p:nvPr/>
          </p:nvGrpSpPr>
          <p:grpSpPr>
            <a:xfrm>
              <a:off x="3868231" y="4114800"/>
              <a:ext cx="1012988" cy="246221"/>
              <a:chOff x="6705600" y="2331720"/>
              <a:chExt cx="1012988" cy="246221"/>
            </a:xfrm>
          </p:grpSpPr>
          <p:sp>
            <p:nvSpPr>
              <p:cNvPr id="183" name="TextBox 182"/>
              <p:cNvSpPr txBox="1"/>
              <p:nvPr/>
            </p:nvSpPr>
            <p:spPr>
              <a:xfrm>
                <a:off x="6798143" y="2331720"/>
                <a:ext cx="920445" cy="246221"/>
              </a:xfrm>
              <a:prstGeom prst="rect">
                <a:avLst/>
              </a:prstGeom>
              <a:noFill/>
            </p:spPr>
            <p:txBody>
              <a:bodyPr wrap="none" rtlCol="0">
                <a:spAutoFit/>
              </a:bodyPr>
              <a:lstStyle/>
              <a:p>
                <a:r>
                  <a:rPr lang="en-US" sz="1000" dirty="0"/>
                  <a:t>Luspatercept</a:t>
                </a:r>
              </a:p>
            </p:txBody>
          </p:sp>
          <p:cxnSp>
            <p:nvCxnSpPr>
              <p:cNvPr id="186" name="Straight Connector 185"/>
              <p:cNvCxnSpPr/>
              <p:nvPr/>
            </p:nvCxnSpPr>
            <p:spPr>
              <a:xfrm>
                <a:off x="6705600" y="2453473"/>
                <a:ext cx="1372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4960431" y="4114800"/>
              <a:ext cx="737271" cy="246221"/>
              <a:chOff x="4960431" y="4114800"/>
              <a:chExt cx="737271" cy="246221"/>
            </a:xfrm>
          </p:grpSpPr>
          <p:sp>
            <p:nvSpPr>
              <p:cNvPr id="197" name="TextBox 196"/>
              <p:cNvSpPr txBox="1"/>
              <p:nvPr/>
            </p:nvSpPr>
            <p:spPr>
              <a:xfrm>
                <a:off x="5052974" y="4114800"/>
                <a:ext cx="644728" cy="246221"/>
              </a:xfrm>
              <a:prstGeom prst="rect">
                <a:avLst/>
              </a:prstGeom>
              <a:noFill/>
            </p:spPr>
            <p:txBody>
              <a:bodyPr wrap="none" rtlCol="0">
                <a:spAutoFit/>
              </a:bodyPr>
              <a:lstStyle/>
              <a:p>
                <a:r>
                  <a:rPr lang="en-US" sz="1000" dirty="0"/>
                  <a:t>Placebo</a:t>
                </a:r>
              </a:p>
            </p:txBody>
          </p:sp>
          <p:cxnSp>
            <p:nvCxnSpPr>
              <p:cNvPr id="198" name="Straight Connector 197"/>
              <p:cNvCxnSpPr/>
              <p:nvPr/>
            </p:nvCxnSpPr>
            <p:spPr>
              <a:xfrm>
                <a:off x="4960431" y="4236553"/>
                <a:ext cx="13723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5827206" y="4114800"/>
              <a:ext cx="830245" cy="246221"/>
              <a:chOff x="5827206" y="4114800"/>
              <a:chExt cx="830245" cy="246221"/>
            </a:xfrm>
          </p:grpSpPr>
          <p:sp>
            <p:nvSpPr>
              <p:cNvPr id="202" name="TextBox 201"/>
              <p:cNvSpPr txBox="1"/>
              <p:nvPr/>
            </p:nvSpPr>
            <p:spPr>
              <a:xfrm>
                <a:off x="5919749" y="4114800"/>
                <a:ext cx="737702" cy="246221"/>
              </a:xfrm>
              <a:prstGeom prst="rect">
                <a:avLst/>
              </a:prstGeom>
              <a:noFill/>
            </p:spPr>
            <p:txBody>
              <a:bodyPr wrap="none" rtlCol="0">
                <a:spAutoFit/>
              </a:bodyPr>
              <a:lstStyle/>
              <a:p>
                <a:r>
                  <a:rPr lang="en-US" sz="1000" dirty="0"/>
                  <a:t>Censored</a:t>
                </a:r>
              </a:p>
            </p:txBody>
          </p:sp>
          <p:grpSp>
            <p:nvGrpSpPr>
              <p:cNvPr id="205" name="Group 204"/>
              <p:cNvGrpSpPr/>
              <p:nvPr/>
            </p:nvGrpSpPr>
            <p:grpSpPr>
              <a:xfrm>
                <a:off x="5827206" y="4199977"/>
                <a:ext cx="73152" cy="73152"/>
                <a:chOff x="5827206" y="4199977"/>
                <a:chExt cx="73152" cy="73152"/>
              </a:xfrm>
            </p:grpSpPr>
            <p:cxnSp>
              <p:nvCxnSpPr>
                <p:cNvPr id="204" name="Straight Connector 203"/>
                <p:cNvCxnSpPr/>
                <p:nvPr/>
              </p:nvCxnSpPr>
              <p:spPr>
                <a:xfrm rot="16200000">
                  <a:off x="5827206" y="4236553"/>
                  <a:ext cx="7315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5827206" y="4236552"/>
                  <a:ext cx="73152"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89" name="Footer Placeholder 3">
            <a:extLst>
              <a:ext uri="{FF2B5EF4-FFF2-40B4-BE49-F238E27FC236}">
                <a16:creationId xmlns:a16="http://schemas.microsoft.com/office/drawing/2014/main" id="{45501BCF-6B0E-449F-93C2-6058EA4ED263}"/>
              </a:ext>
            </a:extLst>
          </p:cNvPr>
          <p:cNvSpPr>
            <a:spLocks noGrp="1"/>
          </p:cNvSpPr>
          <p:nvPr>
            <p:ph type="ftr" sz="quarter" idx="11"/>
          </p:nvPr>
        </p:nvSpPr>
        <p:spPr>
          <a:xfrm>
            <a:off x="1816608" y="4977875"/>
            <a:ext cx="5498592" cy="138499"/>
          </a:xfrm>
        </p:spPr>
        <p:txBody>
          <a:bodyPr/>
          <a:lstStyle/>
          <a:p>
            <a:r>
              <a:rPr lang="en-US" dirty="0"/>
              <a:t>.</a:t>
            </a:r>
          </a:p>
        </p:txBody>
      </p:sp>
      <p:sp>
        <p:nvSpPr>
          <p:cNvPr id="193" name="TextBox 192">
            <a:extLst>
              <a:ext uri="{FF2B5EF4-FFF2-40B4-BE49-F238E27FC236}">
                <a16:creationId xmlns:a16="http://schemas.microsoft.com/office/drawing/2014/main" id="{F07778BD-0F79-435E-8685-A1816CFE9187}"/>
              </a:ext>
            </a:extLst>
          </p:cNvPr>
          <p:cNvSpPr txBox="1"/>
          <p:nvPr/>
        </p:nvSpPr>
        <p:spPr>
          <a:xfrm>
            <a:off x="382503" y="4478490"/>
            <a:ext cx="8387688" cy="338554"/>
          </a:xfrm>
          <a:prstGeom prst="rect">
            <a:avLst/>
          </a:prstGeom>
          <a:noFill/>
        </p:spPr>
        <p:txBody>
          <a:bodyPr wrap="square" rtlCol="0">
            <a:spAutoFit/>
          </a:bodyPr>
          <a:lstStyle/>
          <a:p>
            <a:r>
              <a:rPr lang="en-US" sz="800" baseline="30000" dirty="0"/>
              <a:t>a </a:t>
            </a:r>
            <a:r>
              <a:rPr lang="en-US" sz="800" dirty="0"/>
              <a:t>Cumulative duration of RBC-TI ≥ 8 weeks is defined as the sum of all durations of RBC-TI for patients achieving RBC-TI ≥ 8 weeks during the entire treatment phase. </a:t>
            </a:r>
            <a:br>
              <a:rPr lang="en-US" sz="800" dirty="0"/>
            </a:br>
            <a:r>
              <a:rPr lang="en-US" sz="800" baseline="30000" dirty="0"/>
              <a:t>b </a:t>
            </a:r>
            <a:r>
              <a:rPr lang="en-US" sz="800" dirty="0"/>
              <a:t>In the intent-to-treat population; patients who maintained response were censored from the analysis.</a:t>
            </a:r>
          </a:p>
        </p:txBody>
      </p:sp>
      <p:sp>
        <p:nvSpPr>
          <p:cNvPr id="190" name="Text Placeholder 5">
            <a:extLst>
              <a:ext uri="{FF2B5EF4-FFF2-40B4-BE49-F238E27FC236}">
                <a16:creationId xmlns:a16="http://schemas.microsoft.com/office/drawing/2014/main" id="{15DD908A-6F28-4C0F-9415-D66EF3503250}"/>
              </a:ext>
            </a:extLst>
          </p:cNvPr>
          <p:cNvSpPr txBox="1">
            <a:spLocks/>
          </p:cNvSpPr>
          <p:nvPr/>
        </p:nvSpPr>
        <p:spPr>
          <a:xfrm>
            <a:off x="373809" y="4788324"/>
            <a:ext cx="8527512" cy="18955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800" dirty="0">
                <a:latin typeface="+mj-lt"/>
              </a:rPr>
              <a:t>NE, not estimable.</a:t>
            </a:r>
          </a:p>
        </p:txBody>
      </p:sp>
    </p:spTree>
    <p:extLst>
      <p:ext uri="{BB962C8B-B14F-4D97-AF65-F5344CB8AC3E}">
        <p14:creationId xmlns:p14="http://schemas.microsoft.com/office/powerpoint/2010/main" val="9534594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C99D-CC9D-4042-8B05-0F26340B959F}"/>
              </a:ext>
            </a:extLst>
          </p:cNvPr>
          <p:cNvSpPr>
            <a:spLocks noGrp="1"/>
          </p:cNvSpPr>
          <p:nvPr>
            <p:ph type="title"/>
          </p:nvPr>
        </p:nvSpPr>
        <p:spPr/>
        <p:txBody>
          <a:bodyPr>
            <a:normAutofit/>
          </a:bodyPr>
          <a:lstStyle/>
          <a:p>
            <a:r>
              <a:rPr lang="en-US" sz="1800" dirty="0"/>
              <a:t>Treatment exposure and cumulative duration of response</a:t>
            </a:r>
          </a:p>
        </p:txBody>
      </p:sp>
      <p:sp>
        <p:nvSpPr>
          <p:cNvPr id="4" name="Footer Placeholder 3">
            <a:extLst>
              <a:ext uri="{FF2B5EF4-FFF2-40B4-BE49-F238E27FC236}">
                <a16:creationId xmlns:a16="http://schemas.microsoft.com/office/drawing/2014/main" id="{33DD2EDA-8100-496D-A514-B2650F6CDA6E}"/>
              </a:ext>
            </a:extLst>
          </p:cNvPr>
          <p:cNvSpPr>
            <a:spLocks noGrp="1"/>
          </p:cNvSpPr>
          <p:nvPr>
            <p:ph type="ftr" sz="quarter" idx="11"/>
          </p:nvPr>
        </p:nvSpPr>
        <p:spPr/>
        <p:txBody>
          <a:bodyPr/>
          <a:lstStyle/>
          <a:p>
            <a:r>
              <a:rPr lang="en-US" dirty="0">
                <a:highlight>
                  <a:srgbClr val="FFFFFF"/>
                </a:highlight>
              </a:rPr>
              <a:t>.</a:t>
            </a:r>
          </a:p>
        </p:txBody>
      </p:sp>
      <p:graphicFrame>
        <p:nvGraphicFramePr>
          <p:cNvPr id="6" name="Table 5">
            <a:extLst>
              <a:ext uri="{FF2B5EF4-FFF2-40B4-BE49-F238E27FC236}">
                <a16:creationId xmlns:a16="http://schemas.microsoft.com/office/drawing/2014/main" id="{AE89BBAA-ED59-4E8D-B730-DE2E2CE1CCF7}"/>
              </a:ext>
            </a:extLst>
          </p:cNvPr>
          <p:cNvGraphicFramePr>
            <a:graphicFrameLocks noGrp="1"/>
          </p:cNvGraphicFramePr>
          <p:nvPr>
            <p:extLst>
              <p:ext uri="{D42A27DB-BD31-4B8C-83A1-F6EECF244321}">
                <p14:modId xmlns:p14="http://schemas.microsoft.com/office/powerpoint/2010/main" val="2834287266"/>
              </p:ext>
            </p:extLst>
          </p:nvPr>
        </p:nvGraphicFramePr>
        <p:xfrm>
          <a:off x="438150" y="874263"/>
          <a:ext cx="8412480" cy="2008971"/>
        </p:xfrm>
        <a:graphic>
          <a:graphicData uri="http://schemas.openxmlformats.org/drawingml/2006/table">
            <a:tbl>
              <a:tblPr firstRow="1" bandRow="1">
                <a:tableStyleId>{5C22544A-7EE6-4342-B048-85BDC9FD1C3A}</a:tableStyleId>
              </a:tblPr>
              <a:tblGrid>
                <a:gridCol w="5189724">
                  <a:extLst>
                    <a:ext uri="{9D8B030D-6E8A-4147-A177-3AD203B41FA5}">
                      <a16:colId xmlns:a16="http://schemas.microsoft.com/office/drawing/2014/main" val="1006676335"/>
                    </a:ext>
                  </a:extLst>
                </a:gridCol>
                <a:gridCol w="1611378">
                  <a:extLst>
                    <a:ext uri="{9D8B030D-6E8A-4147-A177-3AD203B41FA5}">
                      <a16:colId xmlns:a16="http://schemas.microsoft.com/office/drawing/2014/main" val="821492426"/>
                    </a:ext>
                  </a:extLst>
                </a:gridCol>
                <a:gridCol w="1611378">
                  <a:extLst>
                    <a:ext uri="{9D8B030D-6E8A-4147-A177-3AD203B41FA5}">
                      <a16:colId xmlns:a16="http://schemas.microsoft.com/office/drawing/2014/main" val="2177167349"/>
                    </a:ext>
                  </a:extLst>
                </a:gridCol>
              </a:tblGrid>
              <a:tr h="477121">
                <a:tc>
                  <a:txBody>
                    <a:bodyPr/>
                    <a:lstStyle/>
                    <a:p>
                      <a:pPr algn="l"/>
                      <a:r>
                        <a:rPr lang="en-US" sz="1400" dirty="0">
                          <a:solidFill>
                            <a:schemeClr val="tx1"/>
                          </a:solidFill>
                        </a:rPr>
                        <a:t>Parameter</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rPr>
                        <a:t>Luspatercept</a:t>
                      </a:r>
                    </a:p>
                    <a:p>
                      <a:pPr algn="ctr"/>
                      <a:r>
                        <a:rPr lang="en-US" sz="1400" dirty="0">
                          <a:solidFill>
                            <a:schemeClr val="tx1"/>
                          </a:solidFill>
                        </a:rPr>
                        <a:t>(n = 153)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rPr>
                        <a:t>Placebo</a:t>
                      </a:r>
                    </a:p>
                    <a:p>
                      <a:pPr algn="ctr"/>
                      <a:r>
                        <a:rPr lang="en-US" sz="1400" dirty="0">
                          <a:solidFill>
                            <a:schemeClr val="tx1"/>
                          </a:solidFill>
                        </a:rPr>
                        <a:t>(n = 76)</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45944842"/>
                  </a:ext>
                </a:extLst>
              </a:tr>
              <a:tr h="364857">
                <a:tc>
                  <a:txBody>
                    <a:bodyPr/>
                    <a:lstStyle/>
                    <a:p>
                      <a:r>
                        <a:rPr lang="en-US" sz="1000" dirty="0">
                          <a:solidFill>
                            <a:schemeClr val="tx1"/>
                          </a:solidFill>
                        </a:rPr>
                        <a:t>Treatment duration, median (range), weeks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50.9 (6.0–172.0)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24.0 (7.0–103.0)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565526"/>
                  </a:ext>
                </a:extLst>
              </a:tr>
              <a:tr h="364857">
                <a:tc>
                  <a:txBody>
                    <a:bodyPr/>
                    <a:lstStyle/>
                    <a:p>
                      <a:pPr marL="0" indent="230188"/>
                      <a:r>
                        <a:rPr lang="en-US" sz="1000" dirty="0">
                          <a:solidFill>
                            <a:schemeClr val="tx1"/>
                          </a:solidFill>
                        </a:rPr>
                        <a:t>In patients achieving RBC-TI ≥ 8 weeks during the entire treatment phase</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109.1 (18.0–172.0)</a:t>
                      </a:r>
                      <a:r>
                        <a:rPr lang="en-US" sz="1000" baseline="30000" dirty="0">
                          <a:solidFill>
                            <a:schemeClr val="tx1"/>
                          </a:solidFill>
                        </a:rPr>
                        <a:t>a</a:t>
                      </a:r>
                      <a:endParaRPr lang="en-US" sz="1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53.6 (24.0–103.0)</a:t>
                      </a:r>
                      <a:r>
                        <a:rPr lang="en-US" sz="1000" baseline="30000" dirty="0">
                          <a:solidFill>
                            <a:schemeClr val="tx1"/>
                          </a:solidFill>
                        </a:rPr>
                        <a:t>b</a:t>
                      </a:r>
                      <a:endParaRPr lang="en-US" sz="10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4439937"/>
                  </a:ext>
                </a:extLst>
              </a:tr>
              <a:tr h="364857">
                <a:tc>
                  <a:txBody>
                    <a:bodyPr/>
                    <a:lstStyle/>
                    <a:p>
                      <a:r>
                        <a:rPr lang="en-US" sz="1000" dirty="0">
                          <a:solidFill>
                            <a:schemeClr val="tx1"/>
                          </a:solidFill>
                        </a:rPr>
                        <a:t>Patients remaining on treatment as of July 1, 2019 data cutoff, n (%)</a:t>
                      </a:r>
                    </a:p>
                  </a:txBody>
                  <a:tcPr anchor="ctr">
                    <a:lnT w="12700" cap="flat" cmpd="sng" algn="ctr">
                      <a:noFill/>
                      <a:prstDash val="solid"/>
                      <a:round/>
                      <a:headEnd type="none" w="med" len="med"/>
                      <a:tailEnd type="none" w="med" len="med"/>
                    </a:lnT>
                    <a:noFill/>
                  </a:tcPr>
                </a:tc>
                <a:tc>
                  <a:txBody>
                    <a:bodyPr/>
                    <a:lstStyle/>
                    <a:p>
                      <a:pPr algn="ctr"/>
                      <a:r>
                        <a:rPr lang="en-US" sz="1000" dirty="0">
                          <a:solidFill>
                            <a:schemeClr val="tx1"/>
                          </a:solidFill>
                        </a:rPr>
                        <a:t>41 (26.8)</a:t>
                      </a:r>
                    </a:p>
                  </a:txBody>
                  <a:tcPr anchor="ctr">
                    <a:lnT w="12700" cap="flat" cmpd="sng" algn="ctr">
                      <a:noFill/>
                      <a:prstDash val="solid"/>
                      <a:round/>
                      <a:headEnd type="none" w="med" len="med"/>
                      <a:tailEnd type="none" w="med" len="med"/>
                    </a:lnT>
                    <a:noFill/>
                  </a:tcPr>
                </a:tc>
                <a:tc>
                  <a:txBody>
                    <a:bodyPr/>
                    <a:lstStyle/>
                    <a:p>
                      <a:pPr algn="ctr"/>
                      <a:r>
                        <a:rPr lang="en-US" sz="1000" dirty="0">
                          <a:solidFill>
                            <a:schemeClr val="tx1"/>
                          </a:solidFill>
                        </a:rPr>
                        <a:t>0</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3606914905"/>
                  </a:ext>
                </a:extLst>
              </a:tr>
              <a:tr h="364857">
                <a:tc>
                  <a:txBody>
                    <a:bodyPr/>
                    <a:lstStyle/>
                    <a:p>
                      <a:r>
                        <a:rPr lang="en-US" sz="1000" dirty="0">
                          <a:solidFill>
                            <a:schemeClr val="tx1"/>
                          </a:solidFill>
                        </a:rPr>
                        <a:t>Cumulative duration of RBC-TI ≥ 8 weeks (sum of all periods of RBC-TI ≥ 8 weeks),</a:t>
                      </a:r>
                      <a:r>
                        <a:rPr lang="en-US" sz="1000" baseline="30000" dirty="0">
                          <a:solidFill>
                            <a:schemeClr val="tx1"/>
                          </a:solidFill>
                        </a:rPr>
                        <a:t>c</a:t>
                      </a:r>
                      <a:r>
                        <a:rPr lang="en-US" sz="1000" dirty="0">
                          <a:solidFill>
                            <a:schemeClr val="tx1"/>
                          </a:solidFill>
                        </a:rPr>
                        <a:t> median (95% CI), weeks</a:t>
                      </a: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79.9 (53.7–112.3)</a:t>
                      </a:r>
                      <a:r>
                        <a:rPr lang="en-US" sz="1000" baseline="30000" dirty="0">
                          <a:solidFill>
                            <a:schemeClr val="tx1"/>
                          </a:solidFill>
                        </a:rPr>
                        <a:t>a</a:t>
                      </a:r>
                      <a:endParaRPr lang="en-US" sz="1000"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21.0 (10.9–NE)</a:t>
                      </a:r>
                      <a:r>
                        <a:rPr lang="en-US" sz="1000" baseline="30000" dirty="0">
                          <a:solidFill>
                            <a:schemeClr val="tx1"/>
                          </a:solidFill>
                        </a:rPr>
                        <a:t>b</a:t>
                      </a:r>
                      <a:endParaRPr lang="en-US" sz="1000" dirty="0">
                        <a:solidFill>
                          <a:schemeClr val="tx1"/>
                        </a:solidFill>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3498702"/>
                  </a:ext>
                </a:extLst>
              </a:tr>
            </a:tbl>
          </a:graphicData>
        </a:graphic>
      </p:graphicFrame>
      <p:sp>
        <p:nvSpPr>
          <p:cNvPr id="7" name="Rectangle 6">
            <a:extLst>
              <a:ext uri="{FF2B5EF4-FFF2-40B4-BE49-F238E27FC236}">
                <a16:creationId xmlns:a16="http://schemas.microsoft.com/office/drawing/2014/main" id="{D9D6A902-4BDF-407A-8917-92A583512AAB}"/>
              </a:ext>
            </a:extLst>
          </p:cNvPr>
          <p:cNvSpPr/>
          <p:nvPr/>
        </p:nvSpPr>
        <p:spPr>
          <a:xfrm>
            <a:off x="367963" y="2923136"/>
            <a:ext cx="8412480" cy="461665"/>
          </a:xfrm>
          <a:prstGeom prst="rect">
            <a:avLst/>
          </a:prstGeom>
        </p:spPr>
        <p:txBody>
          <a:bodyPr wrap="square" anchor="b" anchorCtr="0">
            <a:spAutoFit/>
          </a:bodyPr>
          <a:lstStyle/>
          <a:p>
            <a:r>
              <a:rPr lang="en-US" sz="800" baseline="30000" dirty="0"/>
              <a:t>a </a:t>
            </a:r>
            <a:r>
              <a:rPr lang="en-US" sz="800" dirty="0"/>
              <a:t>In the 73 patients in the luspatercept arm who achieved RBC-TI ≥ 8 weeks during the entire treatment phase. </a:t>
            </a:r>
            <a:r>
              <a:rPr lang="en-US" sz="800" baseline="30000" dirty="0"/>
              <a:t>b </a:t>
            </a:r>
            <a:r>
              <a:rPr lang="en-US" sz="800" dirty="0"/>
              <a:t>In the 12 patients in the placebo arm who achieved RBC-TI ≥ 8 weeks during the entire treatment phase. </a:t>
            </a:r>
            <a:r>
              <a:rPr lang="en-US" sz="800" baseline="30000" dirty="0"/>
              <a:t>c</a:t>
            </a:r>
            <a:r>
              <a:rPr lang="en-US" sz="800" dirty="0"/>
              <a:t> Cumulative duration of RBC-TI ≥ 8 weeks is defined as the sum of all durations of RBC-TI for patients achieving RBC-TI ≥ 8 weeks during the entire treatment phase.</a:t>
            </a:r>
          </a:p>
        </p:txBody>
      </p:sp>
      <p:sp>
        <p:nvSpPr>
          <p:cNvPr id="10" name="TextBox 9">
            <a:extLst>
              <a:ext uri="{FF2B5EF4-FFF2-40B4-BE49-F238E27FC236}">
                <a16:creationId xmlns:a16="http://schemas.microsoft.com/office/drawing/2014/main" id="{5C1D89D3-E56E-407F-BFB4-A0680C0AA972}"/>
              </a:ext>
            </a:extLst>
          </p:cNvPr>
          <p:cNvSpPr txBox="1"/>
          <p:nvPr/>
        </p:nvSpPr>
        <p:spPr>
          <a:xfrm>
            <a:off x="367963" y="3518654"/>
            <a:ext cx="8395038" cy="1031051"/>
          </a:xfrm>
          <a:prstGeom prst="rect">
            <a:avLst/>
          </a:prstGeom>
          <a:noFill/>
        </p:spPr>
        <p:txBody>
          <a:bodyPr wrap="square" rtlCol="0">
            <a:spAutoFit/>
          </a:bodyPr>
          <a:lstStyle/>
          <a:p>
            <a:pPr marL="169863" indent="-169863">
              <a:spcBef>
                <a:spcPts val="600"/>
              </a:spcBef>
              <a:buClr>
                <a:schemeClr val="accent1"/>
              </a:buClr>
              <a:buFont typeface="Arial" panose="020B0604020202020204" pitchFamily="34" charset="0"/>
              <a:buChar char="•"/>
            </a:pPr>
            <a:r>
              <a:rPr lang="en-US" sz="1400" dirty="0"/>
              <a:t>Of the 153 luspatercept-treated patients, 12 (7.8%) remained transfusion free after the first dose of luspatercept through Week 48</a:t>
            </a:r>
          </a:p>
          <a:p>
            <a:pPr marL="169863" indent="-169863">
              <a:spcBef>
                <a:spcPts val="600"/>
              </a:spcBef>
              <a:buClr>
                <a:schemeClr val="accent1"/>
              </a:buClr>
              <a:buFont typeface="Arial" panose="020B0604020202020204" pitchFamily="34" charset="0"/>
              <a:buChar char="•"/>
            </a:pPr>
            <a:r>
              <a:rPr lang="en-US" sz="1400" dirty="0"/>
              <a:t>Patients receiving luspatercept had longer duration of treatment, duration of the longest single period of RBC-TI ≥ 8 weeks, and cumulative duration of RBC-TI ≥ 8 weeks</a:t>
            </a:r>
          </a:p>
        </p:txBody>
      </p:sp>
    </p:spTree>
    <p:extLst>
      <p:ext uri="{BB962C8B-B14F-4D97-AF65-F5344CB8AC3E}">
        <p14:creationId xmlns:p14="http://schemas.microsoft.com/office/powerpoint/2010/main" val="36205054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AA2D-4E46-4A61-996E-6D7F794654F3}"/>
              </a:ext>
            </a:extLst>
          </p:cNvPr>
          <p:cNvSpPr>
            <a:spLocks noGrp="1"/>
          </p:cNvSpPr>
          <p:nvPr>
            <p:ph type="title"/>
          </p:nvPr>
        </p:nvSpPr>
        <p:spPr/>
        <p:txBody>
          <a:bodyPr>
            <a:noAutofit/>
          </a:bodyPr>
          <a:lstStyle/>
          <a:p>
            <a:r>
              <a:rPr lang="en-US" dirty="0"/>
              <a:t>Achievement and duration of </a:t>
            </a:r>
            <a:r>
              <a:rPr lang="en-US" dirty="0">
                <a:solidFill>
                  <a:schemeClr val="accent3"/>
                </a:solidFill>
              </a:rPr>
              <a:t>clinical benefit </a:t>
            </a:r>
            <a:r>
              <a:rPr lang="en-US" dirty="0"/>
              <a:t>over the entire treatment period</a:t>
            </a:r>
            <a:endParaRPr lang="en-US" strike="sngStrike" dirty="0">
              <a:solidFill>
                <a:schemeClr val="accent2"/>
              </a:solidFill>
            </a:endParaRPr>
          </a:p>
        </p:txBody>
      </p:sp>
      <p:sp>
        <p:nvSpPr>
          <p:cNvPr id="4" name="Footer Placeholder 3">
            <a:extLst>
              <a:ext uri="{FF2B5EF4-FFF2-40B4-BE49-F238E27FC236}">
                <a16:creationId xmlns:a16="http://schemas.microsoft.com/office/drawing/2014/main" id="{B29B610D-EDFA-4694-AA81-EF3E36417303}"/>
              </a:ext>
            </a:extLst>
          </p:cNvPr>
          <p:cNvSpPr>
            <a:spLocks noGrp="1"/>
          </p:cNvSpPr>
          <p:nvPr>
            <p:ph type="ftr" sz="quarter" idx="11"/>
          </p:nvPr>
        </p:nvSpPr>
        <p:spPr/>
        <p:txBody>
          <a:bodyPr/>
          <a:lstStyle/>
          <a:p>
            <a:r>
              <a:rPr lang="en-US" dirty="0"/>
              <a:t>.</a:t>
            </a:r>
          </a:p>
        </p:txBody>
      </p:sp>
      <p:graphicFrame>
        <p:nvGraphicFramePr>
          <p:cNvPr id="11" name="Table 10">
            <a:extLst>
              <a:ext uri="{FF2B5EF4-FFF2-40B4-BE49-F238E27FC236}">
                <a16:creationId xmlns:a16="http://schemas.microsoft.com/office/drawing/2014/main" id="{5BE6B382-5937-4D09-B282-3B74F70CB907}"/>
              </a:ext>
            </a:extLst>
          </p:cNvPr>
          <p:cNvGraphicFramePr>
            <a:graphicFrameLocks noGrp="1"/>
          </p:cNvGraphicFramePr>
          <p:nvPr>
            <p:extLst>
              <p:ext uri="{D42A27DB-BD31-4B8C-83A1-F6EECF244321}">
                <p14:modId xmlns:p14="http://schemas.microsoft.com/office/powerpoint/2010/main" val="4212297764"/>
              </p:ext>
            </p:extLst>
          </p:nvPr>
        </p:nvGraphicFramePr>
        <p:xfrm>
          <a:off x="438150" y="887527"/>
          <a:ext cx="8407078" cy="2692418"/>
        </p:xfrm>
        <a:graphic>
          <a:graphicData uri="http://schemas.openxmlformats.org/drawingml/2006/table">
            <a:tbl>
              <a:tblPr firstRow="1" bandRow="1">
                <a:tableStyleId>{5C22544A-7EE6-4342-B048-85BDC9FD1C3A}</a:tableStyleId>
              </a:tblPr>
              <a:tblGrid>
                <a:gridCol w="4957714">
                  <a:extLst>
                    <a:ext uri="{9D8B030D-6E8A-4147-A177-3AD203B41FA5}">
                      <a16:colId xmlns:a16="http://schemas.microsoft.com/office/drawing/2014/main" val="1006676335"/>
                    </a:ext>
                  </a:extLst>
                </a:gridCol>
                <a:gridCol w="1724682">
                  <a:extLst>
                    <a:ext uri="{9D8B030D-6E8A-4147-A177-3AD203B41FA5}">
                      <a16:colId xmlns:a16="http://schemas.microsoft.com/office/drawing/2014/main" val="821492426"/>
                    </a:ext>
                  </a:extLst>
                </a:gridCol>
                <a:gridCol w="1724682">
                  <a:extLst>
                    <a:ext uri="{9D8B030D-6E8A-4147-A177-3AD203B41FA5}">
                      <a16:colId xmlns:a16="http://schemas.microsoft.com/office/drawing/2014/main" val="2177167349"/>
                    </a:ext>
                  </a:extLst>
                </a:gridCol>
              </a:tblGrid>
              <a:tr h="379950">
                <a:tc>
                  <a:txBody>
                    <a:bodyPr/>
                    <a:lstStyle/>
                    <a:p>
                      <a:pPr algn="l"/>
                      <a:r>
                        <a:rPr lang="en-US" sz="1400" dirty="0">
                          <a:solidFill>
                            <a:schemeClr val="tx1"/>
                          </a:solidFill>
                        </a:rPr>
                        <a:t>Clinical Benefit and Duration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rPr>
                        <a:t>Luspatercept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rPr>
                        <a:t>Placebo</a:t>
                      </a: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45944842"/>
                  </a:ext>
                </a:extLst>
              </a:tr>
              <a:tr h="315337">
                <a:tc>
                  <a:txBody>
                    <a:bodyPr/>
                    <a:lstStyle/>
                    <a:p>
                      <a:pPr marL="0" indent="0"/>
                      <a:r>
                        <a:rPr lang="en-US" sz="1200" b="1" dirty="0">
                          <a:solidFill>
                            <a:schemeClr val="tx1"/>
                          </a:solidFill>
                        </a:rPr>
                        <a:t>Clinical </a:t>
                      </a:r>
                      <a:r>
                        <a:rPr lang="en-US" sz="1200" b="1" dirty="0" err="1">
                          <a:solidFill>
                            <a:schemeClr val="tx1"/>
                          </a:solidFill>
                        </a:rPr>
                        <a:t>benefit</a:t>
                      </a:r>
                      <a:r>
                        <a:rPr lang="en-US" sz="1200" b="1" baseline="30000" dirty="0" err="1">
                          <a:solidFill>
                            <a:schemeClr val="tx1"/>
                          </a:solidFill>
                        </a:rPr>
                        <a:t>a</a:t>
                      </a:r>
                      <a:r>
                        <a:rPr lang="en-US" sz="1200" b="1" baseline="30000" dirty="0">
                          <a:solidFill>
                            <a:schemeClr val="tx1"/>
                          </a:solidFill>
                        </a:rPr>
                        <a:t>  </a:t>
                      </a:r>
                      <a:r>
                        <a:rPr lang="en-US" sz="1200" b="1" dirty="0">
                          <a:solidFill>
                            <a:schemeClr val="tx1"/>
                          </a:solidFill>
                          <a:latin typeface="Arial" panose="020B0604020202020204" pitchFamily="34" charset="0"/>
                          <a:cs typeface="Arial" panose="020B0604020202020204" pitchFamily="34" charset="0"/>
                        </a:rPr>
                        <a:t>– all patients,</a:t>
                      </a:r>
                      <a:r>
                        <a:rPr lang="en-US" sz="1200" b="1" dirty="0">
                          <a:solidFill>
                            <a:schemeClr val="tx1"/>
                          </a:solidFill>
                        </a:rPr>
                        <a:t> </a:t>
                      </a:r>
                      <a:r>
                        <a:rPr lang="en-US" sz="1200" b="1" baseline="0" dirty="0">
                          <a:solidFill>
                            <a:schemeClr val="tx1"/>
                          </a:solidFill>
                        </a:rPr>
                        <a:t>n/N (%)</a:t>
                      </a:r>
                      <a:endParaRPr lang="en-US" sz="12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98/153 (64.1)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20/76 (26.3)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1153208"/>
                  </a:ext>
                </a:extLst>
              </a:tr>
              <a:tr h="280299">
                <a:tc>
                  <a:txBody>
                    <a:bodyPr/>
                    <a:lstStyle/>
                    <a:p>
                      <a:pPr marL="0" marR="0" lvl="0" indent="227013"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 6 U/8 weeks</a:t>
                      </a:r>
                      <a:endParaRPr lang="en-US" sz="1000" strike="sngStrike"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37/66 (56.1)</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9/33 (27.3)</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3901301"/>
                  </a:ext>
                </a:extLst>
              </a:tr>
              <a:tr h="280299">
                <a:tc>
                  <a:txBody>
                    <a:bodyPr/>
                    <a:lstStyle/>
                    <a:p>
                      <a:pPr marL="0" marR="0" lvl="0" indent="227013"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 4 to &lt; 6 U/8 weeks</a:t>
                      </a:r>
                      <a:endParaRPr lang="en-US" sz="1000" strike="sngStrike"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22/41 (53.7)</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3/23 (13.0)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973741"/>
                  </a:ext>
                </a:extLst>
              </a:tr>
              <a:tr h="280299">
                <a:tc>
                  <a:txBody>
                    <a:bodyPr/>
                    <a:lstStyle/>
                    <a:p>
                      <a:pPr marL="0" marR="0" lvl="0" indent="227013"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&lt; 4 U/8 weeks</a:t>
                      </a:r>
                      <a:endParaRPr lang="en-US" sz="1000" strike="sngStrike"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39/46 (84.8)</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8/20 (40.0)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425194"/>
                  </a:ext>
                </a:extLst>
              </a:tr>
              <a:tr h="315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Duration of clinical </a:t>
                      </a:r>
                      <a:r>
                        <a:rPr lang="en-US" sz="1200" b="1" dirty="0" err="1">
                          <a:solidFill>
                            <a:schemeClr val="tx1"/>
                          </a:solidFill>
                        </a:rPr>
                        <a:t>benefit</a:t>
                      </a:r>
                      <a:r>
                        <a:rPr lang="en-US" sz="1200" b="1" baseline="30000" dirty="0" err="1">
                          <a:solidFill>
                            <a:schemeClr val="tx1"/>
                          </a:solidFill>
                        </a:rPr>
                        <a:t>b</a:t>
                      </a:r>
                      <a:r>
                        <a:rPr lang="en-US" sz="1200" b="1" dirty="0">
                          <a:solidFill>
                            <a:schemeClr val="tx1"/>
                          </a:solidFill>
                        </a:rPr>
                        <a:t> </a:t>
                      </a:r>
                      <a:r>
                        <a:rPr lang="en-US" sz="1200" b="1" dirty="0">
                          <a:solidFill>
                            <a:schemeClr val="tx1"/>
                          </a:solidFill>
                          <a:latin typeface="Arial" panose="020B0604020202020204" pitchFamily="34" charset="0"/>
                          <a:cs typeface="Arial" panose="020B0604020202020204" pitchFamily="34" charset="0"/>
                        </a:rPr>
                        <a:t>– all patients,</a:t>
                      </a:r>
                      <a:r>
                        <a:rPr lang="en-US" sz="1200" b="1" dirty="0">
                          <a:solidFill>
                            <a:schemeClr val="tx1"/>
                          </a:solidFill>
                        </a:rPr>
                        <a:t> median (range), weeks</a:t>
                      </a:r>
                      <a:endParaRPr lang="en-US" sz="1200" b="1" dirty="0">
                        <a:solidFill>
                          <a:schemeClr val="tx1"/>
                        </a:solidFill>
                        <a:highlight>
                          <a:srgbClr val="FFFF00"/>
                        </a:high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92.3 (8</a:t>
                      </a:r>
                      <a:r>
                        <a:rPr lang="en-US" sz="1200" b="1" dirty="0">
                          <a:solidFill>
                            <a:schemeClr val="tx1"/>
                          </a:solidFill>
                          <a:latin typeface="Arial" panose="020B0604020202020204" pitchFamily="34" charset="0"/>
                          <a:cs typeface="Arial" panose="020B0604020202020204" pitchFamily="34" charset="0"/>
                        </a:rPr>
                        <a:t>–</a:t>
                      </a:r>
                      <a:r>
                        <a:rPr lang="en-US" sz="1200" b="1" dirty="0">
                          <a:solidFill>
                            <a:schemeClr val="tx1"/>
                          </a:solidFill>
                        </a:rPr>
                        <a:t>172)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1" dirty="0">
                          <a:solidFill>
                            <a:schemeClr val="tx1"/>
                          </a:solidFill>
                        </a:rPr>
                        <a:t>26.8 (8</a:t>
                      </a:r>
                      <a:r>
                        <a:rPr lang="en-US" sz="1200" b="1" dirty="0">
                          <a:solidFill>
                            <a:schemeClr val="tx1"/>
                          </a:solidFill>
                          <a:latin typeface="Arial" panose="020B0604020202020204" pitchFamily="34" charset="0"/>
                          <a:cs typeface="Arial" panose="020B0604020202020204" pitchFamily="34" charset="0"/>
                        </a:rPr>
                        <a:t>–103)</a:t>
                      </a:r>
                      <a:endParaRPr lang="en-US" sz="12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4821303"/>
                  </a:ext>
                </a:extLst>
              </a:tr>
              <a:tr h="280299">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 6 U/8 weeks</a:t>
                      </a:r>
                      <a:endParaRPr lang="en-US" sz="1000" strike="sngStrik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66.0 (8</a:t>
                      </a:r>
                      <a:r>
                        <a:rPr lang="en-US" sz="1000" dirty="0">
                          <a:solidFill>
                            <a:schemeClr val="tx1"/>
                          </a:solidFill>
                          <a:latin typeface="Arial" panose="020B0604020202020204" pitchFamily="34" charset="0"/>
                          <a:cs typeface="Arial" panose="020B0604020202020204" pitchFamily="34" charset="0"/>
                        </a:rPr>
                        <a:t>–148)</a:t>
                      </a: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23.9 (8</a:t>
                      </a:r>
                      <a:r>
                        <a:rPr lang="en-US" sz="1000" dirty="0">
                          <a:solidFill>
                            <a:schemeClr val="tx1"/>
                          </a:solidFill>
                          <a:latin typeface="Arial" panose="020B0604020202020204" pitchFamily="34" charset="0"/>
                          <a:cs typeface="Arial" panose="020B0604020202020204" pitchFamily="34" charset="0"/>
                        </a:rPr>
                        <a:t>–103)</a:t>
                      </a: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6095523"/>
                  </a:ext>
                </a:extLst>
              </a:tr>
              <a:tr h="280299">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 4 to &lt; 6 U/8 weeks</a:t>
                      </a:r>
                      <a:endParaRPr lang="en-US" sz="1000" strike="sngStrik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96.1 (13</a:t>
                      </a:r>
                      <a:r>
                        <a:rPr lang="en-US" sz="1000" dirty="0">
                          <a:solidFill>
                            <a:schemeClr val="tx1"/>
                          </a:solidFill>
                          <a:latin typeface="Arial" panose="020B0604020202020204" pitchFamily="34" charset="0"/>
                          <a:cs typeface="Arial" panose="020B0604020202020204" pitchFamily="34" charset="0"/>
                        </a:rPr>
                        <a:t>–150)</a:t>
                      </a: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45.7 (45</a:t>
                      </a:r>
                      <a:r>
                        <a:rPr lang="en-US" sz="1000" dirty="0">
                          <a:solidFill>
                            <a:schemeClr val="tx1"/>
                          </a:solidFill>
                          <a:latin typeface="Arial" panose="020B0604020202020204" pitchFamily="34" charset="0"/>
                          <a:cs typeface="Arial" panose="020B0604020202020204" pitchFamily="34" charset="0"/>
                        </a:rPr>
                        <a:t>–51)</a:t>
                      </a: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3622027"/>
                  </a:ext>
                </a:extLst>
              </a:tr>
              <a:tr h="280299">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Baseline transfusion burden &lt; 4 U/8 weeks</a:t>
                      </a:r>
                      <a:endParaRPr lang="en-US" sz="1000" strike="sngStrike"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91.7 (21</a:t>
                      </a:r>
                      <a:r>
                        <a:rPr lang="en-US" sz="1000" dirty="0">
                          <a:solidFill>
                            <a:schemeClr val="tx1"/>
                          </a:solidFill>
                          <a:latin typeface="Arial" panose="020B0604020202020204" pitchFamily="34" charset="0"/>
                          <a:cs typeface="Arial" panose="020B0604020202020204" pitchFamily="34" charset="0"/>
                        </a:rPr>
                        <a:t>–172)</a:t>
                      </a:r>
                      <a:endParaRPr lang="en-US"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26.8 (18</a:t>
                      </a:r>
                      <a:r>
                        <a:rPr lang="en-US" sz="1000" dirty="0">
                          <a:solidFill>
                            <a:schemeClr val="tx1"/>
                          </a:solidFill>
                          <a:latin typeface="Arial" panose="020B0604020202020204" pitchFamily="34" charset="0"/>
                          <a:cs typeface="Arial" panose="020B0604020202020204" pitchFamily="34" charset="0"/>
                        </a:rPr>
                        <a:t>–76)</a:t>
                      </a:r>
                      <a:endParaRPr lang="en-US" sz="10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8783830"/>
                  </a:ext>
                </a:extLst>
              </a:tr>
            </a:tbl>
          </a:graphicData>
        </a:graphic>
      </p:graphicFrame>
      <p:sp>
        <p:nvSpPr>
          <p:cNvPr id="12" name="Text Placeholder 5">
            <a:extLst>
              <a:ext uri="{FF2B5EF4-FFF2-40B4-BE49-F238E27FC236}">
                <a16:creationId xmlns:a16="http://schemas.microsoft.com/office/drawing/2014/main" id="{9B4C34D3-A6B0-4770-A28A-3A6604F8D54C}"/>
              </a:ext>
            </a:extLst>
          </p:cNvPr>
          <p:cNvSpPr txBox="1">
            <a:spLocks/>
          </p:cNvSpPr>
          <p:nvPr/>
        </p:nvSpPr>
        <p:spPr>
          <a:xfrm>
            <a:off x="359664" y="3579945"/>
            <a:ext cx="8412479" cy="34162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r>
              <a:rPr lang="en-US" sz="800" baseline="30000" dirty="0">
                <a:latin typeface="+mj-lt"/>
              </a:rPr>
              <a:t>a </a:t>
            </a:r>
            <a:r>
              <a:rPr lang="en-US" sz="800" dirty="0">
                <a:latin typeface="+mj-lt"/>
              </a:rPr>
              <a:t>Defined as achieving RBC-TI ≥ 8 weeks and/or mHI-E</a:t>
            </a:r>
            <a:r>
              <a:rPr lang="en-US" sz="800" dirty="0"/>
              <a:t> </a:t>
            </a:r>
            <a:r>
              <a:rPr lang="en-US" sz="800" dirty="0">
                <a:latin typeface="+mj-lt"/>
              </a:rPr>
              <a:t>per IWG 2006 criteria</a:t>
            </a:r>
            <a:r>
              <a:rPr lang="en-US" sz="800" baseline="30000" dirty="0">
                <a:latin typeface="+mj-lt"/>
              </a:rPr>
              <a:t>1</a:t>
            </a:r>
            <a:r>
              <a:rPr lang="en-US" sz="800" dirty="0">
                <a:latin typeface="+mj-lt"/>
              </a:rPr>
              <a:t> over the entire treatment phase.</a:t>
            </a:r>
            <a:r>
              <a:rPr lang="en-US" sz="800" baseline="30000" dirty="0">
                <a:latin typeface="+mj-lt"/>
              </a:rPr>
              <a:t> </a:t>
            </a:r>
          </a:p>
          <a:p>
            <a:pPr marL="0" indent="0">
              <a:spcBef>
                <a:spcPts val="0"/>
              </a:spcBef>
              <a:spcAft>
                <a:spcPts val="0"/>
              </a:spcAft>
              <a:buNone/>
            </a:pPr>
            <a:r>
              <a:rPr lang="en-US" sz="800" baseline="30000" dirty="0">
                <a:latin typeface="+mj-lt"/>
              </a:rPr>
              <a:t>b</a:t>
            </a:r>
            <a:r>
              <a:rPr lang="en-US" sz="800" dirty="0">
                <a:latin typeface="+mj-lt"/>
              </a:rPr>
              <a:t> Duration of clinical benefit is defined as the time from start of response </a:t>
            </a:r>
            <a:r>
              <a:rPr lang="en-US" sz="800" dirty="0"/>
              <a:t>(RBC-TI ≥ 8 weeks and/or mHI-E)</a:t>
            </a:r>
            <a:r>
              <a:rPr lang="en-US" sz="800" dirty="0">
                <a:latin typeface="+mj-lt"/>
              </a:rPr>
              <a:t> to end of treatment.</a:t>
            </a:r>
          </a:p>
          <a:p>
            <a:pPr marL="0" indent="0">
              <a:spcBef>
                <a:spcPts val="0"/>
              </a:spcBef>
              <a:spcAft>
                <a:spcPts val="600"/>
              </a:spcAft>
              <a:buNone/>
            </a:pPr>
            <a:r>
              <a:rPr lang="en-US" sz="800" dirty="0">
                <a:solidFill>
                  <a:srgbClr val="00B050"/>
                </a:solidFill>
                <a:latin typeface="+mj-lt"/>
              </a:rPr>
              <a:t>.</a:t>
            </a:r>
            <a:endParaRPr lang="en-US" sz="800" baseline="30000" dirty="0">
              <a:solidFill>
                <a:srgbClr val="00B050"/>
              </a:solidFill>
              <a:latin typeface="+mj-lt"/>
            </a:endParaRPr>
          </a:p>
        </p:txBody>
      </p:sp>
      <p:sp>
        <p:nvSpPr>
          <p:cNvPr id="8" name="TextBox 7">
            <a:extLst>
              <a:ext uri="{FF2B5EF4-FFF2-40B4-BE49-F238E27FC236}">
                <a16:creationId xmlns:a16="http://schemas.microsoft.com/office/drawing/2014/main" id="{E41D2D0B-4B3B-43AD-8D8C-F3FE804DF0A6}"/>
              </a:ext>
            </a:extLst>
          </p:cNvPr>
          <p:cNvSpPr txBox="1"/>
          <p:nvPr/>
        </p:nvSpPr>
        <p:spPr>
          <a:xfrm>
            <a:off x="369910" y="4181713"/>
            <a:ext cx="8393090" cy="307777"/>
          </a:xfrm>
          <a:prstGeom prst="rect">
            <a:avLst/>
          </a:prstGeom>
          <a:noFill/>
        </p:spPr>
        <p:txBody>
          <a:bodyPr wrap="square" rtlCol="0">
            <a:spAutoFit/>
          </a:bodyPr>
          <a:lstStyle/>
          <a:p>
            <a:pPr marL="169863" indent="-169863">
              <a:spcBef>
                <a:spcPts val="300"/>
              </a:spcBef>
              <a:buClr>
                <a:schemeClr val="accent1"/>
              </a:buClr>
              <a:buFont typeface="Arial" panose="020B0604020202020204" pitchFamily="34" charset="0"/>
              <a:buChar char="•"/>
            </a:pPr>
            <a:r>
              <a:rPr lang="en-US" sz="1400" dirty="0"/>
              <a:t>Durable clinical benefit with luspatercept was achieved regardless of baseline transfusion burden</a:t>
            </a:r>
          </a:p>
        </p:txBody>
      </p:sp>
      <p:sp>
        <p:nvSpPr>
          <p:cNvPr id="9" name="Rectangle 8">
            <a:extLst>
              <a:ext uri="{FF2B5EF4-FFF2-40B4-BE49-F238E27FC236}">
                <a16:creationId xmlns:a16="http://schemas.microsoft.com/office/drawing/2014/main" id="{9CCBB238-7E4D-4685-92CB-6196B5F1BD82}"/>
              </a:ext>
            </a:extLst>
          </p:cNvPr>
          <p:cNvSpPr/>
          <p:nvPr/>
        </p:nvSpPr>
        <p:spPr>
          <a:xfrm>
            <a:off x="4412507" y="4791272"/>
            <a:ext cx="4350493" cy="203133"/>
          </a:xfrm>
          <a:prstGeom prst="rect">
            <a:avLst/>
          </a:prstGeom>
        </p:spPr>
        <p:txBody>
          <a:bodyPr wrap="square" anchor="b" anchorCtr="0">
            <a:spAutoFit/>
          </a:bodyPr>
          <a:lstStyle/>
          <a:p>
            <a:pPr marL="117475" indent="-117475" algn="r">
              <a:lnSpc>
                <a:spcPct val="90000"/>
              </a:lnSpc>
              <a:spcBef>
                <a:spcPts val="400"/>
              </a:spcBef>
              <a:buFont typeface="+mj-lt"/>
              <a:buAutoNum type="arabicPeriod"/>
            </a:pPr>
            <a:r>
              <a:rPr lang="en-US" sz="800" dirty="0"/>
              <a:t>Cheson BD, et al. Blood. 2006;108:419-425. </a:t>
            </a:r>
          </a:p>
        </p:txBody>
      </p:sp>
    </p:spTree>
    <p:extLst>
      <p:ext uri="{BB962C8B-B14F-4D97-AF65-F5344CB8AC3E}">
        <p14:creationId xmlns:p14="http://schemas.microsoft.com/office/powerpoint/2010/main" val="19027883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6442-81BA-45D8-B422-1209574EC602}"/>
              </a:ext>
            </a:extLst>
          </p:cNvPr>
          <p:cNvSpPr>
            <a:spLocks noGrp="1"/>
          </p:cNvSpPr>
          <p:nvPr>
            <p:ph type="title"/>
          </p:nvPr>
        </p:nvSpPr>
        <p:spPr/>
        <p:txBody>
          <a:bodyPr>
            <a:noAutofit/>
          </a:bodyPr>
          <a:lstStyle/>
          <a:p>
            <a:r>
              <a:rPr lang="en-US" sz="1800" dirty="0"/>
              <a:t>Safety</a:t>
            </a:r>
            <a:br>
              <a:rPr lang="en-US" sz="1800" dirty="0"/>
            </a:br>
            <a:r>
              <a:rPr lang="en-US" sz="1600" dirty="0">
                <a:solidFill>
                  <a:schemeClr val="accent3"/>
                </a:solidFill>
              </a:rPr>
              <a:t>summary</a:t>
            </a:r>
          </a:p>
        </p:txBody>
      </p:sp>
      <p:sp>
        <p:nvSpPr>
          <p:cNvPr id="4" name="Footer Placeholder 3">
            <a:extLst>
              <a:ext uri="{FF2B5EF4-FFF2-40B4-BE49-F238E27FC236}">
                <a16:creationId xmlns:a16="http://schemas.microsoft.com/office/drawing/2014/main" id="{21810228-1D2D-42EF-A4FA-712588F10659}"/>
              </a:ext>
            </a:extLst>
          </p:cNvPr>
          <p:cNvSpPr>
            <a:spLocks noGrp="1"/>
          </p:cNvSpPr>
          <p:nvPr>
            <p:ph type="ftr" sz="quarter" idx="11"/>
          </p:nvPr>
        </p:nvSpPr>
        <p:spPr/>
        <p:txBody>
          <a:bodyPr/>
          <a:lstStyle/>
          <a:p>
            <a:r>
              <a:rPr lang="en-US" dirty="0"/>
              <a:t>.</a:t>
            </a:r>
          </a:p>
        </p:txBody>
      </p:sp>
      <p:graphicFrame>
        <p:nvGraphicFramePr>
          <p:cNvPr id="3" name="Table 2">
            <a:extLst>
              <a:ext uri="{FF2B5EF4-FFF2-40B4-BE49-F238E27FC236}">
                <a16:creationId xmlns:a16="http://schemas.microsoft.com/office/drawing/2014/main" id="{50807FB9-4AB0-4EAD-A74E-704F85BFB411}"/>
              </a:ext>
            </a:extLst>
          </p:cNvPr>
          <p:cNvGraphicFramePr>
            <a:graphicFrameLocks noGrp="1"/>
          </p:cNvGraphicFramePr>
          <p:nvPr>
            <p:extLst>
              <p:ext uri="{D42A27DB-BD31-4B8C-83A1-F6EECF244321}">
                <p14:modId xmlns:p14="http://schemas.microsoft.com/office/powerpoint/2010/main" val="2402369804"/>
              </p:ext>
            </p:extLst>
          </p:nvPr>
        </p:nvGraphicFramePr>
        <p:xfrm>
          <a:off x="438150" y="645537"/>
          <a:ext cx="8412480" cy="3108960"/>
        </p:xfrm>
        <a:graphic>
          <a:graphicData uri="http://schemas.openxmlformats.org/drawingml/2006/table">
            <a:tbl>
              <a:tblPr firstRow="1" bandRow="1">
                <a:tableStyleId>{5C22544A-7EE6-4342-B048-85BDC9FD1C3A}</a:tableStyleId>
              </a:tblPr>
              <a:tblGrid>
                <a:gridCol w="4289328">
                  <a:extLst>
                    <a:ext uri="{9D8B030D-6E8A-4147-A177-3AD203B41FA5}">
                      <a16:colId xmlns:a16="http://schemas.microsoft.com/office/drawing/2014/main" val="2390074166"/>
                    </a:ext>
                  </a:extLst>
                </a:gridCol>
                <a:gridCol w="2061576">
                  <a:extLst>
                    <a:ext uri="{9D8B030D-6E8A-4147-A177-3AD203B41FA5}">
                      <a16:colId xmlns:a16="http://schemas.microsoft.com/office/drawing/2014/main" val="2741854665"/>
                    </a:ext>
                  </a:extLst>
                </a:gridCol>
                <a:gridCol w="2061576">
                  <a:extLst>
                    <a:ext uri="{9D8B030D-6E8A-4147-A177-3AD203B41FA5}">
                      <a16:colId xmlns:a16="http://schemas.microsoft.com/office/drawing/2014/main" val="2258212120"/>
                    </a:ext>
                  </a:extLst>
                </a:gridCol>
              </a:tblGrid>
              <a:tr h="2919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Summary of TEAEs, 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100" dirty="0">
                          <a:solidFill>
                            <a:schemeClr val="tx1"/>
                          </a:solidFill>
                        </a:rPr>
                        <a:t>Luspatercept</a:t>
                      </a:r>
                    </a:p>
                    <a:p>
                      <a:pPr algn="ctr"/>
                      <a:r>
                        <a:rPr lang="en-US" sz="1100" dirty="0">
                          <a:solidFill>
                            <a:schemeClr val="tx1"/>
                          </a:solidFill>
                        </a:rPr>
                        <a:t>(n = 153)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100" dirty="0">
                          <a:solidFill>
                            <a:schemeClr val="tx1"/>
                          </a:solidFill>
                        </a:rPr>
                        <a:t>Placebo</a:t>
                      </a:r>
                    </a:p>
                    <a:p>
                      <a:pPr algn="ctr"/>
                      <a:r>
                        <a:rPr lang="en-US" sz="1100" dirty="0">
                          <a:solidFill>
                            <a:schemeClr val="tx1"/>
                          </a:solidFill>
                        </a:rPr>
                        <a:t>(n = 76)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63962595"/>
                  </a:ext>
                </a:extLst>
              </a:tr>
              <a:tr h="166836">
                <a:tc>
                  <a:txBody>
                    <a:bodyPr/>
                    <a:lstStyle/>
                    <a:p>
                      <a:pPr marL="0" indent="0"/>
                      <a:r>
                        <a:rPr lang="en-US" sz="1000" b="1" dirty="0">
                          <a:solidFill>
                            <a:schemeClr val="tx1"/>
                          </a:solidFill>
                        </a:rPr>
                        <a:t>Patients with ≥ 1 TEAE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134 (87.6)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63 (82.9)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351195"/>
                  </a:ext>
                </a:extLst>
              </a:tr>
              <a:tr h="166836">
                <a:tc>
                  <a:txBody>
                    <a:bodyPr/>
                    <a:lstStyle/>
                    <a:p>
                      <a:pPr marL="0" indent="0"/>
                      <a:r>
                        <a:rPr lang="en-US" sz="1000" b="1" dirty="0">
                          <a:solidFill>
                            <a:schemeClr val="tx1"/>
                          </a:solidFill>
                        </a:rPr>
                        <a:t>Patients with ≥ 1 TEAE resulting in treatment discontinuation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21 (13.7)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6 (7.9)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5995886"/>
                  </a:ext>
                </a:extLst>
              </a:tr>
              <a:tr h="166836">
                <a:tc>
                  <a:txBody>
                    <a:bodyPr/>
                    <a:lstStyle/>
                    <a:p>
                      <a:pPr marL="0" indent="0"/>
                      <a:r>
                        <a:rPr lang="en-US" sz="1000" b="1" dirty="0">
                          <a:solidFill>
                            <a:schemeClr val="tx1"/>
                          </a:solidFill>
                        </a:rPr>
                        <a:t>Specific TEAEs</a:t>
                      </a:r>
                      <a:r>
                        <a:rPr lang="en-US" sz="1000" b="1" baseline="30000" dirty="0">
                          <a:solidFill>
                            <a:schemeClr val="tx1"/>
                          </a:solidFill>
                        </a:rPr>
                        <a:t>a</a:t>
                      </a:r>
                      <a:r>
                        <a:rPr lang="en-US" sz="1000" b="1" dirty="0">
                          <a:solidFill>
                            <a:schemeClr val="tx1"/>
                          </a:solidFill>
                        </a:rPr>
                        <a:t> resulting in discontinuation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047094"/>
                  </a:ext>
                </a:extLst>
              </a:tr>
              <a:tr h="166836">
                <a:tc>
                  <a:txBody>
                    <a:bodyPr/>
                    <a:lstStyle/>
                    <a:p>
                      <a:pPr marL="0" indent="230188"/>
                      <a:r>
                        <a:rPr lang="en-US" sz="1000" dirty="0">
                          <a:solidFill>
                            <a:schemeClr val="tx1"/>
                          </a:solidFill>
                        </a:rPr>
                        <a:t>Fatigue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2 (1.3)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9702898"/>
                  </a:ext>
                </a:extLst>
              </a:tr>
              <a:tr h="166836">
                <a:tc>
                  <a:txBody>
                    <a:bodyPr/>
                    <a:lstStyle/>
                    <a:p>
                      <a:pPr marL="0" indent="230188"/>
                      <a:r>
                        <a:rPr lang="en-US" sz="1000" dirty="0">
                          <a:solidFill>
                            <a:schemeClr val="tx1"/>
                          </a:solidFill>
                        </a:rPr>
                        <a:t>Diarrhea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7519151"/>
                  </a:ext>
                </a:extLst>
              </a:tr>
              <a:tr h="166836">
                <a:tc>
                  <a:txBody>
                    <a:bodyPr/>
                    <a:lstStyle/>
                    <a:p>
                      <a:pPr marL="0" indent="230188"/>
                      <a:r>
                        <a:rPr lang="en-US" sz="1000" dirty="0">
                          <a:solidFill>
                            <a:schemeClr val="tx1"/>
                          </a:solidFill>
                        </a:rPr>
                        <a:t>Asthenia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 (0.7)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0157"/>
                  </a:ext>
                </a:extLst>
              </a:tr>
              <a:tr h="166836">
                <a:tc>
                  <a:txBody>
                    <a:bodyPr/>
                    <a:lstStyle/>
                    <a:p>
                      <a:pPr marL="0" indent="230188"/>
                      <a:r>
                        <a:rPr lang="en-US" sz="1000" dirty="0">
                          <a:solidFill>
                            <a:schemeClr val="tx1"/>
                          </a:solidFill>
                        </a:rPr>
                        <a:t>Dizziness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8865950"/>
                  </a:ext>
                </a:extLst>
              </a:tr>
              <a:tr h="166836">
                <a:tc>
                  <a:txBody>
                    <a:bodyPr/>
                    <a:lstStyle/>
                    <a:p>
                      <a:pPr marL="0" indent="230188"/>
                      <a:r>
                        <a:rPr lang="en-US" sz="1000" dirty="0">
                          <a:solidFill>
                            <a:schemeClr val="tx1"/>
                          </a:solidFill>
                        </a:rPr>
                        <a:t>Nausea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0604672"/>
                  </a:ext>
                </a:extLst>
              </a:tr>
              <a:tr h="166836">
                <a:tc>
                  <a:txBody>
                    <a:bodyPr/>
                    <a:lstStyle/>
                    <a:p>
                      <a:pPr marL="0" indent="230188"/>
                      <a:r>
                        <a:rPr lang="en-US" sz="1000" dirty="0">
                          <a:solidFill>
                            <a:schemeClr val="tx1"/>
                          </a:solidFill>
                        </a:rPr>
                        <a:t>Back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5501265"/>
                  </a:ext>
                </a:extLst>
              </a:tr>
              <a:tr h="166836">
                <a:tc>
                  <a:txBody>
                    <a:bodyPr/>
                    <a:lstStyle/>
                    <a:p>
                      <a:pPr marL="0" indent="230188"/>
                      <a:r>
                        <a:rPr lang="en-US" sz="1000" dirty="0">
                          <a:solidFill>
                            <a:schemeClr val="tx1"/>
                          </a:solidFill>
                        </a:rPr>
                        <a:t>Headache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1 (0.7)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0662346"/>
                  </a:ext>
                </a:extLst>
              </a:tr>
              <a:tr h="166836">
                <a:tc>
                  <a:txBody>
                    <a:bodyPr/>
                    <a:lstStyle/>
                    <a:p>
                      <a:pPr marL="0" indent="230188"/>
                      <a:r>
                        <a:rPr lang="en-US" sz="1000" dirty="0">
                          <a:solidFill>
                            <a:schemeClr val="tx1"/>
                          </a:solidFill>
                        </a:rPr>
                        <a:t>Dyspnea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tx1"/>
                          </a:solidFill>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7800922"/>
                  </a:ext>
                </a:extLst>
              </a:tr>
            </a:tbl>
          </a:graphicData>
        </a:graphic>
      </p:graphicFrame>
      <p:sp>
        <p:nvSpPr>
          <p:cNvPr id="5" name="Text Placeholder 5">
            <a:extLst>
              <a:ext uri="{FF2B5EF4-FFF2-40B4-BE49-F238E27FC236}">
                <a16:creationId xmlns:a16="http://schemas.microsoft.com/office/drawing/2014/main" id="{09A78488-45E0-4D8E-B507-6B5B4B20B737}"/>
              </a:ext>
            </a:extLst>
          </p:cNvPr>
          <p:cNvSpPr txBox="1">
            <a:spLocks/>
          </p:cNvSpPr>
          <p:nvPr/>
        </p:nvSpPr>
        <p:spPr>
          <a:xfrm>
            <a:off x="438150" y="3741738"/>
            <a:ext cx="8412479" cy="34162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r>
              <a:rPr lang="en-US" sz="800" baseline="30000" dirty="0">
                <a:latin typeface="+mj-lt"/>
              </a:rPr>
              <a:t>a </a:t>
            </a:r>
            <a:r>
              <a:rPr lang="en-US" sz="800" dirty="0">
                <a:latin typeface="+mj-lt"/>
              </a:rPr>
              <a:t>TEAEs occurring more frequently in the luspatercept arm.</a:t>
            </a:r>
          </a:p>
          <a:p>
            <a:pPr marL="0" indent="0">
              <a:spcBef>
                <a:spcPts val="0"/>
              </a:spcBef>
              <a:spcAft>
                <a:spcPts val="600"/>
              </a:spcAft>
              <a:buNone/>
            </a:pPr>
            <a:r>
              <a:rPr lang="en-US" sz="800" dirty="0">
                <a:solidFill>
                  <a:srgbClr val="00B050"/>
                </a:solidFill>
                <a:latin typeface="+mj-lt"/>
              </a:rPr>
              <a:t>.</a:t>
            </a:r>
            <a:endParaRPr lang="en-US" sz="800" baseline="30000" dirty="0">
              <a:solidFill>
                <a:srgbClr val="00B050"/>
              </a:solidFill>
              <a:latin typeface="+mj-lt"/>
            </a:endParaRPr>
          </a:p>
        </p:txBody>
      </p:sp>
      <p:sp>
        <p:nvSpPr>
          <p:cNvPr id="6" name="TextBox 5">
            <a:extLst>
              <a:ext uri="{FF2B5EF4-FFF2-40B4-BE49-F238E27FC236}">
                <a16:creationId xmlns:a16="http://schemas.microsoft.com/office/drawing/2014/main" id="{F6211BCF-DD2D-4109-BF55-4332B83EAA0D}"/>
              </a:ext>
            </a:extLst>
          </p:cNvPr>
          <p:cNvSpPr txBox="1"/>
          <p:nvPr/>
        </p:nvSpPr>
        <p:spPr>
          <a:xfrm>
            <a:off x="323117" y="3912498"/>
            <a:ext cx="8695522" cy="1107996"/>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100" dirty="0"/>
              <a:t>The overall frequency of SAEs was 41.8% in the luspatercept arm and 30.3% in the placebo arm</a:t>
            </a:r>
          </a:p>
          <a:p>
            <a:pPr marL="628650" lvl="1" indent="-171450">
              <a:buClr>
                <a:schemeClr val="tx1"/>
              </a:buClr>
              <a:buFont typeface="Arial" panose="020B0604020202020204" pitchFamily="34" charset="0"/>
              <a:buChar char="–"/>
            </a:pPr>
            <a:r>
              <a:rPr lang="en-US" sz="1100" dirty="0"/>
              <a:t>After adjusting for exposure, the incidence of SAEs per 100 patient-years was comparable between the luspatercept (EAIR 42.3/100 patient-years) and placebo (EAIR 55.7/100 patient-years) arms</a:t>
            </a:r>
          </a:p>
          <a:p>
            <a:pPr marL="628650" lvl="1" indent="-171450">
              <a:buClr>
                <a:schemeClr val="tx1"/>
              </a:buClr>
              <a:buFont typeface="Arial" panose="020B0604020202020204" pitchFamily="34" charset="0"/>
              <a:buChar char="–"/>
            </a:pPr>
            <a:r>
              <a:rPr lang="en-US" sz="1100" dirty="0"/>
              <a:t>The overall EAIR of SAEs was comparable between the luspatercept arm and placebo arm</a:t>
            </a:r>
          </a:p>
          <a:p>
            <a:pPr marL="171450" indent="-171450">
              <a:buClr>
                <a:schemeClr val="tx1"/>
              </a:buClr>
              <a:buFont typeface="Arial" panose="020B0604020202020204" pitchFamily="34" charset="0"/>
              <a:buChar char="•"/>
            </a:pPr>
            <a:r>
              <a:rPr lang="en-US" sz="1100" dirty="0"/>
              <a:t>Incidence of grade 3 TEAEs was balanced between treatment arms</a:t>
            </a:r>
          </a:p>
          <a:p>
            <a:pPr marL="171450" indent="-171450">
              <a:buClr>
                <a:schemeClr val="tx1"/>
              </a:buClr>
              <a:buFont typeface="Arial" panose="020B0604020202020204" pitchFamily="34" charset="0"/>
              <a:buChar char="–"/>
            </a:pPr>
            <a:endParaRPr lang="en-US" sz="1100" dirty="0">
              <a:solidFill>
                <a:srgbClr val="00B0F0"/>
              </a:solidFill>
            </a:endParaRPr>
          </a:p>
        </p:txBody>
      </p:sp>
      <p:sp>
        <p:nvSpPr>
          <p:cNvPr id="7" name="Text Placeholder 5">
            <a:extLst>
              <a:ext uri="{FF2B5EF4-FFF2-40B4-BE49-F238E27FC236}">
                <a16:creationId xmlns:a16="http://schemas.microsoft.com/office/drawing/2014/main" id="{EE401C50-7570-493E-944F-6D8A5D642EA0}"/>
              </a:ext>
            </a:extLst>
          </p:cNvPr>
          <p:cNvSpPr txBox="1">
            <a:spLocks/>
          </p:cNvSpPr>
          <p:nvPr/>
        </p:nvSpPr>
        <p:spPr>
          <a:xfrm>
            <a:off x="323117" y="4822234"/>
            <a:ext cx="3504089" cy="18955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800" dirty="0">
                <a:latin typeface="+mj-lt"/>
              </a:rPr>
              <a:t>EAIR, exposure-adjusted incidence rate; TEAE, treatment-emergent adverse event; SAE, serious adverse event.</a:t>
            </a:r>
          </a:p>
        </p:txBody>
      </p:sp>
    </p:spTree>
    <p:extLst>
      <p:ext uri="{BB962C8B-B14F-4D97-AF65-F5344CB8AC3E}">
        <p14:creationId xmlns:p14="http://schemas.microsoft.com/office/powerpoint/2010/main" val="324942090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676A-86E3-4F6E-9F63-C0F30161DD6B}"/>
              </a:ext>
            </a:extLst>
          </p:cNvPr>
          <p:cNvSpPr>
            <a:spLocks noGrp="1"/>
          </p:cNvSpPr>
          <p:nvPr>
            <p:ph type="title"/>
          </p:nvPr>
        </p:nvSpPr>
        <p:spPr/>
        <p:txBody>
          <a:bodyPr>
            <a:noAutofit/>
          </a:bodyPr>
          <a:lstStyle/>
          <a:p>
            <a:r>
              <a:rPr lang="en-US" sz="1800" dirty="0"/>
              <a:t>safety</a:t>
            </a:r>
            <a:br>
              <a:rPr lang="en-US" sz="1800" dirty="0"/>
            </a:br>
            <a:r>
              <a:rPr lang="en-US" sz="1600" dirty="0">
                <a:solidFill>
                  <a:schemeClr val="accent3"/>
                </a:solidFill>
              </a:rPr>
              <a:t>Frequent TEAE</a:t>
            </a:r>
            <a:r>
              <a:rPr lang="en-US" sz="1600" cap="none" dirty="0">
                <a:solidFill>
                  <a:schemeClr val="accent3"/>
                </a:solidFill>
              </a:rPr>
              <a:t>s (ANY GRADE)</a:t>
            </a:r>
            <a:r>
              <a:rPr lang="en-US" sz="1600" dirty="0">
                <a:solidFill>
                  <a:schemeClr val="accent3"/>
                </a:solidFill>
              </a:rPr>
              <a:t> by treatment cycle</a:t>
            </a:r>
          </a:p>
        </p:txBody>
      </p:sp>
      <p:sp>
        <p:nvSpPr>
          <p:cNvPr id="4" name="Footer Placeholder 3">
            <a:extLst>
              <a:ext uri="{FF2B5EF4-FFF2-40B4-BE49-F238E27FC236}">
                <a16:creationId xmlns:a16="http://schemas.microsoft.com/office/drawing/2014/main" id="{D7A1FFE3-9B69-4C28-9462-EFF24D20F976}"/>
              </a:ext>
            </a:extLst>
          </p:cNvPr>
          <p:cNvSpPr>
            <a:spLocks noGrp="1"/>
          </p:cNvSpPr>
          <p:nvPr>
            <p:ph type="ftr" sz="quarter" idx="11"/>
          </p:nvPr>
        </p:nvSpPr>
        <p:spPr/>
        <p:txBody>
          <a:bodyPr/>
          <a:lstStyle/>
          <a:p>
            <a:r>
              <a:rPr lang="en-US" dirty="0"/>
              <a:t>Data cutoff: July 1, 2019.</a:t>
            </a:r>
          </a:p>
        </p:txBody>
      </p:sp>
      <p:sp>
        <p:nvSpPr>
          <p:cNvPr id="9" name="Text Placeholder 5">
            <a:extLst>
              <a:ext uri="{FF2B5EF4-FFF2-40B4-BE49-F238E27FC236}">
                <a16:creationId xmlns:a16="http://schemas.microsoft.com/office/drawing/2014/main" id="{F11FCAA7-9478-4C11-9965-FAA26569CB7A}"/>
              </a:ext>
            </a:extLst>
          </p:cNvPr>
          <p:cNvSpPr txBox="1">
            <a:spLocks/>
          </p:cNvSpPr>
          <p:nvPr/>
        </p:nvSpPr>
        <p:spPr>
          <a:xfrm>
            <a:off x="438150" y="3752458"/>
            <a:ext cx="8412164" cy="138499"/>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0"/>
              </a:spcAft>
              <a:buNone/>
            </a:pPr>
            <a:endParaRPr lang="en-US" sz="800" dirty="0">
              <a:latin typeface="+mj-lt"/>
            </a:endParaRPr>
          </a:p>
        </p:txBody>
      </p:sp>
      <p:sp>
        <p:nvSpPr>
          <p:cNvPr id="12" name="TextBox 11">
            <a:extLst>
              <a:ext uri="{FF2B5EF4-FFF2-40B4-BE49-F238E27FC236}">
                <a16:creationId xmlns:a16="http://schemas.microsoft.com/office/drawing/2014/main" id="{D61240BB-A043-45E1-B656-DEC528EF0A0F}"/>
              </a:ext>
            </a:extLst>
          </p:cNvPr>
          <p:cNvSpPr txBox="1"/>
          <p:nvPr/>
        </p:nvSpPr>
        <p:spPr>
          <a:xfrm>
            <a:off x="393056" y="3688910"/>
            <a:ext cx="8412480" cy="523220"/>
          </a:xfrm>
          <a:prstGeom prst="rect">
            <a:avLst/>
          </a:prstGeom>
          <a:noFill/>
        </p:spPr>
        <p:txBody>
          <a:bodyPr wrap="square" rtlCol="0">
            <a:spAutoFit/>
          </a:bodyPr>
          <a:lstStyle/>
          <a:p>
            <a:pPr marL="169863" indent="-169863">
              <a:spcBef>
                <a:spcPts val="600"/>
              </a:spcBef>
              <a:buClr>
                <a:schemeClr val="accent1"/>
              </a:buClr>
              <a:buFont typeface="Arial" panose="020B0604020202020204" pitchFamily="34" charset="0"/>
              <a:buChar char="•"/>
            </a:pPr>
            <a:r>
              <a:rPr lang="en-US" sz="1400" dirty="0"/>
              <a:t>New onset of TEAEs generally decreased over time in both treatment arms during the first 24 weeks of the study</a:t>
            </a:r>
          </a:p>
        </p:txBody>
      </p:sp>
      <p:sp>
        <p:nvSpPr>
          <p:cNvPr id="11" name="Text Placeholder 5">
            <a:extLst>
              <a:ext uri="{FF2B5EF4-FFF2-40B4-BE49-F238E27FC236}">
                <a16:creationId xmlns:a16="http://schemas.microsoft.com/office/drawing/2014/main" id="{1B4301DE-4E0A-4766-B96C-95B485472BE0}"/>
              </a:ext>
            </a:extLst>
          </p:cNvPr>
          <p:cNvSpPr txBox="1">
            <a:spLocks/>
          </p:cNvSpPr>
          <p:nvPr/>
        </p:nvSpPr>
        <p:spPr>
          <a:xfrm>
            <a:off x="350386" y="4217267"/>
            <a:ext cx="8412480" cy="76060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800" dirty="0"/>
              <a:t>Includes disease assessment at Week 25. TEAEs included AEs that started on or after the day of the first dose and on or before 42 days after the last dose. The onset date of the AE was used to determine the cycle. AEs with a duration overlapping multiple cycles were only counted in the first overlapped cycle. If an AE occurred multiple times in different cycles, it was counted once in each cycle. If an AE occurred multiple times within the same cycle, it was counted only once. If a patient experienced multiple events under the same preferred term, then the patient was counted only once for that preferred term.</a:t>
            </a:r>
          </a:p>
          <a:p>
            <a:pPr marL="0" indent="0">
              <a:spcBef>
                <a:spcPts val="0"/>
              </a:spcBef>
              <a:spcAft>
                <a:spcPts val="600"/>
              </a:spcAft>
              <a:buNone/>
            </a:pPr>
            <a:r>
              <a:rPr lang="en-US" sz="800" dirty="0">
                <a:latin typeface="+mj-lt"/>
              </a:rPr>
              <a:t>AE, adverse event; Ext., extension cycle.</a:t>
            </a:r>
          </a:p>
        </p:txBody>
      </p:sp>
      <p:graphicFrame>
        <p:nvGraphicFramePr>
          <p:cNvPr id="10" name="Chart 9">
            <a:extLst>
              <a:ext uri="{FF2B5EF4-FFF2-40B4-BE49-F238E27FC236}">
                <a16:creationId xmlns:a16="http://schemas.microsoft.com/office/drawing/2014/main" id="{F4D89C04-46EC-4124-968E-D123D71B3E91}"/>
              </a:ext>
            </a:extLst>
          </p:cNvPr>
          <p:cNvGraphicFramePr/>
          <p:nvPr>
            <p:extLst>
              <p:ext uri="{D42A27DB-BD31-4B8C-83A1-F6EECF244321}">
                <p14:modId xmlns:p14="http://schemas.microsoft.com/office/powerpoint/2010/main" val="706412660"/>
              </p:ext>
            </p:extLst>
          </p:nvPr>
        </p:nvGraphicFramePr>
        <p:xfrm>
          <a:off x="214861" y="783989"/>
          <a:ext cx="4399281" cy="2796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B7BC089-9D45-4342-9A67-0D0B9D8EDB5C}"/>
              </a:ext>
            </a:extLst>
          </p:cNvPr>
          <p:cNvGraphicFramePr/>
          <p:nvPr>
            <p:extLst>
              <p:ext uri="{D42A27DB-BD31-4B8C-83A1-F6EECF244321}">
                <p14:modId xmlns:p14="http://schemas.microsoft.com/office/powerpoint/2010/main" val="1934843122"/>
              </p:ext>
            </p:extLst>
          </p:nvPr>
        </p:nvGraphicFramePr>
        <p:xfrm>
          <a:off x="3701957" y="805760"/>
          <a:ext cx="5306319" cy="286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77468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9942-410F-4CBA-A08F-077B70AA9704}"/>
              </a:ext>
            </a:extLst>
          </p:cNvPr>
          <p:cNvSpPr>
            <a:spLocks noGrp="1"/>
          </p:cNvSpPr>
          <p:nvPr>
            <p:ph type="title"/>
          </p:nvPr>
        </p:nvSpPr>
        <p:spPr/>
        <p:txBody>
          <a:bodyPr>
            <a:normAutofit fontScale="90000"/>
          </a:bodyPr>
          <a:lstStyle/>
          <a:p>
            <a:r>
              <a:rPr lang="en-US" sz="2000" dirty="0"/>
              <a:t>SAFETY</a:t>
            </a:r>
            <a:r>
              <a:rPr lang="en-US" dirty="0"/>
              <a:t/>
            </a:r>
            <a:br>
              <a:rPr lang="en-US" dirty="0"/>
            </a:br>
            <a:r>
              <a:rPr lang="en-US" dirty="0">
                <a:solidFill>
                  <a:schemeClr val="accent3"/>
                </a:solidFill>
              </a:rPr>
              <a:t>Disease progression</a:t>
            </a:r>
          </a:p>
        </p:txBody>
      </p:sp>
      <p:sp>
        <p:nvSpPr>
          <p:cNvPr id="3" name="Footer Placeholder 2">
            <a:extLst>
              <a:ext uri="{FF2B5EF4-FFF2-40B4-BE49-F238E27FC236}">
                <a16:creationId xmlns:a16="http://schemas.microsoft.com/office/drawing/2014/main" id="{35321715-8470-4D5C-A30C-7DA9D33985A8}"/>
              </a:ext>
            </a:extLst>
          </p:cNvPr>
          <p:cNvSpPr>
            <a:spLocks noGrp="1"/>
          </p:cNvSpPr>
          <p:nvPr>
            <p:ph type="ftr" sz="quarter" idx="11"/>
          </p:nvPr>
        </p:nvSpPr>
        <p:spPr/>
        <p:txBody>
          <a:bodyPr/>
          <a:lstStyle/>
          <a:p>
            <a:r>
              <a:rPr lang="en-US" dirty="0"/>
              <a:t>Data cutoff: July 1, 2019.</a:t>
            </a:r>
          </a:p>
        </p:txBody>
      </p:sp>
      <p:graphicFrame>
        <p:nvGraphicFramePr>
          <p:cNvPr id="5" name="Table 4">
            <a:extLst>
              <a:ext uri="{FF2B5EF4-FFF2-40B4-BE49-F238E27FC236}">
                <a16:creationId xmlns:a16="http://schemas.microsoft.com/office/drawing/2014/main" id="{C9B5944A-C248-4477-B094-415D9D23AA5C}"/>
              </a:ext>
            </a:extLst>
          </p:cNvPr>
          <p:cNvGraphicFramePr>
            <a:graphicFrameLocks noGrp="1"/>
          </p:cNvGraphicFramePr>
          <p:nvPr>
            <p:extLst>
              <p:ext uri="{D42A27DB-BD31-4B8C-83A1-F6EECF244321}">
                <p14:modId xmlns:p14="http://schemas.microsoft.com/office/powerpoint/2010/main" val="942036050"/>
              </p:ext>
            </p:extLst>
          </p:nvPr>
        </p:nvGraphicFramePr>
        <p:xfrm>
          <a:off x="438151" y="1168091"/>
          <a:ext cx="8412479" cy="2425714"/>
        </p:xfrm>
        <a:graphic>
          <a:graphicData uri="http://schemas.openxmlformats.org/drawingml/2006/table">
            <a:tbl>
              <a:tblPr firstRow="1" bandRow="1">
                <a:tableStyleId>{5C22544A-7EE6-4342-B048-85BDC9FD1C3A}</a:tableStyleId>
              </a:tblPr>
              <a:tblGrid>
                <a:gridCol w="4289327">
                  <a:extLst>
                    <a:ext uri="{9D8B030D-6E8A-4147-A177-3AD203B41FA5}">
                      <a16:colId xmlns:a16="http://schemas.microsoft.com/office/drawing/2014/main" val="1024517630"/>
                    </a:ext>
                  </a:extLst>
                </a:gridCol>
                <a:gridCol w="2061576">
                  <a:extLst>
                    <a:ext uri="{9D8B030D-6E8A-4147-A177-3AD203B41FA5}">
                      <a16:colId xmlns:a16="http://schemas.microsoft.com/office/drawing/2014/main" val="3588298966"/>
                    </a:ext>
                  </a:extLst>
                </a:gridCol>
                <a:gridCol w="2061576">
                  <a:extLst>
                    <a:ext uri="{9D8B030D-6E8A-4147-A177-3AD203B41FA5}">
                      <a16:colId xmlns:a16="http://schemas.microsoft.com/office/drawing/2014/main" val="1642409360"/>
                    </a:ext>
                  </a:extLst>
                </a:gridCol>
              </a:tblGrid>
              <a:tr h="100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Summary of Disease Progression, n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600" dirty="0">
                          <a:solidFill>
                            <a:schemeClr val="tx1"/>
                          </a:solidFill>
                        </a:rPr>
                        <a:t>Luspatercept</a:t>
                      </a:r>
                    </a:p>
                    <a:p>
                      <a:pPr algn="ctr"/>
                      <a:r>
                        <a:rPr lang="en-US" sz="1600" dirty="0">
                          <a:solidFill>
                            <a:schemeClr val="tx1"/>
                          </a:solidFill>
                        </a:rPr>
                        <a:t>(n = 153)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600" dirty="0">
                          <a:solidFill>
                            <a:schemeClr val="tx1"/>
                          </a:solidFill>
                        </a:rPr>
                        <a:t>Placebo</a:t>
                      </a:r>
                    </a:p>
                    <a:p>
                      <a:pPr algn="ctr"/>
                      <a:r>
                        <a:rPr lang="en-US" sz="1600" dirty="0">
                          <a:solidFill>
                            <a:schemeClr val="tx1"/>
                          </a:solidFill>
                        </a:rPr>
                        <a:t>(n = 76)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567468927"/>
                  </a:ext>
                </a:extLst>
              </a:tr>
              <a:tr h="473310">
                <a:tc>
                  <a:txBody>
                    <a:bodyPr/>
                    <a:lstStyle/>
                    <a:p>
                      <a:r>
                        <a:rPr lang="en-US" sz="1400" b="1" dirty="0">
                          <a:solidFill>
                            <a:schemeClr val="tx1"/>
                          </a:solidFill>
                        </a:rPr>
                        <a:t>Progression to HR-MDS or AML</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8 (5.2)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dirty="0">
                          <a:solidFill>
                            <a:schemeClr val="tx1"/>
                          </a:solidFill>
                        </a:rPr>
                        <a:t>4 (5.3)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8644442"/>
                  </a:ext>
                </a:extLst>
              </a:tr>
              <a:tr h="473310">
                <a:tc>
                  <a:txBody>
                    <a:bodyPr/>
                    <a:lstStyle/>
                    <a:p>
                      <a:pPr marL="0" indent="227013"/>
                      <a:r>
                        <a:rPr lang="en-US" sz="1400" b="0" dirty="0">
                          <a:solidFill>
                            <a:schemeClr val="tx1"/>
                          </a:solidFill>
                        </a:rPr>
                        <a:t>HR-MDS</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5 (3.3)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2 (2.6)</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9397612"/>
                  </a:ext>
                </a:extLst>
              </a:tr>
              <a:tr h="473310">
                <a:tc>
                  <a:txBody>
                    <a:bodyPr/>
                    <a:lstStyle/>
                    <a:p>
                      <a:pPr marL="0" indent="227013"/>
                      <a:r>
                        <a:rPr lang="en-US" sz="1400" b="0" dirty="0">
                          <a:solidFill>
                            <a:schemeClr val="tx1"/>
                          </a:solidFill>
                        </a:rPr>
                        <a:t>AML</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3 (2.0)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2 (2.6)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06369"/>
                  </a:ext>
                </a:extLst>
              </a:tr>
            </a:tbl>
          </a:graphicData>
        </a:graphic>
      </p:graphicFrame>
      <p:sp>
        <p:nvSpPr>
          <p:cNvPr id="7" name="Text Placeholder 5">
            <a:extLst>
              <a:ext uri="{FF2B5EF4-FFF2-40B4-BE49-F238E27FC236}">
                <a16:creationId xmlns:a16="http://schemas.microsoft.com/office/drawing/2014/main" id="{65AB99C6-28E2-4FB9-9D3E-62D700B4786C}"/>
              </a:ext>
            </a:extLst>
          </p:cNvPr>
          <p:cNvSpPr txBox="1">
            <a:spLocks/>
          </p:cNvSpPr>
          <p:nvPr/>
        </p:nvSpPr>
        <p:spPr>
          <a:xfrm>
            <a:off x="373809" y="4788324"/>
            <a:ext cx="8527512" cy="189551"/>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Geneva" pitchFamily="37" charset="-128"/>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Geneva" pitchFamily="3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800" dirty="0">
                <a:latin typeface="+mj-lt"/>
              </a:rPr>
              <a:t>AML, acute myeloid leukemia; HR-MDS, higher-risk myelodysplastic syndromes.</a:t>
            </a:r>
          </a:p>
        </p:txBody>
      </p:sp>
    </p:spTree>
    <p:extLst>
      <p:ext uri="{BB962C8B-B14F-4D97-AF65-F5344CB8AC3E}">
        <p14:creationId xmlns:p14="http://schemas.microsoft.com/office/powerpoint/2010/main" val="32990058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E25E6A6-FB4E-D64E-8821-2509CD5E20BF}"/>
              </a:ext>
            </a:extLst>
          </p:cNvPr>
          <p:cNvSpPr>
            <a:spLocks noGrp="1"/>
          </p:cNvSpPr>
          <p:nvPr>
            <p:ph type="ftr" sz="quarter" idx="11"/>
          </p:nvPr>
        </p:nvSpPr>
        <p:spPr/>
        <p:txBody>
          <a:bodyPr/>
          <a:lstStyle/>
          <a:p>
            <a:r>
              <a:rPr lang="en-US"/>
              <a:t>Footer for Disclaimer Text</a:t>
            </a:r>
            <a:endParaRPr lang="en-US" dirty="0"/>
          </a:p>
        </p:txBody>
      </p:sp>
      <p:sp>
        <p:nvSpPr>
          <p:cNvPr id="5" name="Espace réservé du numéro de diapositive 4">
            <a:extLst>
              <a:ext uri="{FF2B5EF4-FFF2-40B4-BE49-F238E27FC236}">
                <a16:creationId xmlns:a16="http://schemas.microsoft.com/office/drawing/2014/main" id="{DF28C57B-D077-2D4B-A8EA-AB1FE7E33722}"/>
              </a:ext>
            </a:extLst>
          </p:cNvPr>
          <p:cNvSpPr>
            <a:spLocks noGrp="1"/>
          </p:cNvSpPr>
          <p:nvPr>
            <p:ph type="sldNum" sz="quarter" idx="12"/>
          </p:nvPr>
        </p:nvSpPr>
        <p:spPr/>
        <p:txBody>
          <a:bodyPr/>
          <a:lstStyle/>
          <a:p>
            <a:fld id="{C0543ED3-111B-4842-9D2D-918F903AB236}" type="slidenum">
              <a:rPr lang="en-US" smtClean="0"/>
              <a:t>26</a:t>
            </a:fld>
            <a:endParaRPr lang="en-US" dirty="0"/>
          </a:p>
        </p:txBody>
      </p:sp>
      <p:sp>
        <p:nvSpPr>
          <p:cNvPr id="3" name="Espace réservé du contenu 2">
            <a:extLst>
              <a:ext uri="{FF2B5EF4-FFF2-40B4-BE49-F238E27FC236}">
                <a16:creationId xmlns:a16="http://schemas.microsoft.com/office/drawing/2014/main" id="{E69D1FF2-B499-FB4D-9353-D51ABAC0AFAC}"/>
              </a:ext>
            </a:extLst>
          </p:cNvPr>
          <p:cNvSpPr>
            <a:spLocks noGrp="1"/>
          </p:cNvSpPr>
          <p:nvPr>
            <p:ph idx="4294967295"/>
          </p:nvPr>
        </p:nvSpPr>
        <p:spPr>
          <a:xfrm>
            <a:off x="0" y="2354263"/>
            <a:ext cx="8412163" cy="3703637"/>
          </a:xfrm>
        </p:spPr>
        <p:txBody>
          <a:bodyPr/>
          <a:lstStyle/>
          <a:p>
            <a:r>
              <a:rPr lang="en-US" dirty="0"/>
              <a:t>EORTC QLQ-C30 and the QOL-E questionnaire assessed every 6 weeks </a:t>
            </a:r>
          </a:p>
          <a:p>
            <a:r>
              <a:rPr lang="en-US" dirty="0"/>
              <a:t>No clinically meaningful within-group changes and between-group differences across all domains of the EORTC QLQ-C30 and QOL-E.</a:t>
            </a:r>
          </a:p>
          <a:p>
            <a:r>
              <a:rPr lang="en-US" dirty="0"/>
              <a:t>patients treated with </a:t>
            </a:r>
            <a:r>
              <a:rPr lang="en-US" dirty="0" err="1"/>
              <a:t>luspatercept</a:t>
            </a:r>
            <a:r>
              <a:rPr lang="en-US" dirty="0"/>
              <a:t> reported marked improvements in their daily life owing to the reduced transfusion burden, relative to placebo. </a:t>
            </a:r>
            <a:endParaRPr lang="fr-FR" dirty="0"/>
          </a:p>
        </p:txBody>
      </p:sp>
      <p:sp>
        <p:nvSpPr>
          <p:cNvPr id="7" name="ZoneTexte 6">
            <a:extLst>
              <a:ext uri="{FF2B5EF4-FFF2-40B4-BE49-F238E27FC236}">
                <a16:creationId xmlns:a16="http://schemas.microsoft.com/office/drawing/2014/main" id="{612EA805-6C9B-7949-A724-FF2519025012}"/>
              </a:ext>
            </a:extLst>
          </p:cNvPr>
          <p:cNvSpPr txBox="1"/>
          <p:nvPr/>
        </p:nvSpPr>
        <p:spPr>
          <a:xfrm>
            <a:off x="1471352" y="319870"/>
            <a:ext cx="5340928" cy="1477328"/>
          </a:xfrm>
          <a:prstGeom prst="rect">
            <a:avLst/>
          </a:prstGeom>
          <a:noFill/>
        </p:spPr>
        <p:txBody>
          <a:bodyPr wrap="square">
            <a:spAutoFit/>
          </a:bodyPr>
          <a:lstStyle/>
          <a:p>
            <a:pPr marL="457200" fontAlgn="base"/>
            <a:r>
              <a:rPr lang="en-US" b="1" kern="1800" dirty="0">
                <a:solidFill>
                  <a:schemeClr val="accent2">
                    <a:lumMod val="75000"/>
                  </a:schemeClr>
                </a:solidFill>
                <a:effectLst/>
                <a:latin typeface="Helvetica" pitchFamily="2" charset="0"/>
                <a:ea typeface="Times New Roman" panose="02020603050405020304" pitchFamily="18" charset="0"/>
                <a:cs typeface="Times New Roman" panose="02020603050405020304" pitchFamily="18" charset="0"/>
              </a:rPr>
              <a:t>Health-Related Quality of Life Outcomes in Patients with Myelodysplastic Syndromes with Ring </a:t>
            </a:r>
            <a:r>
              <a:rPr lang="en-US" b="1" kern="1800" dirty="0" err="1">
                <a:solidFill>
                  <a:schemeClr val="accent2">
                    <a:lumMod val="75000"/>
                  </a:schemeClr>
                </a:solidFill>
                <a:effectLst/>
                <a:latin typeface="Helvetica" pitchFamily="2" charset="0"/>
                <a:ea typeface="Times New Roman" panose="02020603050405020304" pitchFamily="18" charset="0"/>
                <a:cs typeface="Times New Roman" panose="02020603050405020304" pitchFamily="18" charset="0"/>
              </a:rPr>
              <a:t>Sideroblasts</a:t>
            </a:r>
            <a:r>
              <a:rPr lang="en-US" b="1" kern="1800" dirty="0">
                <a:solidFill>
                  <a:schemeClr val="accent2">
                    <a:lumMod val="75000"/>
                  </a:schemeClr>
                </a:solidFill>
                <a:effectLst/>
                <a:latin typeface="Helvetica" pitchFamily="2" charset="0"/>
                <a:ea typeface="Times New Roman" panose="02020603050405020304" pitchFamily="18" charset="0"/>
                <a:cs typeface="Times New Roman" panose="02020603050405020304" pitchFamily="18" charset="0"/>
              </a:rPr>
              <a:t> Treated with </a:t>
            </a:r>
            <a:r>
              <a:rPr lang="en-US" b="1" kern="1800" dirty="0" err="1">
                <a:solidFill>
                  <a:schemeClr val="accent2">
                    <a:lumMod val="75000"/>
                  </a:schemeClr>
                </a:solidFill>
                <a:effectLst/>
                <a:latin typeface="Helvetica" pitchFamily="2" charset="0"/>
                <a:ea typeface="Times New Roman" panose="02020603050405020304" pitchFamily="18" charset="0"/>
                <a:cs typeface="Times New Roman" panose="02020603050405020304" pitchFamily="18" charset="0"/>
              </a:rPr>
              <a:t>Luspatercept</a:t>
            </a:r>
            <a:r>
              <a:rPr lang="en-US" b="1" kern="1800" dirty="0">
                <a:solidFill>
                  <a:schemeClr val="accent2">
                    <a:lumMod val="75000"/>
                  </a:schemeClr>
                </a:solidFill>
                <a:effectLst/>
                <a:latin typeface="Helvetica" pitchFamily="2" charset="0"/>
                <a:ea typeface="Times New Roman" panose="02020603050405020304" pitchFamily="18" charset="0"/>
                <a:cs typeface="Times New Roman" panose="02020603050405020304" pitchFamily="18" charset="0"/>
              </a:rPr>
              <a:t> in the MEDALIST Phase 3 Trial.</a:t>
            </a:r>
            <a:endParaRPr lang="fr-FR"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47207D6-3188-F648-86A7-3B03A379E8FC}"/>
              </a:ext>
            </a:extLst>
          </p:cNvPr>
          <p:cNvSpPr txBox="1"/>
          <p:nvPr/>
        </p:nvSpPr>
        <p:spPr>
          <a:xfrm>
            <a:off x="2743200" y="1660196"/>
            <a:ext cx="4572000" cy="369332"/>
          </a:xfrm>
          <a:prstGeom prst="rect">
            <a:avLst/>
          </a:prstGeom>
          <a:noFill/>
        </p:spPr>
        <p:txBody>
          <a:bodyPr wrap="square">
            <a:spAutoFit/>
          </a:bodyPr>
          <a:lstStyle/>
          <a:p>
            <a:pPr marL="457200" fontAlgn="base"/>
            <a:r>
              <a:rPr lang="en-US" sz="1400" dirty="0">
                <a:solidFill>
                  <a:srgbClr val="FF0000"/>
                </a:solidFill>
                <a:effectLst/>
                <a:latin typeface="Helvetica" pitchFamily="2" charset="0"/>
                <a:ea typeface="Times New Roman" panose="02020603050405020304" pitchFamily="18" charset="0"/>
                <a:cs typeface="Times New Roman" panose="02020603050405020304" pitchFamily="18" charset="0"/>
              </a:rPr>
              <a:t>Oliva et al, J Clin Medicine</a:t>
            </a:r>
            <a:r>
              <a:rPr lang="en-US" sz="1400" dirty="0">
                <a:solidFill>
                  <a:srgbClr val="FF0000"/>
                </a:solidFill>
                <a:latin typeface="Helvetica" pitchFamily="2" charset="0"/>
                <a:ea typeface="Times New Roman" panose="02020603050405020304" pitchFamily="18" charset="0"/>
                <a:cs typeface="Times New Roman" panose="02020603050405020304" pitchFamily="18" charset="0"/>
              </a:rPr>
              <a:t> ,</a:t>
            </a:r>
            <a:r>
              <a:rPr lang="en-US" sz="1400" dirty="0">
                <a:solidFill>
                  <a:srgbClr val="FF0000"/>
                </a:solidFill>
                <a:effectLst/>
                <a:latin typeface="Helvetica" pitchFamily="2" charset="0"/>
                <a:ea typeface="Times New Roman" panose="02020603050405020304" pitchFamily="18" charset="0"/>
                <a:cs typeface="Times New Roman" panose="02020603050405020304" pitchFamily="18" charset="0"/>
              </a:rPr>
              <a:t>2022</a:t>
            </a:r>
            <a:r>
              <a:rPr lang="en-US" sz="1800" dirty="0">
                <a:solidFill>
                  <a:srgbClr val="595959"/>
                </a:solidFill>
                <a:effectLst/>
                <a:latin typeface="Helvetica" pitchFamily="2" charset="0"/>
                <a:ea typeface="Times New Roman" panose="02020603050405020304" pitchFamily="18"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9575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AC5CABA-4AA4-BBF8-6E50-23C7F42A5155}"/>
              </a:ext>
            </a:extLst>
          </p:cNvPr>
          <p:cNvSpPr>
            <a:spLocks noGrp="1"/>
          </p:cNvSpPr>
          <p:nvPr>
            <p:ph type="ftr" sz="quarter" idx="11"/>
          </p:nvPr>
        </p:nvSpPr>
        <p:spPr/>
        <p:txBody>
          <a:bodyPr/>
          <a:lstStyle/>
          <a:p>
            <a:r>
              <a:rPr lang="en-US"/>
              <a:t>Footer for Disclaimer Text</a:t>
            </a:r>
            <a:endParaRPr lang="en-US" dirty="0"/>
          </a:p>
        </p:txBody>
      </p:sp>
      <p:sp>
        <p:nvSpPr>
          <p:cNvPr id="3" name="Espace réservé du numéro de diapositive 2">
            <a:extLst>
              <a:ext uri="{FF2B5EF4-FFF2-40B4-BE49-F238E27FC236}">
                <a16:creationId xmlns:a16="http://schemas.microsoft.com/office/drawing/2014/main" id="{69DD9D49-E5F6-9CB6-E393-66905747677B}"/>
              </a:ext>
            </a:extLst>
          </p:cNvPr>
          <p:cNvSpPr>
            <a:spLocks noGrp="1"/>
          </p:cNvSpPr>
          <p:nvPr>
            <p:ph type="sldNum" sz="quarter" idx="12"/>
          </p:nvPr>
        </p:nvSpPr>
        <p:spPr/>
        <p:txBody>
          <a:bodyPr/>
          <a:lstStyle/>
          <a:p>
            <a:fld id="{C0543ED3-111B-4842-9D2D-918F903AB236}" type="slidenum">
              <a:rPr lang="en-US" smtClean="0"/>
              <a:t>27</a:t>
            </a:fld>
            <a:endParaRPr lang="en-US" dirty="0"/>
          </a:p>
        </p:txBody>
      </p:sp>
      <p:pic>
        <p:nvPicPr>
          <p:cNvPr id="4" name="Image 3">
            <a:extLst>
              <a:ext uri="{FF2B5EF4-FFF2-40B4-BE49-F238E27FC236}">
                <a16:creationId xmlns:a16="http://schemas.microsoft.com/office/drawing/2014/main" id="{3AF66E53-1A75-4DA6-8C49-7637A05EEF00}"/>
              </a:ext>
            </a:extLst>
          </p:cNvPr>
          <p:cNvPicPr>
            <a:picLocks noChangeAspect="1"/>
          </p:cNvPicPr>
          <p:nvPr/>
        </p:nvPicPr>
        <p:blipFill>
          <a:blip r:embed="rId2"/>
          <a:stretch>
            <a:fillRect/>
          </a:stretch>
        </p:blipFill>
        <p:spPr>
          <a:xfrm>
            <a:off x="1246678" y="27126"/>
            <a:ext cx="4426334" cy="1563343"/>
          </a:xfrm>
          <a:prstGeom prst="rect">
            <a:avLst/>
          </a:prstGeom>
        </p:spPr>
      </p:pic>
      <p:pic>
        <p:nvPicPr>
          <p:cNvPr id="5" name="Image 4">
            <a:extLst>
              <a:ext uri="{FF2B5EF4-FFF2-40B4-BE49-F238E27FC236}">
                <a16:creationId xmlns:a16="http://schemas.microsoft.com/office/drawing/2014/main" id="{F0DA24B7-5547-11D0-E2DB-2D9CD48B884C}"/>
              </a:ext>
            </a:extLst>
          </p:cNvPr>
          <p:cNvPicPr>
            <a:picLocks noChangeAspect="1"/>
          </p:cNvPicPr>
          <p:nvPr/>
        </p:nvPicPr>
        <p:blipFill>
          <a:blip r:embed="rId3"/>
          <a:stretch>
            <a:fillRect/>
          </a:stretch>
        </p:blipFill>
        <p:spPr>
          <a:xfrm>
            <a:off x="212402" y="1534195"/>
            <a:ext cx="4355362" cy="2018838"/>
          </a:xfrm>
          <a:prstGeom prst="rect">
            <a:avLst/>
          </a:prstGeom>
        </p:spPr>
      </p:pic>
      <p:pic>
        <p:nvPicPr>
          <p:cNvPr id="6" name="Image 5">
            <a:extLst>
              <a:ext uri="{FF2B5EF4-FFF2-40B4-BE49-F238E27FC236}">
                <a16:creationId xmlns:a16="http://schemas.microsoft.com/office/drawing/2014/main" id="{70B4273E-7494-565E-79A7-F64CED3CFBF1}"/>
              </a:ext>
            </a:extLst>
          </p:cNvPr>
          <p:cNvPicPr>
            <a:picLocks noChangeAspect="1"/>
          </p:cNvPicPr>
          <p:nvPr/>
        </p:nvPicPr>
        <p:blipFill>
          <a:blip r:embed="rId4"/>
          <a:stretch>
            <a:fillRect/>
          </a:stretch>
        </p:blipFill>
        <p:spPr>
          <a:xfrm>
            <a:off x="4631716" y="2888931"/>
            <a:ext cx="4512284" cy="2085678"/>
          </a:xfrm>
          <a:prstGeom prst="rect">
            <a:avLst/>
          </a:prstGeom>
        </p:spPr>
      </p:pic>
    </p:spTree>
    <p:extLst>
      <p:ext uri="{BB962C8B-B14F-4D97-AF65-F5344CB8AC3E}">
        <p14:creationId xmlns:p14="http://schemas.microsoft.com/office/powerpoint/2010/main" val="22319197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5265BFC-808D-004F-B851-3A9191D146CA}"/>
              </a:ext>
            </a:extLst>
          </p:cNvPr>
          <p:cNvSpPr>
            <a:spLocks noGrp="1"/>
          </p:cNvSpPr>
          <p:nvPr>
            <p:ph type="body" idx="1"/>
          </p:nvPr>
        </p:nvSpPr>
        <p:spPr/>
        <p:txBody>
          <a:bodyPr/>
          <a:lstStyle/>
          <a:p>
            <a:endParaRPr lang="fr-FR"/>
          </a:p>
        </p:txBody>
      </p:sp>
      <p:sp>
        <p:nvSpPr>
          <p:cNvPr id="5" name="Espace réservé du contenu 4">
            <a:extLst>
              <a:ext uri="{FF2B5EF4-FFF2-40B4-BE49-F238E27FC236}">
                <a16:creationId xmlns:a16="http://schemas.microsoft.com/office/drawing/2014/main" id="{9DCCF3F7-08EB-DD48-83BF-D3E5B7A9A4BB}"/>
              </a:ext>
            </a:extLst>
          </p:cNvPr>
          <p:cNvSpPr>
            <a:spLocks noGrp="1"/>
          </p:cNvSpPr>
          <p:nvPr>
            <p:ph sz="half" idx="2"/>
          </p:nvPr>
        </p:nvSpPr>
        <p:spPr>
          <a:xfrm>
            <a:off x="357762" y="2889079"/>
            <a:ext cx="3868340" cy="3454313"/>
          </a:xfrm>
        </p:spPr>
        <p:txBody>
          <a:bodyPr>
            <a:normAutofit/>
          </a:bodyPr>
          <a:lstStyle/>
          <a:p>
            <a:r>
              <a:rPr lang="fr-FR" sz="1400" dirty="0"/>
              <a:t>WBC and ANC </a:t>
            </a:r>
            <a:r>
              <a:rPr lang="fr-FR" sz="1400" dirty="0" err="1"/>
              <a:t>increased</a:t>
            </a:r>
            <a:r>
              <a:rPr lang="fr-FR" sz="1400" dirty="0"/>
              <a:t> </a:t>
            </a:r>
          </a:p>
          <a:p>
            <a:r>
              <a:rPr lang="fr-FR" sz="1400" dirty="0" err="1"/>
              <a:t>Platelets</a:t>
            </a:r>
            <a:r>
              <a:rPr lang="fr-FR" sz="1400" dirty="0"/>
              <a:t> stable</a:t>
            </a:r>
          </a:p>
          <a:p>
            <a:pPr marL="0" indent="0">
              <a:buNone/>
            </a:pPr>
            <a:r>
              <a:rPr lang="fr-FR" sz="1400" dirty="0"/>
              <a:t>… in </a:t>
            </a:r>
            <a:r>
              <a:rPr lang="fr-FR" sz="1400" dirty="0" err="1"/>
              <a:t>Luspatercept</a:t>
            </a:r>
            <a:r>
              <a:rPr lang="fr-FR" sz="1400" dirty="0"/>
              <a:t> </a:t>
            </a:r>
            <a:r>
              <a:rPr lang="fr-FR" sz="1400" dirty="0" err="1"/>
              <a:t>treated</a:t>
            </a:r>
            <a:r>
              <a:rPr lang="fr-FR" sz="1400" dirty="0"/>
              <a:t> patients</a:t>
            </a:r>
          </a:p>
        </p:txBody>
      </p:sp>
      <p:sp>
        <p:nvSpPr>
          <p:cNvPr id="6" name="Espace réservé du texte 5">
            <a:extLst>
              <a:ext uri="{FF2B5EF4-FFF2-40B4-BE49-F238E27FC236}">
                <a16:creationId xmlns:a16="http://schemas.microsoft.com/office/drawing/2014/main" id="{F5511421-5D10-654F-B614-B74DCE16F878}"/>
              </a:ext>
            </a:extLst>
          </p:cNvPr>
          <p:cNvSpPr>
            <a:spLocks noGrp="1"/>
          </p:cNvSpPr>
          <p:nvPr>
            <p:ph type="body" sz="quarter" idx="3"/>
          </p:nvPr>
        </p:nvSpPr>
        <p:spPr/>
        <p:txBody>
          <a:bodyPr/>
          <a:lstStyle/>
          <a:p>
            <a:endParaRPr lang="fr-FR"/>
          </a:p>
        </p:txBody>
      </p:sp>
      <p:sp>
        <p:nvSpPr>
          <p:cNvPr id="8" name="Espace réservé du contenu 7">
            <a:extLst>
              <a:ext uri="{FF2B5EF4-FFF2-40B4-BE49-F238E27FC236}">
                <a16:creationId xmlns:a16="http://schemas.microsoft.com/office/drawing/2014/main" id="{1B72E97B-8041-0749-962D-8E1DF1396DD8}"/>
              </a:ext>
            </a:extLst>
          </p:cNvPr>
          <p:cNvSpPr>
            <a:spLocks noGrp="1"/>
          </p:cNvSpPr>
          <p:nvPr>
            <p:ph sz="quarter" idx="4"/>
          </p:nvPr>
        </p:nvSpPr>
        <p:spPr/>
        <p:txBody>
          <a:bodyPr/>
          <a:lstStyle/>
          <a:p>
            <a:endParaRPr lang="fr-FR"/>
          </a:p>
        </p:txBody>
      </p:sp>
      <p:sp>
        <p:nvSpPr>
          <p:cNvPr id="3" name="Espace réservé du pied de page 2">
            <a:extLst>
              <a:ext uri="{FF2B5EF4-FFF2-40B4-BE49-F238E27FC236}">
                <a16:creationId xmlns:a16="http://schemas.microsoft.com/office/drawing/2014/main" id="{D809D1A4-97A5-294B-B57A-0AED140E2305}"/>
              </a:ext>
            </a:extLst>
          </p:cNvPr>
          <p:cNvSpPr>
            <a:spLocks noGrp="1"/>
          </p:cNvSpPr>
          <p:nvPr>
            <p:ph type="ftr" sz="quarter" idx="11"/>
          </p:nvPr>
        </p:nvSpPr>
        <p:spPr/>
        <p:txBody>
          <a:bodyPr/>
          <a:lstStyle/>
          <a:p>
            <a:r>
              <a:rPr lang="en-US"/>
              <a:t>Footer for Disclaimer Text</a:t>
            </a:r>
            <a:endParaRPr lang="en-US" dirty="0"/>
          </a:p>
        </p:txBody>
      </p:sp>
      <p:sp>
        <p:nvSpPr>
          <p:cNvPr id="4" name="Espace réservé du numéro de diapositive 3">
            <a:extLst>
              <a:ext uri="{FF2B5EF4-FFF2-40B4-BE49-F238E27FC236}">
                <a16:creationId xmlns:a16="http://schemas.microsoft.com/office/drawing/2014/main" id="{84C24DC0-5C34-FC4D-AF79-F058A58CD758}"/>
              </a:ext>
            </a:extLst>
          </p:cNvPr>
          <p:cNvSpPr>
            <a:spLocks noGrp="1"/>
          </p:cNvSpPr>
          <p:nvPr>
            <p:ph type="sldNum" sz="quarter" idx="12"/>
          </p:nvPr>
        </p:nvSpPr>
        <p:spPr/>
        <p:txBody>
          <a:bodyPr/>
          <a:lstStyle/>
          <a:p>
            <a:fld id="{C0543ED3-111B-4842-9D2D-918F903AB236}" type="slidenum">
              <a:rPr lang="en-US" smtClean="0"/>
              <a:t>28</a:t>
            </a:fld>
            <a:endParaRPr lang="en-US" dirty="0"/>
          </a:p>
        </p:txBody>
      </p:sp>
      <p:sp>
        <p:nvSpPr>
          <p:cNvPr id="7" name="Titre 6">
            <a:extLst>
              <a:ext uri="{FF2B5EF4-FFF2-40B4-BE49-F238E27FC236}">
                <a16:creationId xmlns:a16="http://schemas.microsoft.com/office/drawing/2014/main" id="{E23C3642-C968-5349-BD39-DBC06256E78F}"/>
              </a:ext>
            </a:extLst>
          </p:cNvPr>
          <p:cNvSpPr>
            <a:spLocks noGrp="1"/>
          </p:cNvSpPr>
          <p:nvPr>
            <p:ph type="title"/>
          </p:nvPr>
        </p:nvSpPr>
        <p:spPr/>
        <p:txBody>
          <a:bodyPr/>
          <a:lstStyle/>
          <a:p>
            <a:r>
              <a:rPr lang="fr-FR" dirty="0"/>
              <a:t>                                                                                                                                                                                                                                                                                                                                                                                                                          </a:t>
            </a:r>
          </a:p>
        </p:txBody>
      </p:sp>
      <p:pic>
        <p:nvPicPr>
          <p:cNvPr id="9" name="Image 8">
            <a:extLst>
              <a:ext uri="{FF2B5EF4-FFF2-40B4-BE49-F238E27FC236}">
                <a16:creationId xmlns:a16="http://schemas.microsoft.com/office/drawing/2014/main" id="{0404C2D3-9D6B-8F48-80F2-38F5533C6EB7}"/>
              </a:ext>
            </a:extLst>
          </p:cNvPr>
          <p:cNvPicPr>
            <a:picLocks noChangeAspect="1"/>
          </p:cNvPicPr>
          <p:nvPr/>
        </p:nvPicPr>
        <p:blipFill>
          <a:blip r:embed="rId2"/>
          <a:stretch>
            <a:fillRect/>
          </a:stretch>
        </p:blipFill>
        <p:spPr>
          <a:xfrm>
            <a:off x="222339" y="27126"/>
            <a:ext cx="4946820" cy="2100580"/>
          </a:xfrm>
          <a:prstGeom prst="rect">
            <a:avLst/>
          </a:prstGeom>
        </p:spPr>
      </p:pic>
      <p:pic>
        <p:nvPicPr>
          <p:cNvPr id="10" name="Image 9">
            <a:extLst>
              <a:ext uri="{FF2B5EF4-FFF2-40B4-BE49-F238E27FC236}">
                <a16:creationId xmlns:a16="http://schemas.microsoft.com/office/drawing/2014/main" id="{0F624355-4CDB-ED42-8AC4-6051056559DE}"/>
              </a:ext>
            </a:extLst>
          </p:cNvPr>
          <p:cNvPicPr>
            <a:picLocks noChangeAspect="1"/>
          </p:cNvPicPr>
          <p:nvPr/>
        </p:nvPicPr>
        <p:blipFill>
          <a:blip r:embed="rId3"/>
          <a:stretch>
            <a:fillRect/>
          </a:stretch>
        </p:blipFill>
        <p:spPr>
          <a:xfrm>
            <a:off x="5169159" y="574771"/>
            <a:ext cx="3513623" cy="4086660"/>
          </a:xfrm>
          <a:prstGeom prst="rect">
            <a:avLst/>
          </a:prstGeom>
        </p:spPr>
      </p:pic>
    </p:spTree>
    <p:extLst>
      <p:ext uri="{BB962C8B-B14F-4D97-AF65-F5344CB8AC3E}">
        <p14:creationId xmlns:p14="http://schemas.microsoft.com/office/powerpoint/2010/main" val="21908773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E34E5752-D0E7-EA49-97ED-D3A51C6185FF}"/>
              </a:ext>
            </a:extLst>
          </p:cNvPr>
          <p:cNvSpPr>
            <a:spLocks noGrp="1"/>
          </p:cNvSpPr>
          <p:nvPr>
            <p:ph type="body" idx="1"/>
          </p:nvPr>
        </p:nvSpPr>
        <p:spPr/>
        <p:txBody>
          <a:bodyPr/>
          <a:lstStyle/>
          <a:p>
            <a:endParaRPr lang="fr-FR"/>
          </a:p>
        </p:txBody>
      </p:sp>
      <p:sp>
        <p:nvSpPr>
          <p:cNvPr id="8" name="Espace réservé du contenu 7">
            <a:extLst>
              <a:ext uri="{FF2B5EF4-FFF2-40B4-BE49-F238E27FC236}">
                <a16:creationId xmlns:a16="http://schemas.microsoft.com/office/drawing/2014/main" id="{49AD36E6-D4F1-D74A-95DC-57CA9E9B84AE}"/>
              </a:ext>
            </a:extLst>
          </p:cNvPr>
          <p:cNvSpPr>
            <a:spLocks noGrp="1"/>
          </p:cNvSpPr>
          <p:nvPr>
            <p:ph sz="half" idx="2"/>
          </p:nvPr>
        </p:nvSpPr>
        <p:spPr>
          <a:xfrm>
            <a:off x="487624" y="2318981"/>
            <a:ext cx="3868340" cy="3454313"/>
          </a:xfrm>
        </p:spPr>
        <p:txBody>
          <a:bodyPr/>
          <a:lstStyle/>
          <a:p>
            <a:r>
              <a:rPr lang="fr-FR" sz="1400" dirty="0"/>
              <a:t>124 (81.0%) vs 39 (51.3%) patients in the </a:t>
            </a:r>
            <a:r>
              <a:rPr lang="fr-FR" sz="1400" dirty="0" err="1"/>
              <a:t>luspatercept</a:t>
            </a:r>
            <a:r>
              <a:rPr lang="fr-FR" sz="1400" dirty="0"/>
              <a:t> and placebo </a:t>
            </a:r>
            <a:r>
              <a:rPr lang="fr-FR" sz="1400" dirty="0" err="1"/>
              <a:t>arms</a:t>
            </a:r>
            <a:r>
              <a:rPr lang="fr-FR" sz="1400" dirty="0"/>
              <a:t>, </a:t>
            </a:r>
            <a:r>
              <a:rPr lang="fr-FR" sz="1400" dirty="0" err="1"/>
              <a:t>respectively</a:t>
            </a:r>
            <a:r>
              <a:rPr lang="fr-FR" sz="1400" dirty="0"/>
              <a:t>, </a:t>
            </a:r>
            <a:r>
              <a:rPr lang="fr-FR" sz="1400" dirty="0" err="1"/>
              <a:t>achieved</a:t>
            </a:r>
            <a:r>
              <a:rPr lang="fr-FR" sz="1400" dirty="0"/>
              <a:t> </a:t>
            </a:r>
            <a:r>
              <a:rPr lang="fr-FR" sz="1400" dirty="0" err="1"/>
              <a:t>mean</a:t>
            </a:r>
            <a:r>
              <a:rPr lang="fr-FR" sz="1400" dirty="0"/>
              <a:t> </a:t>
            </a:r>
            <a:r>
              <a:rPr lang="fr-FR" sz="1400" dirty="0" err="1"/>
              <a:t>absolute</a:t>
            </a:r>
            <a:r>
              <a:rPr lang="fr-FR" sz="1400" dirty="0"/>
              <a:t> </a:t>
            </a:r>
            <a:r>
              <a:rPr lang="fr-FR" sz="1400" dirty="0" err="1"/>
              <a:t>increase</a:t>
            </a:r>
            <a:r>
              <a:rPr lang="fr-FR" sz="1400" dirty="0"/>
              <a:t> in </a:t>
            </a:r>
            <a:r>
              <a:rPr lang="fr-FR" sz="1400" dirty="0" err="1"/>
              <a:t>neutrophils</a:t>
            </a:r>
            <a:r>
              <a:rPr lang="fr-FR" sz="1400" dirty="0"/>
              <a:t> of &gt;0.5x109/L </a:t>
            </a:r>
          </a:p>
          <a:p>
            <a:r>
              <a:rPr lang="fr-FR" sz="1400" dirty="0"/>
              <a:t>108 (70.6%) vs 32 (42.1%) patients in the </a:t>
            </a:r>
            <a:r>
              <a:rPr lang="fr-FR" sz="1400" dirty="0" err="1"/>
              <a:t>luspatercept</a:t>
            </a:r>
            <a:r>
              <a:rPr lang="fr-FR" sz="1400" dirty="0"/>
              <a:t> vs placebo </a:t>
            </a:r>
            <a:r>
              <a:rPr lang="fr-FR" sz="1400" dirty="0" err="1"/>
              <a:t>arms</a:t>
            </a:r>
            <a:r>
              <a:rPr lang="fr-FR" sz="1400" dirty="0"/>
              <a:t> </a:t>
            </a:r>
            <a:r>
              <a:rPr lang="fr-FR" sz="1400" dirty="0" err="1"/>
              <a:t>achieved</a:t>
            </a:r>
            <a:r>
              <a:rPr lang="fr-FR" sz="1400" dirty="0"/>
              <a:t> </a:t>
            </a:r>
            <a:r>
              <a:rPr lang="fr-FR" sz="1400" dirty="0" err="1"/>
              <a:t>mean</a:t>
            </a:r>
            <a:r>
              <a:rPr lang="fr-FR" sz="1400" dirty="0"/>
              <a:t> </a:t>
            </a:r>
            <a:r>
              <a:rPr lang="fr-FR" sz="1400" dirty="0" err="1"/>
              <a:t>absolute</a:t>
            </a:r>
            <a:r>
              <a:rPr lang="fr-FR" sz="1400" dirty="0"/>
              <a:t> </a:t>
            </a:r>
            <a:r>
              <a:rPr lang="fr-FR" sz="1400" dirty="0" err="1"/>
              <a:t>increase</a:t>
            </a:r>
            <a:r>
              <a:rPr lang="fr-FR" sz="1400" dirty="0"/>
              <a:t> in </a:t>
            </a:r>
            <a:r>
              <a:rPr lang="fr-FR" sz="1400" dirty="0" err="1"/>
              <a:t>platelets</a:t>
            </a:r>
            <a:r>
              <a:rPr lang="fr-FR" sz="1400" dirty="0"/>
              <a:t> &gt;30x 109/L </a:t>
            </a:r>
          </a:p>
          <a:p>
            <a:endParaRPr lang="fr-FR" sz="1400" dirty="0"/>
          </a:p>
          <a:p>
            <a:endParaRPr lang="fr-FR" dirty="0"/>
          </a:p>
        </p:txBody>
      </p:sp>
      <p:sp>
        <p:nvSpPr>
          <p:cNvPr id="9" name="Espace réservé du texte 8">
            <a:extLst>
              <a:ext uri="{FF2B5EF4-FFF2-40B4-BE49-F238E27FC236}">
                <a16:creationId xmlns:a16="http://schemas.microsoft.com/office/drawing/2014/main" id="{19EE041E-7C06-1B42-A52F-1D84D0573E62}"/>
              </a:ext>
            </a:extLst>
          </p:cNvPr>
          <p:cNvSpPr>
            <a:spLocks noGrp="1"/>
          </p:cNvSpPr>
          <p:nvPr>
            <p:ph type="body" sz="quarter" idx="3"/>
          </p:nvPr>
        </p:nvSpPr>
        <p:spPr/>
        <p:txBody>
          <a:bodyPr/>
          <a:lstStyle/>
          <a:p>
            <a:endParaRPr lang="fr-FR"/>
          </a:p>
        </p:txBody>
      </p:sp>
      <p:sp>
        <p:nvSpPr>
          <p:cNvPr id="10" name="Espace réservé du contenu 9">
            <a:extLst>
              <a:ext uri="{FF2B5EF4-FFF2-40B4-BE49-F238E27FC236}">
                <a16:creationId xmlns:a16="http://schemas.microsoft.com/office/drawing/2014/main" id="{A933794A-75A0-F942-9CBD-9ED9CABB2E21}"/>
              </a:ext>
            </a:extLst>
          </p:cNvPr>
          <p:cNvSpPr>
            <a:spLocks noGrp="1"/>
          </p:cNvSpPr>
          <p:nvPr>
            <p:ph sz="quarter" idx="4"/>
          </p:nvPr>
        </p:nvSpPr>
        <p:spPr/>
        <p:txBody>
          <a:bodyPr/>
          <a:lstStyle/>
          <a:p>
            <a:endParaRPr lang="fr-FR"/>
          </a:p>
        </p:txBody>
      </p:sp>
      <p:sp>
        <p:nvSpPr>
          <p:cNvPr id="2" name="Espace réservé du pied de page 1">
            <a:extLst>
              <a:ext uri="{FF2B5EF4-FFF2-40B4-BE49-F238E27FC236}">
                <a16:creationId xmlns:a16="http://schemas.microsoft.com/office/drawing/2014/main" id="{D70B9382-4321-D74D-83B9-F76C3A815025}"/>
              </a:ext>
            </a:extLst>
          </p:cNvPr>
          <p:cNvSpPr>
            <a:spLocks noGrp="1"/>
          </p:cNvSpPr>
          <p:nvPr>
            <p:ph type="ftr" sz="quarter" idx="11"/>
          </p:nvPr>
        </p:nvSpPr>
        <p:spPr/>
        <p:txBody>
          <a:bodyPr/>
          <a:lstStyle/>
          <a:p>
            <a:r>
              <a:rPr lang="en-US"/>
              <a:t>Footer for Disclaimer Text</a:t>
            </a:r>
            <a:endParaRPr lang="en-US" dirty="0"/>
          </a:p>
        </p:txBody>
      </p:sp>
      <p:sp>
        <p:nvSpPr>
          <p:cNvPr id="3" name="Espace réservé du numéro de diapositive 2">
            <a:extLst>
              <a:ext uri="{FF2B5EF4-FFF2-40B4-BE49-F238E27FC236}">
                <a16:creationId xmlns:a16="http://schemas.microsoft.com/office/drawing/2014/main" id="{01E19A78-BA8B-BA4A-893D-2C15FCE434E1}"/>
              </a:ext>
            </a:extLst>
          </p:cNvPr>
          <p:cNvSpPr>
            <a:spLocks noGrp="1"/>
          </p:cNvSpPr>
          <p:nvPr>
            <p:ph type="sldNum" sz="quarter" idx="12"/>
          </p:nvPr>
        </p:nvSpPr>
        <p:spPr/>
        <p:txBody>
          <a:bodyPr/>
          <a:lstStyle/>
          <a:p>
            <a:fld id="{C0543ED3-111B-4842-9D2D-918F903AB236}" type="slidenum">
              <a:rPr lang="en-US" smtClean="0"/>
              <a:t>29</a:t>
            </a:fld>
            <a:endParaRPr lang="en-US" dirty="0"/>
          </a:p>
        </p:txBody>
      </p:sp>
      <p:sp>
        <p:nvSpPr>
          <p:cNvPr id="5" name="Titre 4">
            <a:extLst>
              <a:ext uri="{FF2B5EF4-FFF2-40B4-BE49-F238E27FC236}">
                <a16:creationId xmlns:a16="http://schemas.microsoft.com/office/drawing/2014/main" id="{3435C2DC-2839-074C-ABA5-0A441EAFE452}"/>
              </a:ext>
            </a:extLst>
          </p:cNvPr>
          <p:cNvSpPr>
            <a:spLocks noGrp="1"/>
          </p:cNvSpPr>
          <p:nvPr>
            <p:ph type="title"/>
          </p:nvPr>
        </p:nvSpPr>
        <p:spPr/>
        <p:txBody>
          <a:bodyPr/>
          <a:lstStyle/>
          <a:p>
            <a:endParaRPr lang="fr-FR"/>
          </a:p>
        </p:txBody>
      </p:sp>
      <p:pic>
        <p:nvPicPr>
          <p:cNvPr id="4" name="Image 3">
            <a:extLst>
              <a:ext uri="{FF2B5EF4-FFF2-40B4-BE49-F238E27FC236}">
                <a16:creationId xmlns:a16="http://schemas.microsoft.com/office/drawing/2014/main" id="{CFA33FE6-1D5D-6D4B-9650-0C04FB5C4BA3}"/>
              </a:ext>
            </a:extLst>
          </p:cNvPr>
          <p:cNvPicPr>
            <a:picLocks noChangeAspect="1"/>
          </p:cNvPicPr>
          <p:nvPr/>
        </p:nvPicPr>
        <p:blipFill>
          <a:blip r:embed="rId2"/>
          <a:stretch>
            <a:fillRect/>
          </a:stretch>
        </p:blipFill>
        <p:spPr>
          <a:xfrm>
            <a:off x="107149" y="27126"/>
            <a:ext cx="6235700" cy="1803400"/>
          </a:xfrm>
          <a:prstGeom prst="rect">
            <a:avLst/>
          </a:prstGeom>
        </p:spPr>
      </p:pic>
      <p:pic>
        <p:nvPicPr>
          <p:cNvPr id="6" name="Image 5">
            <a:extLst>
              <a:ext uri="{FF2B5EF4-FFF2-40B4-BE49-F238E27FC236}">
                <a16:creationId xmlns:a16="http://schemas.microsoft.com/office/drawing/2014/main" id="{D4A7375E-F09A-1A41-888C-2A5F701B775C}"/>
              </a:ext>
            </a:extLst>
          </p:cNvPr>
          <p:cNvPicPr>
            <a:picLocks noChangeAspect="1"/>
          </p:cNvPicPr>
          <p:nvPr/>
        </p:nvPicPr>
        <p:blipFill>
          <a:blip r:embed="rId3"/>
          <a:stretch>
            <a:fillRect/>
          </a:stretch>
        </p:blipFill>
        <p:spPr>
          <a:xfrm>
            <a:off x="6255717" y="702122"/>
            <a:ext cx="2677971" cy="4275753"/>
          </a:xfrm>
          <a:prstGeom prst="rect">
            <a:avLst/>
          </a:prstGeom>
        </p:spPr>
      </p:pic>
    </p:spTree>
    <p:extLst>
      <p:ext uri="{BB962C8B-B14F-4D97-AF65-F5344CB8AC3E}">
        <p14:creationId xmlns:p14="http://schemas.microsoft.com/office/powerpoint/2010/main" val="22281231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0C7C249-7A2B-664D-8033-B42E09C248C1}"/>
              </a:ext>
            </a:extLst>
          </p:cNvPr>
          <p:cNvSpPr>
            <a:spLocks noGrp="1"/>
          </p:cNvSpPr>
          <p:nvPr>
            <p:ph type="title"/>
          </p:nvPr>
        </p:nvSpPr>
        <p:spPr/>
        <p:txBody>
          <a:bodyPr>
            <a:normAutofit fontScale="90000"/>
          </a:bodyPr>
          <a:lstStyle/>
          <a:p>
            <a:r>
              <a:rPr lang="fr-FR" dirty="0">
                <a:solidFill>
                  <a:srgbClr val="FFFF00"/>
                </a:solidFill>
                <a:latin typeface="Arial" charset="0"/>
                <a:ea typeface="MS PGothic" charset="0"/>
              </a:rPr>
              <a:t>TARGETING INEFFECTIVE ERYTHROPOIESIS  in LOWER RISK MDS</a:t>
            </a:r>
            <a:endParaRPr lang="fr-FR" dirty="0">
              <a:solidFill>
                <a:srgbClr val="FFFF00"/>
              </a:solidFill>
            </a:endParaRPr>
          </a:p>
        </p:txBody>
      </p:sp>
      <p:sp>
        <p:nvSpPr>
          <p:cNvPr id="7" name="Espace réservé du contenu 6">
            <a:extLst>
              <a:ext uri="{FF2B5EF4-FFF2-40B4-BE49-F238E27FC236}">
                <a16:creationId xmlns:a16="http://schemas.microsoft.com/office/drawing/2014/main" id="{33556403-A3AC-EF44-9534-289C61282E7B}"/>
              </a:ext>
            </a:extLst>
          </p:cNvPr>
          <p:cNvSpPr>
            <a:spLocks noGrp="1"/>
          </p:cNvSpPr>
          <p:nvPr>
            <p:ph idx="1"/>
          </p:nvPr>
        </p:nvSpPr>
        <p:spPr/>
        <p:txBody>
          <a:bodyPr/>
          <a:lstStyle/>
          <a:p>
            <a:r>
              <a:rPr lang="fr-FR" dirty="0" err="1">
                <a:solidFill>
                  <a:srgbClr val="FFFF00"/>
                </a:solidFill>
              </a:rPr>
              <a:t>Anemia</a:t>
            </a:r>
            <a:r>
              <a:rPr lang="fr-FR" dirty="0">
                <a:solidFill>
                  <a:srgbClr val="FFFF00"/>
                </a:solidFill>
              </a:rPr>
              <a:t> and </a:t>
            </a:r>
            <a:r>
              <a:rPr lang="fr-FR" dirty="0" err="1">
                <a:solidFill>
                  <a:srgbClr val="FFFF00"/>
                </a:solidFill>
              </a:rPr>
              <a:t>its</a:t>
            </a:r>
            <a:r>
              <a:rPr lang="fr-FR" dirty="0">
                <a:solidFill>
                  <a:srgbClr val="FFFF00"/>
                </a:solidFill>
              </a:rPr>
              <a:t> management of </a:t>
            </a:r>
            <a:r>
              <a:rPr lang="fr-FR" dirty="0" err="1">
                <a:solidFill>
                  <a:srgbClr val="FFFF00"/>
                </a:solidFill>
              </a:rPr>
              <a:t>anemia</a:t>
            </a:r>
            <a:r>
              <a:rPr lang="fr-FR" dirty="0">
                <a:solidFill>
                  <a:srgbClr val="FFFF00"/>
                </a:solidFill>
              </a:rPr>
              <a:t> in </a:t>
            </a:r>
            <a:r>
              <a:rPr lang="fr-FR" dirty="0" err="1">
                <a:solidFill>
                  <a:srgbClr val="FFFF00"/>
                </a:solidFill>
              </a:rPr>
              <a:t>lower</a:t>
            </a:r>
            <a:r>
              <a:rPr lang="fr-FR" dirty="0">
                <a:solidFill>
                  <a:srgbClr val="FFFF00"/>
                </a:solidFill>
              </a:rPr>
              <a:t> </a:t>
            </a:r>
            <a:r>
              <a:rPr lang="fr-FR" dirty="0" err="1">
                <a:solidFill>
                  <a:srgbClr val="FFFF00"/>
                </a:solidFill>
              </a:rPr>
              <a:t>risk</a:t>
            </a:r>
            <a:r>
              <a:rPr lang="fr-FR" dirty="0">
                <a:solidFill>
                  <a:srgbClr val="FFFF00"/>
                </a:solidFill>
              </a:rPr>
              <a:t> MDS</a:t>
            </a:r>
            <a:endParaRPr lang="fr-FR" dirty="0"/>
          </a:p>
          <a:p>
            <a:r>
              <a:rPr lang="fr-FR" dirty="0" err="1"/>
              <a:t>Luspatercept</a:t>
            </a:r>
            <a:r>
              <a:rPr lang="fr-FR" dirty="0"/>
              <a:t> as second line </a:t>
            </a:r>
            <a:r>
              <a:rPr lang="fr-FR" dirty="0" err="1"/>
              <a:t>treatment</a:t>
            </a:r>
            <a:r>
              <a:rPr lang="fr-FR" dirty="0"/>
              <a:t> in MDS-RS</a:t>
            </a:r>
          </a:p>
          <a:p>
            <a:endParaRPr lang="fr-FR" dirty="0"/>
          </a:p>
          <a:p>
            <a:r>
              <a:rPr lang="fr-FR" dirty="0"/>
              <a:t>Perspectives</a:t>
            </a:r>
          </a:p>
          <a:p>
            <a:pPr lvl="1"/>
            <a:r>
              <a:rPr lang="fr-FR" dirty="0" err="1"/>
              <a:t>Combinations</a:t>
            </a:r>
            <a:endParaRPr lang="fr-FR" dirty="0"/>
          </a:p>
          <a:p>
            <a:pPr lvl="1"/>
            <a:r>
              <a:rPr lang="fr-FR" dirty="0" err="1"/>
              <a:t>Other</a:t>
            </a:r>
            <a:r>
              <a:rPr lang="fr-FR" dirty="0"/>
              <a:t> MDS types</a:t>
            </a:r>
          </a:p>
          <a:p>
            <a:pPr lvl="1"/>
            <a:r>
              <a:rPr lang="fr-FR" dirty="0" err="1"/>
              <a:t>Luspatercept</a:t>
            </a:r>
            <a:r>
              <a:rPr lang="fr-FR" dirty="0"/>
              <a:t> as first line </a:t>
            </a:r>
            <a:r>
              <a:rPr lang="fr-FR" dirty="0" err="1"/>
              <a:t>treatment</a:t>
            </a:r>
            <a:endParaRPr lang="fr-FR" dirty="0"/>
          </a:p>
        </p:txBody>
      </p:sp>
      <p:sp>
        <p:nvSpPr>
          <p:cNvPr id="4" name="Espace réservé du pied de page 3">
            <a:extLst>
              <a:ext uri="{FF2B5EF4-FFF2-40B4-BE49-F238E27FC236}">
                <a16:creationId xmlns:a16="http://schemas.microsoft.com/office/drawing/2014/main" id="{FD2B8C2A-7FAA-E94C-AA0E-5C0377C5DA26}"/>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8500069-D383-5E46-BF22-E0E8E7322FA5}"/>
              </a:ext>
            </a:extLst>
          </p:cNvPr>
          <p:cNvSpPr>
            <a:spLocks noGrp="1"/>
          </p:cNvSpPr>
          <p:nvPr>
            <p:ph type="sldNum" sz="quarter" idx="12"/>
          </p:nvPr>
        </p:nvSpPr>
        <p:spPr/>
        <p:txBody>
          <a:bodyPr/>
          <a:lstStyle/>
          <a:p>
            <a:pPr>
              <a:defRPr/>
            </a:pPr>
            <a:fld id="{69040353-8AC0-0F4B-BC60-A54A8FA94C06}" type="slidenum">
              <a:rPr lang="fr-FR" smtClean="0"/>
              <a:pPr>
                <a:defRPr/>
              </a:pPr>
              <a:t>3</a:t>
            </a:fld>
            <a:endParaRPr lang="fr-FR"/>
          </a:p>
        </p:txBody>
      </p:sp>
    </p:spTree>
    <p:extLst>
      <p:ext uri="{BB962C8B-B14F-4D97-AF65-F5344CB8AC3E}">
        <p14:creationId xmlns:p14="http://schemas.microsoft.com/office/powerpoint/2010/main" val="236141545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0C7C249-7A2B-664D-8033-B42E09C248C1}"/>
              </a:ext>
            </a:extLst>
          </p:cNvPr>
          <p:cNvSpPr>
            <a:spLocks noGrp="1"/>
          </p:cNvSpPr>
          <p:nvPr>
            <p:ph type="title"/>
          </p:nvPr>
        </p:nvSpPr>
        <p:spPr/>
        <p:txBody>
          <a:bodyPr/>
          <a:lstStyle/>
          <a:p>
            <a:r>
              <a:rPr lang="fr-FR" dirty="0">
                <a:solidFill>
                  <a:srgbClr val="FFFF00"/>
                </a:solidFill>
                <a:latin typeface="Arial" charset="0"/>
                <a:ea typeface="MS PGothic" charset="0"/>
              </a:rPr>
              <a:t>TGF beta inhibition in MDS-RS</a:t>
            </a:r>
            <a:endParaRPr lang="fr-FR" dirty="0">
              <a:solidFill>
                <a:srgbClr val="FFFF00"/>
              </a:solidFill>
            </a:endParaRPr>
          </a:p>
        </p:txBody>
      </p:sp>
      <p:sp>
        <p:nvSpPr>
          <p:cNvPr id="7" name="Espace réservé du contenu 6">
            <a:extLst>
              <a:ext uri="{FF2B5EF4-FFF2-40B4-BE49-F238E27FC236}">
                <a16:creationId xmlns:a16="http://schemas.microsoft.com/office/drawing/2014/main" id="{33556403-A3AC-EF44-9534-289C61282E7B}"/>
              </a:ext>
            </a:extLst>
          </p:cNvPr>
          <p:cNvSpPr>
            <a:spLocks noGrp="1"/>
          </p:cNvSpPr>
          <p:nvPr>
            <p:ph idx="1"/>
          </p:nvPr>
        </p:nvSpPr>
        <p:spPr/>
        <p:txBody>
          <a:bodyPr/>
          <a:lstStyle/>
          <a:p>
            <a:r>
              <a:rPr lang="fr-FR" dirty="0" err="1"/>
              <a:t>Anemia</a:t>
            </a:r>
            <a:r>
              <a:rPr lang="fr-FR" dirty="0"/>
              <a:t> and </a:t>
            </a:r>
            <a:r>
              <a:rPr lang="fr-FR" dirty="0" err="1"/>
              <a:t>its</a:t>
            </a:r>
            <a:r>
              <a:rPr lang="fr-FR" dirty="0"/>
              <a:t> management of </a:t>
            </a:r>
            <a:r>
              <a:rPr lang="fr-FR" dirty="0" err="1"/>
              <a:t>anemia</a:t>
            </a:r>
            <a:r>
              <a:rPr lang="fr-FR" dirty="0"/>
              <a:t> in MDS-RS</a:t>
            </a:r>
          </a:p>
          <a:p>
            <a:endParaRPr lang="fr-FR" dirty="0"/>
          </a:p>
          <a:p>
            <a:r>
              <a:rPr lang="fr-FR" dirty="0" err="1"/>
              <a:t>Luspatercept</a:t>
            </a:r>
            <a:r>
              <a:rPr lang="fr-FR" dirty="0"/>
              <a:t> as second line </a:t>
            </a:r>
            <a:r>
              <a:rPr lang="fr-FR" dirty="0" err="1"/>
              <a:t>treatment</a:t>
            </a:r>
            <a:r>
              <a:rPr lang="fr-FR" dirty="0"/>
              <a:t> in MDS-RS</a:t>
            </a:r>
          </a:p>
          <a:p>
            <a:endParaRPr lang="fr-FR" dirty="0"/>
          </a:p>
          <a:p>
            <a:r>
              <a:rPr lang="fr-FR" dirty="0">
                <a:solidFill>
                  <a:srgbClr val="FFFF00"/>
                </a:solidFill>
              </a:rPr>
              <a:t>Perspectives</a:t>
            </a:r>
          </a:p>
          <a:p>
            <a:pPr lvl="1"/>
            <a:r>
              <a:rPr lang="fr-FR" dirty="0" err="1">
                <a:solidFill>
                  <a:srgbClr val="FFFF00"/>
                </a:solidFill>
              </a:rPr>
              <a:t>Other</a:t>
            </a:r>
            <a:r>
              <a:rPr lang="fr-FR" dirty="0">
                <a:solidFill>
                  <a:srgbClr val="FFFF00"/>
                </a:solidFill>
              </a:rPr>
              <a:t> MDS types</a:t>
            </a:r>
          </a:p>
          <a:p>
            <a:pPr lvl="1"/>
            <a:r>
              <a:rPr lang="fr-FR" dirty="0" err="1">
                <a:solidFill>
                  <a:srgbClr val="FFFF00"/>
                </a:solidFill>
              </a:rPr>
              <a:t>Combinations</a:t>
            </a:r>
            <a:endParaRPr lang="fr-FR" dirty="0">
              <a:solidFill>
                <a:srgbClr val="FFFF00"/>
              </a:solidFill>
            </a:endParaRPr>
          </a:p>
          <a:p>
            <a:pPr lvl="1"/>
            <a:r>
              <a:rPr lang="fr-FR" dirty="0" err="1">
                <a:solidFill>
                  <a:srgbClr val="FFFF00"/>
                </a:solidFill>
              </a:rPr>
              <a:t>Luspatercept</a:t>
            </a:r>
            <a:r>
              <a:rPr lang="fr-FR" dirty="0">
                <a:solidFill>
                  <a:srgbClr val="FFFF00"/>
                </a:solidFill>
              </a:rPr>
              <a:t> as first line </a:t>
            </a:r>
            <a:r>
              <a:rPr lang="fr-FR" dirty="0" err="1">
                <a:solidFill>
                  <a:srgbClr val="FFFF00"/>
                </a:solidFill>
              </a:rPr>
              <a:t>treatment</a:t>
            </a:r>
            <a:endParaRPr lang="fr-FR" dirty="0">
              <a:solidFill>
                <a:srgbClr val="FFFF00"/>
              </a:solidFill>
            </a:endParaRPr>
          </a:p>
        </p:txBody>
      </p:sp>
      <p:sp>
        <p:nvSpPr>
          <p:cNvPr id="4" name="Espace réservé du pied de page 3">
            <a:extLst>
              <a:ext uri="{FF2B5EF4-FFF2-40B4-BE49-F238E27FC236}">
                <a16:creationId xmlns:a16="http://schemas.microsoft.com/office/drawing/2014/main" id="{FD2B8C2A-7FAA-E94C-AA0E-5C0377C5DA26}"/>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8500069-D383-5E46-BF22-E0E8E7322FA5}"/>
              </a:ext>
            </a:extLst>
          </p:cNvPr>
          <p:cNvSpPr>
            <a:spLocks noGrp="1"/>
          </p:cNvSpPr>
          <p:nvPr>
            <p:ph type="sldNum" sz="quarter" idx="12"/>
          </p:nvPr>
        </p:nvSpPr>
        <p:spPr/>
        <p:txBody>
          <a:bodyPr/>
          <a:lstStyle/>
          <a:p>
            <a:pPr>
              <a:defRPr/>
            </a:pPr>
            <a:fld id="{69040353-8AC0-0F4B-BC60-A54A8FA94C06}" type="slidenum">
              <a:rPr lang="fr-FR" smtClean="0"/>
              <a:pPr>
                <a:defRPr/>
              </a:pPr>
              <a:t>30</a:t>
            </a:fld>
            <a:endParaRPr lang="fr-FR"/>
          </a:p>
        </p:txBody>
      </p:sp>
    </p:spTree>
    <p:extLst>
      <p:ext uri="{BB962C8B-B14F-4D97-AF65-F5344CB8AC3E}">
        <p14:creationId xmlns:p14="http://schemas.microsoft.com/office/powerpoint/2010/main" val="16226882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460" y="142875"/>
            <a:ext cx="5670947" cy="16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itre 2"/>
          <p:cNvSpPr>
            <a:spLocks noGrp="1"/>
          </p:cNvSpPr>
          <p:nvPr>
            <p:ph type="title"/>
          </p:nvPr>
        </p:nvSpPr>
        <p:spPr>
          <a:xfrm>
            <a:off x="1100138" y="205979"/>
            <a:ext cx="6943725" cy="857250"/>
          </a:xfrm>
        </p:spPr>
        <p:txBody>
          <a:bodyPr/>
          <a:lstStyle/>
          <a:p>
            <a:endParaRPr lang="fr-FR" altLang="fr-FR"/>
          </a:p>
        </p:txBody>
      </p:sp>
      <p:sp>
        <p:nvSpPr>
          <p:cNvPr id="62468" name="Espace réservé du contenu 3"/>
          <p:cNvSpPr>
            <a:spLocks noGrp="1"/>
          </p:cNvSpPr>
          <p:nvPr>
            <p:ph idx="1"/>
          </p:nvPr>
        </p:nvSpPr>
        <p:spPr>
          <a:xfrm>
            <a:off x="1115616" y="2680097"/>
            <a:ext cx="6943725" cy="3394472"/>
          </a:xfrm>
        </p:spPr>
        <p:txBody>
          <a:bodyPr/>
          <a:lstStyle/>
          <a:p>
            <a:r>
              <a:rPr lang="fr-FR" altLang="fr-FR" sz="1800">
                <a:solidFill>
                  <a:srgbClr val="000000"/>
                </a:solidFill>
              </a:rPr>
              <a:t>N=58</a:t>
            </a:r>
          </a:p>
          <a:p>
            <a:r>
              <a:rPr lang="fr-FR" altLang="fr-FR" sz="1800">
                <a:solidFill>
                  <a:srgbClr val="000000"/>
                </a:solidFill>
              </a:rPr>
              <a:t>Luspatercept SC / 21 days at 0·125 mg/kg to 1·75 mg/kg for five doses. Expansion cohort 1·0 mg/kg</a:t>
            </a:r>
          </a:p>
          <a:p>
            <a:r>
              <a:rPr lang="fr-FR" altLang="fr-FR" sz="1800">
                <a:solidFill>
                  <a:srgbClr val="FF6600"/>
                </a:solidFill>
              </a:rPr>
              <a:t>63%  HI-E in patients receiving 0·75–1·75 mg/kg </a:t>
            </a:r>
            <a:r>
              <a:rPr lang="fr-FR" altLang="fr-FR" sz="1800">
                <a:solidFill>
                  <a:srgbClr val="000000"/>
                </a:solidFill>
              </a:rPr>
              <a:t>versus  22% at lower dose concentrations</a:t>
            </a:r>
          </a:p>
        </p:txBody>
      </p:sp>
    </p:spTree>
    <p:extLst>
      <p:ext uri="{BB962C8B-B14F-4D97-AF65-F5344CB8AC3E}">
        <p14:creationId xmlns:p14="http://schemas.microsoft.com/office/powerpoint/2010/main" val="128426828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4329" y="179785"/>
            <a:ext cx="4698206"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2723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3">
            <a:extLst>
              <a:ext uri="{FF2B5EF4-FFF2-40B4-BE49-F238E27FC236}">
                <a16:creationId xmlns:a16="http://schemas.microsoft.com/office/drawing/2014/main" id="{9291C1FC-A539-3944-991B-CE2882216F07}"/>
              </a:ext>
            </a:extLst>
          </p:cNvPr>
          <p:cNvSpPr>
            <a:spLocks noGrp="1" noChangeArrowheads="1"/>
          </p:cNvSpPr>
          <p:nvPr>
            <p:ph type="title"/>
          </p:nvPr>
        </p:nvSpPr>
        <p:spPr/>
        <p:txBody>
          <a:bodyPr/>
          <a:lstStyle/>
          <a:p>
            <a:r>
              <a:rPr lang="fr-FR" altLang="fr-FR" dirty="0">
                <a:solidFill>
                  <a:srgbClr val="FF0000"/>
                </a:solidFill>
              </a:rPr>
              <a:t>Perspectives </a:t>
            </a:r>
            <a:r>
              <a:rPr lang="fr-FR" altLang="fr-FR" dirty="0" err="1">
                <a:solidFill>
                  <a:srgbClr val="FF0000"/>
                </a:solidFill>
              </a:rPr>
              <a:t>with</a:t>
            </a:r>
            <a:r>
              <a:rPr lang="fr-FR" altLang="fr-FR" dirty="0">
                <a:solidFill>
                  <a:srgbClr val="FF0000"/>
                </a:solidFill>
              </a:rPr>
              <a:t> </a:t>
            </a:r>
            <a:r>
              <a:rPr lang="fr-FR" altLang="fr-FR" dirty="0" err="1">
                <a:solidFill>
                  <a:srgbClr val="FF0000"/>
                </a:solidFill>
              </a:rPr>
              <a:t>Luspatercept</a:t>
            </a:r>
            <a:endParaRPr lang="fr-FR" altLang="fr-FR" dirty="0">
              <a:solidFill>
                <a:srgbClr val="FF0000"/>
              </a:solidFill>
            </a:endParaRPr>
          </a:p>
        </p:txBody>
      </p:sp>
      <p:sp>
        <p:nvSpPr>
          <p:cNvPr id="77826" name="Espace réservé du contenu 4">
            <a:extLst>
              <a:ext uri="{FF2B5EF4-FFF2-40B4-BE49-F238E27FC236}">
                <a16:creationId xmlns:a16="http://schemas.microsoft.com/office/drawing/2014/main" id="{57366393-3968-4B4F-9596-AC000DD6B2F8}"/>
              </a:ext>
            </a:extLst>
          </p:cNvPr>
          <p:cNvSpPr>
            <a:spLocks noGrp="1" noChangeArrowheads="1"/>
          </p:cNvSpPr>
          <p:nvPr>
            <p:ph idx="1"/>
          </p:nvPr>
        </p:nvSpPr>
        <p:spPr/>
        <p:txBody>
          <a:bodyPr/>
          <a:lstStyle/>
          <a:p>
            <a:r>
              <a:rPr lang="fr-FR" altLang="fr-FR" dirty="0" err="1"/>
              <a:t>Combination</a:t>
            </a:r>
            <a:r>
              <a:rPr lang="fr-FR" altLang="fr-FR" dirty="0"/>
              <a:t> </a:t>
            </a:r>
            <a:r>
              <a:rPr lang="fr-FR" altLang="fr-FR" dirty="0" err="1"/>
              <a:t>with</a:t>
            </a:r>
            <a:r>
              <a:rPr lang="fr-FR" altLang="fr-FR" dirty="0"/>
              <a:t> EPO</a:t>
            </a:r>
          </a:p>
          <a:p>
            <a:pPr marL="0" indent="0">
              <a:buNone/>
            </a:pPr>
            <a:endParaRPr lang="fr-FR" altLang="fr-FR" dirty="0"/>
          </a:p>
          <a:p>
            <a:pPr lvl="1"/>
            <a:r>
              <a:rPr lang="fr-FR" altLang="fr-FR" dirty="0" err="1">
                <a:solidFill>
                  <a:srgbClr val="FF0000"/>
                </a:solidFill>
              </a:rPr>
              <a:t>Combola</a:t>
            </a:r>
            <a:r>
              <a:rPr lang="fr-FR" altLang="fr-FR" dirty="0">
                <a:solidFill>
                  <a:srgbClr val="FF0000"/>
                </a:solidFill>
              </a:rPr>
              <a:t> trial</a:t>
            </a:r>
            <a:r>
              <a:rPr lang="fr-FR" altLang="fr-FR" dirty="0"/>
              <a:t>: </a:t>
            </a:r>
            <a:r>
              <a:rPr lang="fr-FR" altLang="fr-FR" dirty="0" err="1"/>
              <a:t>Luspatercept</a:t>
            </a:r>
            <a:r>
              <a:rPr lang="fr-FR" altLang="fr-FR" dirty="0"/>
              <a:t> vs </a:t>
            </a:r>
            <a:r>
              <a:rPr lang="fr-FR" altLang="fr-FR" dirty="0" err="1"/>
              <a:t>Luspatercept</a:t>
            </a:r>
            <a:r>
              <a:rPr lang="fr-FR" altLang="fr-FR" dirty="0"/>
              <a:t> + EPO</a:t>
            </a:r>
          </a:p>
          <a:p>
            <a:pPr lvl="1"/>
            <a:r>
              <a:rPr lang="fr-FR" altLang="fr-FR" dirty="0">
                <a:solidFill>
                  <a:srgbClr val="FF0000"/>
                </a:solidFill>
              </a:rPr>
              <a:t>GFM </a:t>
            </a:r>
            <a:r>
              <a:rPr lang="fr-FR" altLang="fr-FR" dirty="0" err="1">
                <a:solidFill>
                  <a:srgbClr val="FF0000"/>
                </a:solidFill>
              </a:rPr>
              <a:t>registry</a:t>
            </a:r>
            <a:r>
              <a:rPr lang="fr-FR" altLang="fr-FR" dirty="0"/>
              <a:t>: Addition of EPO to </a:t>
            </a:r>
            <a:r>
              <a:rPr lang="fr-FR" altLang="fr-FR" dirty="0" err="1"/>
              <a:t>Luspatercept</a:t>
            </a:r>
            <a:r>
              <a:rPr lang="fr-FR" altLang="fr-FR" dirty="0"/>
              <a:t> if </a:t>
            </a:r>
            <a:r>
              <a:rPr lang="fr-FR" altLang="fr-FR" dirty="0" err="1"/>
              <a:t>Luspatercept</a:t>
            </a:r>
            <a:r>
              <a:rPr lang="fr-FR" altLang="fr-FR" dirty="0"/>
              <a:t> </a:t>
            </a:r>
            <a:r>
              <a:rPr lang="fr-FR" altLang="fr-FR" dirty="0" err="1"/>
              <a:t>failure</a:t>
            </a:r>
            <a:endParaRPr lang="fr-FR" altLang="fr-FR" dirty="0"/>
          </a:p>
          <a:p>
            <a:pPr marL="0" indent="0">
              <a:buNone/>
            </a:pPr>
            <a:endParaRPr lang="fr-FR" altLang="fr-FR" dirty="0"/>
          </a:p>
          <a:p>
            <a:pPr marL="0" indent="0">
              <a:buNone/>
            </a:pPr>
            <a:endParaRPr lang="fr-FR" altLang="fr-FR" dirty="0"/>
          </a:p>
          <a:p>
            <a:pPr marL="0" indent="0">
              <a:buNone/>
            </a:pPr>
            <a:endParaRPr lang="fr-FR" altLang="fr-FR" dirty="0"/>
          </a:p>
          <a:p>
            <a:r>
              <a:rPr lang="fr-FR" altLang="fr-FR" dirty="0" err="1"/>
              <a:t>Combination</a:t>
            </a:r>
            <a:r>
              <a:rPr lang="fr-FR" altLang="fr-FR" dirty="0"/>
              <a:t> </a:t>
            </a:r>
            <a:r>
              <a:rPr lang="fr-FR" altLang="fr-FR" dirty="0" err="1"/>
              <a:t>with</a:t>
            </a:r>
            <a:r>
              <a:rPr lang="fr-FR" altLang="fr-FR" dirty="0"/>
              <a:t> </a:t>
            </a:r>
            <a:r>
              <a:rPr lang="fr-FR" altLang="fr-FR" dirty="0" err="1"/>
              <a:t>Lenalidomide</a:t>
            </a:r>
            <a:endParaRPr lang="fr-FR" altLang="fr-FR" dirty="0"/>
          </a:p>
          <a:p>
            <a:endParaRPr lang="fr-FR" altLang="fr-FR" dirty="0"/>
          </a:p>
          <a:p>
            <a:endParaRPr lang="fr-FR" altLang="fr-FR" dirty="0"/>
          </a:p>
        </p:txBody>
      </p:sp>
      <p:pic>
        <p:nvPicPr>
          <p:cNvPr id="4" name="Picture 5">
            <a:extLst>
              <a:ext uri="{FF2B5EF4-FFF2-40B4-BE49-F238E27FC236}">
                <a16:creationId xmlns:a16="http://schemas.microsoft.com/office/drawing/2014/main" id="{F24715AC-E9B7-6F42-ADEE-53CF692366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618" y="1468060"/>
            <a:ext cx="11133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F24715AC-E9B7-6F42-ADEE-53CF692366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1" y="2174494"/>
            <a:ext cx="11133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FDB76CD5-E3A9-E8B2-E8D1-A42B2DC02861}"/>
              </a:ext>
            </a:extLst>
          </p:cNvPr>
          <p:cNvSpPr>
            <a:spLocks noGrp="1"/>
          </p:cNvSpPr>
          <p:nvPr>
            <p:ph type="title"/>
          </p:nvPr>
        </p:nvSpPr>
        <p:spPr/>
        <p:txBody>
          <a:bodyPr/>
          <a:lstStyle/>
          <a:p>
            <a:endParaRPr lang="fr-FR"/>
          </a:p>
        </p:txBody>
      </p:sp>
      <p:sp>
        <p:nvSpPr>
          <p:cNvPr id="9" name="Espace réservé du contenu 8">
            <a:extLst>
              <a:ext uri="{FF2B5EF4-FFF2-40B4-BE49-F238E27FC236}">
                <a16:creationId xmlns:a16="http://schemas.microsoft.com/office/drawing/2014/main" id="{ECC26ED9-B8E1-D537-07CD-92D6104660D6}"/>
              </a:ext>
            </a:extLst>
          </p:cNvPr>
          <p:cNvSpPr>
            <a:spLocks noGrp="1"/>
          </p:cNvSpPr>
          <p:nvPr>
            <p:ph idx="1"/>
          </p:nvPr>
        </p:nvSpPr>
        <p:spPr>
          <a:xfrm>
            <a:off x="438150" y="2207980"/>
            <a:ext cx="8412480" cy="3703320"/>
          </a:xfrm>
        </p:spPr>
        <p:txBody>
          <a:bodyPr>
            <a:normAutofit/>
          </a:bodyPr>
          <a:lstStyle/>
          <a:p>
            <a:r>
              <a:rPr lang="fr-FR" sz="1800" dirty="0">
                <a:effectLst/>
                <a:latin typeface="Arial" panose="020B0604020202020204" pitchFamily="34" charset="0"/>
              </a:rPr>
              <a:t>28 </a:t>
            </a:r>
            <a:r>
              <a:rPr lang="fr-FR" sz="1800" dirty="0" err="1">
                <a:effectLst/>
                <a:latin typeface="Arial" panose="020B0604020202020204" pitchFamily="34" charset="0"/>
              </a:rPr>
              <a:t>consecutive</a:t>
            </a:r>
            <a:r>
              <a:rPr lang="fr-FR" sz="1800" dirty="0">
                <a:effectLst/>
                <a:latin typeface="Arial" panose="020B0604020202020204" pitchFamily="34" charset="0"/>
              </a:rPr>
              <a:t> pts  </a:t>
            </a:r>
            <a:r>
              <a:rPr lang="fr-FR" sz="1800" dirty="0" err="1">
                <a:effectLst/>
                <a:latin typeface="Arial" panose="020B0604020202020204" pitchFamily="34" charset="0"/>
              </a:rPr>
              <a:t>treated</a:t>
            </a:r>
            <a:r>
              <a:rPr lang="fr-FR" sz="1800" dirty="0">
                <a:effectLst/>
                <a:latin typeface="Arial" panose="020B0604020202020204" pitchFamily="34" charset="0"/>
              </a:rPr>
              <a:t> </a:t>
            </a:r>
            <a:r>
              <a:rPr lang="fr-FR" sz="1800" dirty="0" err="1">
                <a:effectLst/>
                <a:latin typeface="Arial" panose="020B0604020202020204" pitchFamily="34" charset="0"/>
              </a:rPr>
              <a:t>with</a:t>
            </a:r>
            <a:r>
              <a:rPr lang="fr-FR" sz="1800" dirty="0">
                <a:effectLst/>
                <a:latin typeface="Arial" panose="020B0604020202020204" pitchFamily="34" charset="0"/>
              </a:rPr>
              <a:t> </a:t>
            </a:r>
            <a:r>
              <a:rPr lang="fr-FR" sz="1800" dirty="0" err="1">
                <a:effectLst/>
                <a:latin typeface="Arial" panose="020B0604020202020204" pitchFamily="34" charset="0"/>
              </a:rPr>
              <a:t>luspatercept</a:t>
            </a:r>
            <a:r>
              <a:rPr lang="fr-FR" sz="1800" dirty="0">
                <a:effectLst/>
                <a:latin typeface="Arial" panose="020B0604020202020204" pitchFamily="34" charset="0"/>
              </a:rPr>
              <a:t> and ESA </a:t>
            </a:r>
            <a:r>
              <a:rPr lang="fr-FR" sz="1800" dirty="0" err="1">
                <a:effectLst/>
                <a:latin typeface="Arial" panose="020B0604020202020204" pitchFamily="34" charset="0"/>
              </a:rPr>
              <a:t>after</a:t>
            </a:r>
            <a:r>
              <a:rPr lang="fr-FR" sz="1800" dirty="0">
                <a:effectLst/>
                <a:latin typeface="Arial" panose="020B0604020202020204" pitchFamily="34" charset="0"/>
              </a:rPr>
              <a:t> no </a:t>
            </a:r>
            <a:r>
              <a:rPr lang="fr-FR" sz="1800" dirty="0" err="1">
                <a:effectLst/>
                <a:latin typeface="Arial" panose="020B0604020202020204" pitchFamily="34" charset="0"/>
              </a:rPr>
              <a:t>response</a:t>
            </a:r>
            <a:r>
              <a:rPr lang="fr-FR" sz="1800" dirty="0">
                <a:effectLst/>
                <a:latin typeface="Arial" panose="020B0604020202020204" pitchFamily="34" charset="0"/>
              </a:rPr>
              <a:t> </a:t>
            </a:r>
            <a:r>
              <a:rPr lang="fr-FR" sz="1800" dirty="0" smtClean="0">
                <a:effectLst/>
                <a:latin typeface="Arial" panose="020B0604020202020204" pitchFamily="34" charset="0"/>
              </a:rPr>
              <a:t>(</a:t>
            </a:r>
            <a:r>
              <a:rPr lang="fr-FR" sz="1800" dirty="0">
                <a:effectLst/>
                <a:latin typeface="Arial" panose="020B0604020202020204" pitchFamily="34" charset="0"/>
              </a:rPr>
              <a:t>n=18) or </a:t>
            </a:r>
            <a:r>
              <a:rPr lang="fr-FR" sz="1800" dirty="0" err="1">
                <a:effectLst/>
                <a:latin typeface="Arial" panose="020B0604020202020204" pitchFamily="34" charset="0"/>
              </a:rPr>
              <a:t>loss</a:t>
            </a:r>
            <a:r>
              <a:rPr lang="fr-FR" sz="1800" dirty="0">
                <a:effectLst/>
                <a:latin typeface="Arial" panose="020B0604020202020204" pitchFamily="34" charset="0"/>
              </a:rPr>
              <a:t> of initial </a:t>
            </a:r>
            <a:r>
              <a:rPr lang="fr-FR" sz="1800" dirty="0" err="1">
                <a:effectLst/>
                <a:latin typeface="Arial" panose="020B0604020202020204" pitchFamily="34" charset="0"/>
              </a:rPr>
              <a:t>response</a:t>
            </a:r>
            <a:r>
              <a:rPr lang="fr-FR" sz="1800" dirty="0">
                <a:effectLst/>
                <a:latin typeface="Arial" panose="020B0604020202020204" pitchFamily="34" charset="0"/>
              </a:rPr>
              <a:t> to </a:t>
            </a:r>
            <a:r>
              <a:rPr lang="fr-FR" sz="1800" dirty="0" err="1">
                <a:effectLst/>
                <a:latin typeface="Arial" panose="020B0604020202020204" pitchFamily="34" charset="0"/>
              </a:rPr>
              <a:t>luspatercept</a:t>
            </a:r>
            <a:r>
              <a:rPr lang="fr-FR" sz="1800" dirty="0">
                <a:effectLst/>
                <a:latin typeface="Arial" panose="020B0604020202020204" pitchFamily="34" charset="0"/>
              </a:rPr>
              <a:t> </a:t>
            </a:r>
            <a:r>
              <a:rPr lang="fr-FR" sz="1800" dirty="0" err="1">
                <a:effectLst/>
                <a:latin typeface="Arial" panose="020B0604020202020204" pitchFamily="34" charset="0"/>
              </a:rPr>
              <a:t>monotherapy</a:t>
            </a:r>
            <a:r>
              <a:rPr lang="fr-FR" sz="1800" dirty="0">
                <a:effectLst/>
                <a:latin typeface="Arial" panose="020B0604020202020204" pitchFamily="34" charset="0"/>
              </a:rPr>
              <a:t> </a:t>
            </a:r>
            <a:r>
              <a:rPr lang="fr-FR" sz="1800" dirty="0" smtClean="0">
                <a:effectLst/>
                <a:latin typeface="Arial" panose="020B0604020202020204" pitchFamily="34" charset="0"/>
              </a:rPr>
              <a:t>(</a:t>
            </a:r>
            <a:r>
              <a:rPr lang="fr-FR" sz="1800" dirty="0">
                <a:effectLst/>
                <a:latin typeface="Arial" panose="020B0604020202020204" pitchFamily="34" charset="0"/>
              </a:rPr>
              <a:t>n=7) </a:t>
            </a:r>
          </a:p>
          <a:p>
            <a:r>
              <a:rPr lang="fr-FR" sz="1800" dirty="0">
                <a:latin typeface="Arial" panose="020B0604020202020204" pitchFamily="34" charset="0"/>
              </a:rPr>
              <a:t>24 SF3B1 </a:t>
            </a:r>
            <a:r>
              <a:rPr lang="fr-FR" sz="1800" dirty="0" err="1">
                <a:latin typeface="Arial" panose="020B0604020202020204" pitchFamily="34" charset="0"/>
              </a:rPr>
              <a:t>mutated</a:t>
            </a:r>
            <a:endParaRPr lang="fr-FR" sz="1800" dirty="0">
              <a:latin typeface="Arial" panose="020B0604020202020204" pitchFamily="34" charset="0"/>
            </a:endParaRPr>
          </a:p>
          <a:p>
            <a:r>
              <a:rPr lang="fr-FR" sz="1800" dirty="0" smtClean="0">
                <a:effectLst/>
                <a:latin typeface="Arial" panose="020B0604020202020204" pitchFamily="34" charset="0"/>
              </a:rPr>
              <a:t>HI </a:t>
            </a:r>
            <a:r>
              <a:rPr lang="fr-FR" sz="1800" dirty="0">
                <a:effectLst/>
                <a:latin typeface="Arial" panose="020B0604020202020204" pitchFamily="34" charset="0"/>
              </a:rPr>
              <a:t>rate to </a:t>
            </a:r>
            <a:r>
              <a:rPr lang="fr-FR" sz="1800" dirty="0" err="1">
                <a:effectLst/>
                <a:latin typeface="Arial" panose="020B0604020202020204" pitchFamily="34" charset="0"/>
              </a:rPr>
              <a:t>luspatercept</a:t>
            </a:r>
            <a:r>
              <a:rPr lang="fr-FR" sz="1800" dirty="0">
                <a:effectLst/>
                <a:latin typeface="Arial" panose="020B0604020202020204" pitchFamily="34" charset="0"/>
              </a:rPr>
              <a:t> </a:t>
            </a:r>
            <a:r>
              <a:rPr lang="fr-FR" sz="1800" dirty="0" smtClean="0">
                <a:effectLst/>
                <a:latin typeface="Arial" panose="020B0604020202020204" pitchFamily="34" charset="0"/>
              </a:rPr>
              <a:t>+ ESA </a:t>
            </a:r>
            <a:r>
              <a:rPr lang="fr-FR" sz="1800" dirty="0" err="1">
                <a:effectLst/>
                <a:latin typeface="Arial" panose="020B0604020202020204" pitchFamily="34" charset="0"/>
              </a:rPr>
              <a:t>was</a:t>
            </a:r>
            <a:r>
              <a:rPr lang="fr-FR" sz="1800" dirty="0">
                <a:effectLst/>
                <a:latin typeface="Arial" panose="020B0604020202020204" pitchFamily="34" charset="0"/>
              </a:rPr>
              <a:t> 36% (10/28) </a:t>
            </a:r>
            <a:r>
              <a:rPr lang="fr-FR" sz="1800" dirty="0" smtClean="0">
                <a:latin typeface="Arial" panose="020B0604020202020204" pitchFamily="34" charset="0"/>
              </a:rPr>
              <a:t>5/</a:t>
            </a:r>
            <a:r>
              <a:rPr lang="fr-FR" sz="1800" dirty="0" smtClean="0">
                <a:effectLst/>
                <a:latin typeface="Arial" panose="020B0604020202020204" pitchFamily="34" charset="0"/>
              </a:rPr>
              <a:t>7 </a:t>
            </a:r>
            <a:r>
              <a:rPr lang="fr-FR" sz="1800" dirty="0">
                <a:effectLst/>
                <a:latin typeface="Arial" panose="020B0604020202020204" pitchFamily="34" charset="0"/>
              </a:rPr>
              <a:t>pts (71%) </a:t>
            </a:r>
            <a:r>
              <a:rPr lang="fr-FR" sz="1800" dirty="0" err="1">
                <a:effectLst/>
                <a:latin typeface="Arial" panose="020B0604020202020204" pitchFamily="34" charset="0"/>
              </a:rPr>
              <a:t>who</a:t>
            </a:r>
            <a:r>
              <a:rPr lang="fr-FR" sz="1800" dirty="0">
                <a:effectLst/>
                <a:latin typeface="Arial" panose="020B0604020202020204" pitchFamily="34" charset="0"/>
              </a:rPr>
              <a:t> </a:t>
            </a:r>
            <a:r>
              <a:rPr lang="fr-FR" sz="1800" dirty="0" err="1">
                <a:effectLst/>
                <a:latin typeface="Arial" panose="020B0604020202020204" pitchFamily="34" charset="0"/>
              </a:rPr>
              <a:t>responded</a:t>
            </a:r>
            <a:r>
              <a:rPr lang="fr-FR" sz="1800" dirty="0">
                <a:effectLst/>
                <a:latin typeface="Arial" panose="020B0604020202020204" pitchFamily="34" charset="0"/>
              </a:rPr>
              <a:t> </a:t>
            </a:r>
            <a:r>
              <a:rPr lang="fr-FR" sz="1800" dirty="0" err="1">
                <a:effectLst/>
                <a:latin typeface="Arial" panose="020B0604020202020204" pitchFamily="34" charset="0"/>
              </a:rPr>
              <a:t>originally</a:t>
            </a:r>
            <a:r>
              <a:rPr lang="fr-FR" sz="1800" dirty="0">
                <a:effectLst/>
                <a:latin typeface="Arial" panose="020B0604020202020204" pitchFamily="34" charset="0"/>
              </a:rPr>
              <a:t> to </a:t>
            </a:r>
            <a:r>
              <a:rPr lang="fr-FR" sz="1800" dirty="0" err="1">
                <a:effectLst/>
                <a:latin typeface="Arial" panose="020B0604020202020204" pitchFamily="34" charset="0"/>
              </a:rPr>
              <a:t>luspatercept</a:t>
            </a:r>
            <a:r>
              <a:rPr lang="fr-FR" sz="1800" dirty="0">
                <a:effectLst/>
                <a:latin typeface="Arial" panose="020B0604020202020204" pitchFamily="34" charset="0"/>
              </a:rPr>
              <a:t> </a:t>
            </a:r>
            <a:r>
              <a:rPr lang="fr-FR" sz="1800" dirty="0" err="1" smtClean="0">
                <a:effectLst/>
                <a:latin typeface="Arial" panose="020B0604020202020204" pitchFamily="34" charset="0"/>
              </a:rPr>
              <a:t>alone</a:t>
            </a:r>
            <a:r>
              <a:rPr lang="fr-FR" sz="1800" dirty="0" smtClean="0">
                <a:effectLst/>
                <a:latin typeface="Arial" panose="020B0604020202020204" pitchFamily="34" charset="0"/>
              </a:rPr>
              <a:t> </a:t>
            </a:r>
            <a:r>
              <a:rPr lang="fr-FR" sz="1800" dirty="0" smtClean="0">
                <a:latin typeface="Arial" panose="020B0604020202020204" pitchFamily="34" charset="0"/>
              </a:rPr>
              <a:t>vs </a:t>
            </a:r>
            <a:r>
              <a:rPr lang="fr-FR" sz="1800" dirty="0">
                <a:latin typeface="Arial" panose="020B0604020202020204" pitchFamily="34" charset="0"/>
              </a:rPr>
              <a:t>3 out of 18 pts (17%) </a:t>
            </a:r>
            <a:r>
              <a:rPr lang="fr-FR" sz="1800" dirty="0" err="1">
                <a:latin typeface="Arial" panose="020B0604020202020204" pitchFamily="34" charset="0"/>
              </a:rPr>
              <a:t>who</a:t>
            </a:r>
            <a:r>
              <a:rPr lang="fr-FR" sz="1800" dirty="0">
                <a:latin typeface="Arial" panose="020B0604020202020204" pitchFamily="34" charset="0"/>
              </a:rPr>
              <a:t> </a:t>
            </a:r>
            <a:r>
              <a:rPr lang="fr-FR" sz="1800" dirty="0" err="1">
                <a:latin typeface="Arial" panose="020B0604020202020204" pitchFamily="34" charset="0"/>
              </a:rPr>
              <a:t>did</a:t>
            </a:r>
            <a:r>
              <a:rPr lang="fr-FR" sz="1800" dirty="0">
                <a:latin typeface="Arial" panose="020B0604020202020204" pitchFamily="34" charset="0"/>
              </a:rPr>
              <a:t> not </a:t>
            </a:r>
            <a:r>
              <a:rPr lang="fr-FR" sz="1800" dirty="0" err="1">
                <a:latin typeface="Arial" panose="020B0604020202020204" pitchFamily="34" charset="0"/>
              </a:rPr>
              <a:t>respond</a:t>
            </a:r>
            <a:r>
              <a:rPr lang="fr-FR" sz="1800" dirty="0">
                <a:latin typeface="Arial" panose="020B0604020202020204" pitchFamily="34" charset="0"/>
              </a:rPr>
              <a:t> to </a:t>
            </a:r>
            <a:r>
              <a:rPr lang="fr-FR" sz="1800" dirty="0" err="1">
                <a:latin typeface="Arial" panose="020B0604020202020204" pitchFamily="34" charset="0"/>
              </a:rPr>
              <a:t>luspatercept</a:t>
            </a:r>
            <a:r>
              <a:rPr lang="fr-FR" sz="1800" dirty="0">
                <a:latin typeface="Arial" panose="020B0604020202020204" pitchFamily="34" charset="0"/>
              </a:rPr>
              <a:t> </a:t>
            </a:r>
            <a:r>
              <a:rPr lang="fr-FR" sz="1800" dirty="0" err="1" smtClean="0">
                <a:latin typeface="Arial" panose="020B0604020202020204" pitchFamily="34" charset="0"/>
              </a:rPr>
              <a:t>alone</a:t>
            </a:r>
            <a:r>
              <a:rPr lang="fr-FR" sz="1800" dirty="0" smtClean="0">
                <a:latin typeface="Arial" panose="020B0604020202020204" pitchFamily="34" charset="0"/>
              </a:rPr>
              <a:t>  </a:t>
            </a:r>
            <a:r>
              <a:rPr lang="fr-FR" sz="1800" dirty="0" err="1" smtClean="0">
                <a:effectLst/>
                <a:latin typeface="Arial" panose="020B0604020202020204" pitchFamily="34" charset="0"/>
              </a:rPr>
              <a:t>responded</a:t>
            </a:r>
            <a:r>
              <a:rPr lang="fr-FR" sz="1800" dirty="0" smtClean="0">
                <a:effectLst/>
                <a:latin typeface="Arial" panose="020B0604020202020204" pitchFamily="34" charset="0"/>
              </a:rPr>
              <a:t> </a:t>
            </a:r>
            <a:r>
              <a:rPr lang="fr-FR" sz="1800" dirty="0">
                <a:effectLst/>
                <a:latin typeface="Arial" panose="020B0604020202020204" pitchFamily="34" charset="0"/>
              </a:rPr>
              <a:t>to ESA </a:t>
            </a:r>
            <a:r>
              <a:rPr lang="fr-FR" sz="1800" dirty="0" err="1" smtClean="0">
                <a:effectLst/>
                <a:latin typeface="Arial" panose="020B0604020202020204" pitchFamily="34" charset="0"/>
              </a:rPr>
              <a:t>add</a:t>
            </a:r>
            <a:endParaRPr lang="fr-FR" sz="1800" dirty="0" smtClean="0">
              <a:effectLst/>
              <a:latin typeface="Arial" panose="020B0604020202020204" pitchFamily="34" charset="0"/>
            </a:endParaRPr>
          </a:p>
          <a:p>
            <a:r>
              <a:rPr lang="fr-FR" sz="1800" dirty="0">
                <a:latin typeface="Arial" panose="020B0604020202020204" pitchFamily="34" charset="0"/>
              </a:rPr>
              <a:t>the </a:t>
            </a:r>
            <a:r>
              <a:rPr lang="fr-FR" sz="1800" dirty="0" err="1">
                <a:latin typeface="Arial" panose="020B0604020202020204" pitchFamily="34" charset="0"/>
              </a:rPr>
              <a:t>median</a:t>
            </a:r>
            <a:r>
              <a:rPr lang="fr-FR" sz="1800" dirty="0">
                <a:latin typeface="Arial" panose="020B0604020202020204" pitchFamily="34" charset="0"/>
              </a:rPr>
              <a:t> duration of </a:t>
            </a:r>
            <a:r>
              <a:rPr lang="fr-FR" sz="1800" dirty="0" err="1">
                <a:latin typeface="Arial" panose="020B0604020202020204" pitchFamily="34" charset="0"/>
              </a:rPr>
              <a:t>response</a:t>
            </a:r>
            <a:r>
              <a:rPr lang="fr-FR" sz="1800" dirty="0">
                <a:latin typeface="Arial" panose="020B0604020202020204" pitchFamily="34" charset="0"/>
              </a:rPr>
              <a:t> to </a:t>
            </a:r>
            <a:r>
              <a:rPr lang="fr-FR" sz="1800" dirty="0" err="1">
                <a:latin typeface="Arial" panose="020B0604020202020204" pitchFamily="34" charset="0"/>
              </a:rPr>
              <a:t>luspatercept</a:t>
            </a:r>
            <a:r>
              <a:rPr lang="fr-FR" sz="1800" dirty="0">
                <a:latin typeface="Arial" panose="020B0604020202020204" pitchFamily="34" charset="0"/>
              </a:rPr>
              <a:t> and ESA </a:t>
            </a:r>
            <a:r>
              <a:rPr lang="fr-FR" sz="1800" dirty="0" err="1">
                <a:latin typeface="Arial" panose="020B0604020202020204" pitchFamily="34" charset="0"/>
              </a:rPr>
              <a:t>combination</a:t>
            </a:r>
            <a:r>
              <a:rPr lang="fr-FR" sz="1800" dirty="0">
                <a:latin typeface="Arial" panose="020B0604020202020204" pitchFamily="34" charset="0"/>
              </a:rPr>
              <a:t> </a:t>
            </a:r>
            <a:r>
              <a:rPr lang="fr-FR" sz="1800" dirty="0" err="1">
                <a:latin typeface="Arial" panose="020B0604020202020204" pitchFamily="34" charset="0"/>
              </a:rPr>
              <a:t>therapy</a:t>
            </a:r>
            <a:r>
              <a:rPr lang="fr-FR" sz="1800" dirty="0">
                <a:latin typeface="Arial" panose="020B0604020202020204" pitchFamily="34" charset="0"/>
              </a:rPr>
              <a:t> </a:t>
            </a:r>
            <a:r>
              <a:rPr lang="fr-FR" sz="1800" dirty="0" err="1">
                <a:latin typeface="Arial" panose="020B0604020202020204" pitchFamily="34" charset="0"/>
              </a:rPr>
              <a:t>was</a:t>
            </a:r>
            <a:r>
              <a:rPr lang="fr-FR" sz="1800" dirty="0">
                <a:latin typeface="Arial" panose="020B0604020202020204" pitchFamily="34" charset="0"/>
              </a:rPr>
              <a:t> 16.6 </a:t>
            </a:r>
            <a:r>
              <a:rPr lang="fr-FR" sz="1800" dirty="0" err="1">
                <a:latin typeface="Arial" panose="020B0604020202020204" pitchFamily="34" charset="0"/>
              </a:rPr>
              <a:t>months</a:t>
            </a:r>
            <a:r>
              <a:rPr lang="fr-FR" sz="1800" dirty="0">
                <a:latin typeface="Arial" panose="020B0604020202020204" pitchFamily="34" charset="0"/>
              </a:rPr>
              <a:t> </a:t>
            </a:r>
            <a:endParaRPr lang="fr-FR" sz="1600" dirty="0"/>
          </a:p>
          <a:p>
            <a:pPr marL="0" indent="0">
              <a:buNone/>
            </a:pPr>
            <a:r>
              <a:rPr lang="fr-FR" sz="1800" dirty="0">
                <a:effectLst/>
                <a:latin typeface="Arial" panose="020B0604020202020204" pitchFamily="34" charset="0"/>
              </a:rPr>
              <a:t/>
            </a:r>
            <a:br>
              <a:rPr lang="fr-FR" sz="1800" dirty="0">
                <a:effectLst/>
                <a:latin typeface="Arial" panose="020B0604020202020204" pitchFamily="34" charset="0"/>
              </a:rPr>
            </a:b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C8441D3B-0B98-6764-C0A0-A4C6D7CC5C92}"/>
              </a:ext>
            </a:extLst>
          </p:cNvPr>
          <p:cNvSpPr>
            <a:spLocks noGrp="1"/>
          </p:cNvSpPr>
          <p:nvPr>
            <p:ph type="ftr" sz="quarter" idx="11"/>
          </p:nvPr>
        </p:nvSpPr>
        <p:spPr/>
        <p:txBody>
          <a:bodyPr/>
          <a:lstStyle/>
          <a:p>
            <a:r>
              <a:rPr lang="en-US"/>
              <a:t>Footer for Disclaimer Text</a:t>
            </a:r>
            <a:endParaRPr lang="en-US" dirty="0"/>
          </a:p>
        </p:txBody>
      </p:sp>
      <p:sp>
        <p:nvSpPr>
          <p:cNvPr id="5" name="Espace réservé du numéro de diapositive 4">
            <a:extLst>
              <a:ext uri="{FF2B5EF4-FFF2-40B4-BE49-F238E27FC236}">
                <a16:creationId xmlns:a16="http://schemas.microsoft.com/office/drawing/2014/main" id="{9D2AB0AF-E070-9DE5-64A8-783E55FAD7CD}"/>
              </a:ext>
            </a:extLst>
          </p:cNvPr>
          <p:cNvSpPr>
            <a:spLocks noGrp="1"/>
          </p:cNvSpPr>
          <p:nvPr>
            <p:ph type="sldNum" sz="quarter" idx="12"/>
          </p:nvPr>
        </p:nvSpPr>
        <p:spPr/>
        <p:txBody>
          <a:bodyPr/>
          <a:lstStyle/>
          <a:p>
            <a:fld id="{C0543ED3-111B-4842-9D2D-918F903AB236}" type="slidenum">
              <a:rPr lang="en-US" smtClean="0"/>
              <a:t>34</a:t>
            </a:fld>
            <a:endParaRPr lang="en-US" dirty="0"/>
          </a:p>
        </p:txBody>
      </p:sp>
      <p:pic>
        <p:nvPicPr>
          <p:cNvPr id="7" name="Image 6">
            <a:extLst>
              <a:ext uri="{FF2B5EF4-FFF2-40B4-BE49-F238E27FC236}">
                <a16:creationId xmlns:a16="http://schemas.microsoft.com/office/drawing/2014/main" id="{CC23196E-3FA5-8C20-6C51-0165D5FE40C7}"/>
              </a:ext>
            </a:extLst>
          </p:cNvPr>
          <p:cNvPicPr>
            <a:picLocks noChangeAspect="1"/>
          </p:cNvPicPr>
          <p:nvPr/>
        </p:nvPicPr>
        <p:blipFill>
          <a:blip r:embed="rId2"/>
          <a:stretch>
            <a:fillRect/>
          </a:stretch>
        </p:blipFill>
        <p:spPr>
          <a:xfrm>
            <a:off x="888741" y="27126"/>
            <a:ext cx="6212048" cy="2081816"/>
          </a:xfrm>
          <a:prstGeom prst="rect">
            <a:avLst/>
          </a:prstGeom>
        </p:spPr>
      </p:pic>
    </p:spTree>
    <p:extLst>
      <p:ext uri="{BB962C8B-B14F-4D97-AF65-F5344CB8AC3E}">
        <p14:creationId xmlns:p14="http://schemas.microsoft.com/office/powerpoint/2010/main" val="117374076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FDB76CD5-E3A9-E8B2-E8D1-A42B2DC02861}"/>
              </a:ext>
            </a:extLst>
          </p:cNvPr>
          <p:cNvSpPr>
            <a:spLocks noGrp="1"/>
          </p:cNvSpPr>
          <p:nvPr>
            <p:ph type="title"/>
          </p:nvPr>
        </p:nvSpPr>
        <p:spPr/>
        <p:txBody>
          <a:bodyPr/>
          <a:lstStyle/>
          <a:p>
            <a:endParaRPr lang="fr-FR"/>
          </a:p>
        </p:txBody>
      </p:sp>
      <p:sp>
        <p:nvSpPr>
          <p:cNvPr id="9" name="Espace réservé du contenu 8">
            <a:extLst>
              <a:ext uri="{FF2B5EF4-FFF2-40B4-BE49-F238E27FC236}">
                <a16:creationId xmlns:a16="http://schemas.microsoft.com/office/drawing/2014/main" id="{ECC26ED9-B8E1-D537-07CD-92D6104660D6}"/>
              </a:ext>
            </a:extLst>
          </p:cNvPr>
          <p:cNvSpPr>
            <a:spLocks noGrp="1"/>
          </p:cNvSpPr>
          <p:nvPr>
            <p:ph idx="1"/>
          </p:nvPr>
        </p:nvSpPr>
        <p:spPr>
          <a:xfrm>
            <a:off x="438150" y="1873751"/>
            <a:ext cx="8412480" cy="3703320"/>
          </a:xfrm>
        </p:spPr>
        <p:txBody>
          <a:bodyPr>
            <a:normAutofit/>
          </a:bodyPr>
          <a:lstStyle/>
          <a:p>
            <a:r>
              <a:rPr lang="fr-FR" sz="1800" dirty="0" smtClean="0">
                <a:effectLst/>
                <a:latin typeface="Arial" panose="020B0604020202020204" pitchFamily="34" charset="0"/>
              </a:rPr>
              <a:t>.</a:t>
            </a:r>
            <a:r>
              <a:rPr lang="fr-FR" sz="1800" dirty="0">
                <a:effectLst/>
                <a:latin typeface="Arial" panose="020B0604020202020204" pitchFamily="34" charset="0"/>
              </a:rPr>
              <a:t/>
            </a:r>
            <a:br>
              <a:rPr lang="fr-FR" sz="1800" dirty="0">
                <a:effectLst/>
                <a:latin typeface="Arial" panose="020B0604020202020204" pitchFamily="34" charset="0"/>
              </a:rPr>
            </a:br>
            <a:endParaRPr lang="fr-FR" sz="1600" dirty="0"/>
          </a:p>
          <a:p>
            <a:r>
              <a:rPr lang="fr-FR" sz="1800" dirty="0">
                <a:effectLst/>
                <a:latin typeface="Arial" panose="020B0604020202020204" pitchFamily="34" charset="0"/>
              </a:rPr>
              <a:t>the </a:t>
            </a:r>
            <a:r>
              <a:rPr lang="fr-FR" sz="1800" dirty="0" err="1">
                <a:effectLst/>
                <a:latin typeface="Arial" panose="020B0604020202020204" pitchFamily="34" charset="0"/>
              </a:rPr>
              <a:t>median</a:t>
            </a:r>
            <a:r>
              <a:rPr lang="fr-FR" sz="1800" dirty="0">
                <a:effectLst/>
                <a:latin typeface="Arial" panose="020B0604020202020204" pitchFamily="34" charset="0"/>
              </a:rPr>
              <a:t> duration of </a:t>
            </a:r>
            <a:r>
              <a:rPr lang="fr-FR" sz="1800" dirty="0" err="1">
                <a:effectLst/>
                <a:latin typeface="Arial" panose="020B0604020202020204" pitchFamily="34" charset="0"/>
              </a:rPr>
              <a:t>response</a:t>
            </a:r>
            <a:r>
              <a:rPr lang="fr-FR" sz="1800" dirty="0">
                <a:effectLst/>
                <a:latin typeface="Arial" panose="020B0604020202020204" pitchFamily="34" charset="0"/>
              </a:rPr>
              <a:t> to </a:t>
            </a:r>
            <a:r>
              <a:rPr lang="fr-FR" sz="1800" dirty="0" err="1">
                <a:effectLst/>
                <a:latin typeface="Arial" panose="020B0604020202020204" pitchFamily="34" charset="0"/>
              </a:rPr>
              <a:t>luspatercept</a:t>
            </a:r>
            <a:r>
              <a:rPr lang="fr-FR" sz="1800" dirty="0">
                <a:effectLst/>
                <a:latin typeface="Arial" panose="020B0604020202020204" pitchFamily="34" charset="0"/>
              </a:rPr>
              <a:t> and ESA combination </a:t>
            </a:r>
            <a:r>
              <a:rPr lang="fr-FR" sz="1800" dirty="0" err="1">
                <a:effectLst/>
                <a:latin typeface="Arial" panose="020B0604020202020204" pitchFamily="34" charset="0"/>
              </a:rPr>
              <a:t>therapy</a:t>
            </a:r>
            <a:r>
              <a:rPr lang="fr-FR" sz="1800" dirty="0">
                <a:effectLst/>
                <a:latin typeface="Arial" panose="020B0604020202020204" pitchFamily="34" charset="0"/>
              </a:rPr>
              <a:t> </a:t>
            </a:r>
            <a:r>
              <a:rPr lang="fr-FR" sz="1800" dirty="0" err="1">
                <a:effectLst/>
                <a:latin typeface="Arial" panose="020B0604020202020204" pitchFamily="34" charset="0"/>
              </a:rPr>
              <a:t>was</a:t>
            </a:r>
            <a:r>
              <a:rPr lang="fr-FR" sz="1800" dirty="0">
                <a:effectLst/>
                <a:latin typeface="Arial" panose="020B0604020202020204" pitchFamily="34" charset="0"/>
              </a:rPr>
              <a:t> 16.6 </a:t>
            </a:r>
            <a:r>
              <a:rPr lang="fr-FR" sz="1800" dirty="0" err="1">
                <a:effectLst/>
                <a:latin typeface="Arial" panose="020B0604020202020204" pitchFamily="34" charset="0"/>
              </a:rPr>
              <a:t>months</a:t>
            </a:r>
            <a:r>
              <a:rPr lang="fr-FR" sz="1800" dirty="0">
                <a:effectLst/>
                <a:latin typeface="Arial" panose="020B0604020202020204" pitchFamily="34" charset="0"/>
              </a:rPr>
              <a:t> </a:t>
            </a:r>
            <a:endParaRPr lang="fr-FR" sz="1600" dirty="0"/>
          </a:p>
          <a:p>
            <a:r>
              <a:rPr lang="fr-FR" sz="1800" dirty="0">
                <a:effectLst/>
                <a:latin typeface="Arial" panose="020B0604020202020204" pitchFamily="34" charset="0"/>
              </a:rPr>
              <a:t/>
            </a:r>
            <a:br>
              <a:rPr lang="fr-FR" sz="1800" dirty="0">
                <a:effectLst/>
                <a:latin typeface="Arial" panose="020B0604020202020204" pitchFamily="34" charset="0"/>
              </a:rPr>
            </a:b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C8441D3B-0B98-6764-C0A0-A4C6D7CC5C92}"/>
              </a:ext>
            </a:extLst>
          </p:cNvPr>
          <p:cNvSpPr>
            <a:spLocks noGrp="1"/>
          </p:cNvSpPr>
          <p:nvPr>
            <p:ph type="ftr" sz="quarter" idx="11"/>
          </p:nvPr>
        </p:nvSpPr>
        <p:spPr/>
        <p:txBody>
          <a:bodyPr/>
          <a:lstStyle/>
          <a:p>
            <a:r>
              <a:rPr lang="en-US"/>
              <a:t>Footer for Disclaimer Text</a:t>
            </a:r>
            <a:endParaRPr lang="en-US" dirty="0"/>
          </a:p>
        </p:txBody>
      </p:sp>
      <p:sp>
        <p:nvSpPr>
          <p:cNvPr id="5" name="Espace réservé du numéro de diapositive 4">
            <a:extLst>
              <a:ext uri="{FF2B5EF4-FFF2-40B4-BE49-F238E27FC236}">
                <a16:creationId xmlns:a16="http://schemas.microsoft.com/office/drawing/2014/main" id="{9D2AB0AF-E070-9DE5-64A8-783E55FAD7CD}"/>
              </a:ext>
            </a:extLst>
          </p:cNvPr>
          <p:cNvSpPr>
            <a:spLocks noGrp="1"/>
          </p:cNvSpPr>
          <p:nvPr>
            <p:ph type="sldNum" sz="quarter" idx="12"/>
          </p:nvPr>
        </p:nvSpPr>
        <p:spPr/>
        <p:txBody>
          <a:bodyPr/>
          <a:lstStyle/>
          <a:p>
            <a:fld id="{C0543ED3-111B-4842-9D2D-918F903AB236}" type="slidenum">
              <a:rPr lang="en-US" smtClean="0"/>
              <a:t>35</a:t>
            </a:fld>
            <a:endParaRPr lang="en-US" dirty="0"/>
          </a:p>
        </p:txBody>
      </p:sp>
      <p:pic>
        <p:nvPicPr>
          <p:cNvPr id="7" name="Image 6">
            <a:extLst>
              <a:ext uri="{FF2B5EF4-FFF2-40B4-BE49-F238E27FC236}">
                <a16:creationId xmlns:a16="http://schemas.microsoft.com/office/drawing/2014/main" id="{CC23196E-3FA5-8C20-6C51-0165D5FE40C7}"/>
              </a:ext>
            </a:extLst>
          </p:cNvPr>
          <p:cNvPicPr>
            <a:picLocks noChangeAspect="1"/>
          </p:cNvPicPr>
          <p:nvPr/>
        </p:nvPicPr>
        <p:blipFill>
          <a:blip r:embed="rId2"/>
          <a:stretch>
            <a:fillRect/>
          </a:stretch>
        </p:blipFill>
        <p:spPr>
          <a:xfrm>
            <a:off x="1335768" y="-208104"/>
            <a:ext cx="6074026" cy="2035561"/>
          </a:xfrm>
          <a:prstGeom prst="rect">
            <a:avLst/>
          </a:prstGeom>
        </p:spPr>
      </p:pic>
    </p:spTree>
    <p:extLst>
      <p:ext uri="{BB962C8B-B14F-4D97-AF65-F5344CB8AC3E}">
        <p14:creationId xmlns:p14="http://schemas.microsoft.com/office/powerpoint/2010/main" val="22404988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Image 5" descr="Une image contenant capture d’écran&#10;&#10;Description générée automatiquement">
            <a:extLst>
              <a:ext uri="{FF2B5EF4-FFF2-40B4-BE49-F238E27FC236}">
                <a16:creationId xmlns:a16="http://schemas.microsoft.com/office/drawing/2014/main" id="{92023767-DEF8-644A-8FC4-82E25F605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76" y="391865"/>
            <a:ext cx="8008291" cy="443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Titre 3">
            <a:extLst>
              <a:ext uri="{FF2B5EF4-FFF2-40B4-BE49-F238E27FC236}">
                <a16:creationId xmlns:a16="http://schemas.microsoft.com/office/drawing/2014/main" id="{F3958F98-73F9-984D-A24F-819775715AFE}"/>
              </a:ext>
            </a:extLst>
          </p:cNvPr>
          <p:cNvSpPr>
            <a:spLocks noGrp="1" noChangeArrowheads="1"/>
          </p:cNvSpPr>
          <p:nvPr>
            <p:ph type="title"/>
          </p:nvPr>
        </p:nvSpPr>
        <p:spPr/>
        <p:txBody>
          <a:bodyPr/>
          <a:lstStyle/>
          <a:p>
            <a:r>
              <a:rPr lang="fr-FR" altLang="fr-FR"/>
              <a:t>Combola  Trial</a:t>
            </a:r>
          </a:p>
        </p:txBody>
      </p:sp>
      <p:pic>
        <p:nvPicPr>
          <p:cNvPr id="78851" name="Picture 5">
            <a:extLst>
              <a:ext uri="{FF2B5EF4-FFF2-40B4-BE49-F238E27FC236}">
                <a16:creationId xmlns:a16="http://schemas.microsoft.com/office/drawing/2014/main" id="{F24715AC-E9B7-6F42-ADEE-53CF69236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3450" y="4233334"/>
            <a:ext cx="111336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3026" y="1490394"/>
            <a:ext cx="5829300" cy="827105"/>
          </a:xfrm>
        </p:spPr>
        <p:txBody>
          <a:bodyPr vert="horz" wrap="square" lIns="51449" tIns="34290" rIns="6858" bIns="25903" numCol="1" rtlCol="0" anchor="b" anchorCtr="0" compatLnSpc="1">
            <a:prstTxWarp prst="textNoShape">
              <a:avLst/>
            </a:prstTxWarp>
            <a:normAutofit fontScale="90000"/>
          </a:bodyPr>
          <a:lstStyle/>
          <a:p>
            <a:r>
              <a:rPr lang="en-US" dirty="0">
                <a:solidFill>
                  <a:srgbClr val="595454"/>
                </a:solidFill>
              </a:rPr>
              <a:t>Luspatercept versus epoetin alfa for treatment of anemia in ESA-naive lower-risk myelodysplastic syndromes patients requiring RBC transfusions: </a:t>
            </a:r>
            <a:br>
              <a:rPr lang="en-US" dirty="0">
                <a:solidFill>
                  <a:srgbClr val="595454"/>
                </a:solidFill>
              </a:rPr>
            </a:br>
            <a:r>
              <a:rPr lang="en-US" dirty="0">
                <a:solidFill>
                  <a:srgbClr val="595454"/>
                </a:solidFill>
              </a:rPr>
              <a:t>data from the phase 3 COMMANDS study</a:t>
            </a:r>
          </a:p>
        </p:txBody>
      </p:sp>
      <p:sp>
        <p:nvSpPr>
          <p:cNvPr id="3" name="Subtitle 2"/>
          <p:cNvSpPr>
            <a:spLocks noGrp="1"/>
          </p:cNvSpPr>
          <p:nvPr>
            <p:ph type="subTitle" idx="1"/>
          </p:nvPr>
        </p:nvSpPr>
        <p:spPr>
          <a:xfrm>
            <a:off x="1343025" y="2355937"/>
            <a:ext cx="6010911" cy="1046366"/>
          </a:xfrm>
        </p:spPr>
        <p:txBody>
          <a:bodyPr/>
          <a:lstStyle/>
          <a:p>
            <a:r>
              <a:rPr lang="en-US" sz="1013" dirty="0">
                <a:latin typeface="Trebuchet MS" panose="020B0703020202090204" pitchFamily="34" charset="0"/>
                <a:ea typeface="Calibri" panose="020F0502020204030204" pitchFamily="34" charset="0"/>
                <a:cs typeface="Times New Roman" panose="02020603050405020304" pitchFamily="18" charset="0"/>
              </a:rPr>
              <a:t>Matteo Giovanni Della Porta,</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1,2 </a:t>
            </a:r>
            <a:r>
              <a:rPr lang="en-US" sz="1013" dirty="0">
                <a:latin typeface="Trebuchet MS" panose="020B0703020202090204" pitchFamily="34" charset="0"/>
                <a:ea typeface="Calibri" panose="020F0502020204030204" pitchFamily="34" charset="0"/>
                <a:cs typeface="Times New Roman" panose="02020603050405020304" pitchFamily="18" charset="0"/>
              </a:rPr>
              <a:t>Uwe Platzbecker,</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3</a:t>
            </a:r>
            <a:r>
              <a:rPr lang="en-US" sz="1013" dirty="0">
                <a:latin typeface="Trebuchet MS" panose="020B0703020202090204" pitchFamily="34" charset="0"/>
                <a:ea typeface="Calibri" panose="020F0502020204030204" pitchFamily="34" charset="0"/>
                <a:cs typeface="Times New Roman" panose="02020603050405020304" pitchFamily="18" charset="0"/>
              </a:rPr>
              <a:t> Valeria Santini,</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4</a:t>
            </a:r>
            <a:r>
              <a:rPr lang="en-US" sz="1013" dirty="0">
                <a:latin typeface="Trebuchet MS" panose="020B0703020202090204" pitchFamily="34" charset="0"/>
                <a:ea typeface="Calibri" panose="020F0502020204030204" pitchFamily="34" charset="0"/>
                <a:cs typeface="Times New Roman" panose="02020603050405020304" pitchFamily="18" charset="0"/>
              </a:rPr>
              <a:t> Amer M. Zeidan,</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5</a:t>
            </a:r>
            <a:r>
              <a:rPr lang="en-US" sz="1013" dirty="0">
                <a:latin typeface="Trebuchet MS" panose="020B0703020202090204" pitchFamily="34" charset="0"/>
                <a:ea typeface="Calibri" panose="020F0502020204030204" pitchFamily="34" charset="0"/>
                <a:cs typeface="Times New Roman" panose="02020603050405020304" pitchFamily="18" charset="0"/>
              </a:rPr>
              <a:t> Pierre Fenaux,</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6</a:t>
            </a:r>
            <a:r>
              <a:rPr lang="en-US" sz="1013" dirty="0">
                <a:latin typeface="Trebuchet MS" panose="020B0703020202090204" pitchFamily="34" charset="0"/>
                <a:ea typeface="Calibri" panose="020F0502020204030204" pitchFamily="34" charset="0"/>
                <a:cs typeface="Times New Roman" panose="02020603050405020304" pitchFamily="18" charset="0"/>
              </a:rPr>
              <a:t> Rami S. Komrokji,</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7</a:t>
            </a:r>
            <a:r>
              <a:rPr lang="en-US" sz="1013" dirty="0">
                <a:latin typeface="Trebuchet MS" panose="020B0703020202090204" pitchFamily="34" charset="0"/>
                <a:ea typeface="Calibri" panose="020F0502020204030204" pitchFamily="34" charset="0"/>
                <a:cs typeface="Times New Roman" panose="02020603050405020304" pitchFamily="18" charset="0"/>
              </a:rPr>
              <a:t> Jake Shortt,</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8</a:t>
            </a:r>
            <a:r>
              <a:rPr lang="en-US" sz="1013" dirty="0">
                <a:latin typeface="Trebuchet MS" panose="020B0703020202090204" pitchFamily="34" charset="0"/>
                <a:ea typeface="Calibri" panose="020F0502020204030204" pitchFamily="34" charset="0"/>
                <a:cs typeface="Times New Roman" panose="02020603050405020304" pitchFamily="18" charset="0"/>
              </a:rPr>
              <a:t> David Valcarcel,</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9</a:t>
            </a:r>
            <a:r>
              <a:rPr lang="en-US" sz="1013" dirty="0">
                <a:latin typeface="Trebuchet MS" panose="020B0703020202090204" pitchFamily="34" charset="0"/>
                <a:ea typeface="Calibri" panose="020F0502020204030204" pitchFamily="34" charset="0"/>
                <a:cs typeface="Times New Roman" panose="02020603050405020304" pitchFamily="18" charset="0"/>
              </a:rPr>
              <a:t> Anna Jonasova,</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10</a:t>
            </a:r>
            <a:r>
              <a:rPr lang="en-US" sz="1013" dirty="0">
                <a:latin typeface="Trebuchet MS" panose="020B0703020202090204" pitchFamily="34" charset="0"/>
                <a:ea typeface="Calibri" panose="020F0502020204030204" pitchFamily="34" charset="0"/>
                <a:cs typeface="Times New Roman" panose="02020603050405020304" pitchFamily="18" charset="0"/>
              </a:rPr>
              <a:t> Sophie Dimicoli-Salazar,</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11</a:t>
            </a:r>
            <a:r>
              <a:rPr lang="en-US" sz="1013" dirty="0">
                <a:latin typeface="Trebuchet MS" panose="020B0703020202090204" pitchFamily="34" charset="0"/>
                <a:ea typeface="Calibri" panose="020F0502020204030204" pitchFamily="34" charset="0"/>
                <a:cs typeface="Times New Roman" panose="02020603050405020304" pitchFamily="18" charset="0"/>
              </a:rPr>
              <a:t> </a:t>
            </a:r>
            <a:br>
              <a:rPr lang="en-US" sz="1013" dirty="0">
                <a:latin typeface="Trebuchet MS" panose="020B0703020202090204" pitchFamily="34" charset="0"/>
                <a:ea typeface="Calibri" panose="020F0502020204030204" pitchFamily="34" charset="0"/>
                <a:cs typeface="Times New Roman" panose="02020603050405020304" pitchFamily="18" charset="0"/>
              </a:rPr>
            </a:br>
            <a:r>
              <a:rPr lang="en-US" sz="1013" dirty="0">
                <a:latin typeface="Trebuchet MS" panose="020B0703020202090204" pitchFamily="34" charset="0"/>
                <a:ea typeface="Calibri" panose="020F0502020204030204" pitchFamily="34" charset="0"/>
                <a:cs typeface="Times New Roman" panose="02020603050405020304" pitchFamily="18" charset="0"/>
              </a:rPr>
              <a:t>Ing Soo Tiong,</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12</a:t>
            </a:r>
            <a:r>
              <a:rPr lang="en-US" sz="1013" dirty="0">
                <a:latin typeface="Trebuchet MS" panose="020B0703020202090204" pitchFamily="34" charset="0"/>
                <a:ea typeface="Calibri" panose="020F0502020204030204" pitchFamily="34" charset="0"/>
                <a:cs typeface="Times New Roman" panose="02020603050405020304" pitchFamily="18" charset="0"/>
              </a:rPr>
              <a:t> Chien-Chin Lin,</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13</a:t>
            </a:r>
            <a:r>
              <a:rPr lang="en-US" sz="1013" dirty="0">
                <a:latin typeface="Trebuchet MS" panose="020B0703020202090204" pitchFamily="34" charset="0"/>
                <a:ea typeface="Calibri" panose="020F0502020204030204" pitchFamily="34" charset="0"/>
                <a:cs typeface="Times New Roman" panose="02020603050405020304" pitchFamily="18" charset="0"/>
              </a:rPr>
              <a:t> Jiahui Li,</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14</a:t>
            </a:r>
            <a:r>
              <a:rPr lang="en-US" sz="1013" dirty="0">
                <a:latin typeface="Trebuchet MS" panose="020B0703020202090204" pitchFamily="34" charset="0"/>
                <a:ea typeface="Calibri" panose="020F0502020204030204" pitchFamily="34" charset="0"/>
                <a:cs typeface="Times New Roman" panose="02020603050405020304" pitchFamily="18" charset="0"/>
              </a:rPr>
              <a:t> </a:t>
            </a:r>
            <a:r>
              <a:rPr lang="en-US" sz="1013" dirty="0">
                <a:latin typeface="Trebuchet MS" panose="020B0703020202090204" pitchFamily="34" charset="0"/>
                <a:cs typeface="Times New Roman" panose="02020603050405020304" pitchFamily="18" charset="0"/>
              </a:rPr>
              <a:t>Jennie Zhang,</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Ana Carolina Giuseppi,</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a:t>
            </a:r>
            <a:r>
              <a:rPr lang="en-US" sz="1013" dirty="0">
                <a:latin typeface="Trebuchet MS" panose="020B0703020202090204" pitchFamily="34" charset="0"/>
                <a:ea typeface="Calibri" panose="020F0502020204030204" pitchFamily="34" charset="0"/>
                <a:cs typeface="Times New Roman" panose="02020603050405020304" pitchFamily="18" charset="0"/>
              </a:rPr>
              <a:t>Sandra Kreitz,</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15</a:t>
            </a:r>
            <a:r>
              <a:rPr lang="en-US" sz="1013" dirty="0">
                <a:latin typeface="Trebuchet MS" panose="020B0703020202090204" pitchFamily="34" charset="0"/>
                <a:ea typeface="Calibri" panose="020F0502020204030204" pitchFamily="34" charset="0"/>
                <a:cs typeface="Times New Roman" panose="02020603050405020304" pitchFamily="18" charset="0"/>
              </a:rPr>
              <a:t> Veronika Pozharskaya,</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14</a:t>
            </a:r>
            <a:r>
              <a:rPr lang="en-US" sz="1013" dirty="0">
                <a:latin typeface="Trebuchet MS" panose="020B0703020202090204" pitchFamily="34" charset="0"/>
                <a:ea typeface="Calibri" panose="020F0502020204030204" pitchFamily="34" charset="0"/>
                <a:cs typeface="Times New Roman" panose="02020603050405020304" pitchFamily="18" charset="0"/>
              </a:rPr>
              <a:t> </a:t>
            </a:r>
            <a:r>
              <a:rPr lang="en-US" sz="1013" dirty="0">
                <a:latin typeface="Trebuchet MS" panose="020B0703020202090204" pitchFamily="34" charset="0"/>
                <a:cs typeface="Times New Roman" panose="02020603050405020304" pitchFamily="18" charset="0"/>
              </a:rPr>
              <a:t>Karen L. Keeperman,</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Shelonitda Rose,</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a:t>
            </a:r>
            <a:r>
              <a:rPr lang="en-US" sz="1013" dirty="0">
                <a:latin typeface="Trebuchet MS" panose="020B0703020202090204" pitchFamily="34" charset="0"/>
                <a:ea typeface="Calibri" panose="020F0502020204030204" pitchFamily="34" charset="0"/>
                <a:cs typeface="Times New Roman" panose="02020603050405020304" pitchFamily="18" charset="0"/>
              </a:rPr>
              <a:t>Jeevan K. Shetty,</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15*</a:t>
            </a:r>
            <a:r>
              <a:rPr lang="en-US" sz="1013" dirty="0">
                <a:latin typeface="Trebuchet MS" panose="020B0703020202090204" pitchFamily="34" charset="0"/>
                <a:ea typeface="Calibri" panose="020F0502020204030204" pitchFamily="34" charset="0"/>
                <a:cs typeface="Times New Roman" panose="02020603050405020304" pitchFamily="18" charset="0"/>
              </a:rPr>
              <a:t> </a:t>
            </a:r>
            <a:br>
              <a:rPr lang="en-US" sz="1013" dirty="0">
                <a:latin typeface="Trebuchet MS" panose="020B0703020202090204" pitchFamily="34" charset="0"/>
                <a:ea typeface="Calibri" panose="020F0502020204030204" pitchFamily="34" charset="0"/>
                <a:cs typeface="Times New Roman" panose="02020603050405020304" pitchFamily="18" charset="0"/>
              </a:rPr>
            </a:br>
            <a:r>
              <a:rPr lang="en-US" sz="1013" dirty="0">
                <a:latin typeface="Trebuchet MS" panose="020B0703020202090204" pitchFamily="34" charset="0"/>
                <a:cs typeface="Times New Roman" panose="02020603050405020304" pitchFamily="18" charset="0"/>
              </a:rPr>
              <a:t>Sheida Hayati,</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Sadanand Vodala,</a:t>
            </a:r>
            <a:r>
              <a:rPr lang="en-US" sz="1013" baseline="30000" dirty="0">
                <a:latin typeface="Trebuchet MS" panose="020B0703020202090204" pitchFamily="34" charset="0"/>
                <a:cs typeface="Times New Roman" panose="02020603050405020304" pitchFamily="18" charset="0"/>
              </a:rPr>
              <a:t>14</a:t>
            </a:r>
            <a:r>
              <a:rPr lang="en-US" sz="1013" dirty="0">
                <a:latin typeface="Trebuchet MS" panose="020B0703020202090204" pitchFamily="34" charset="0"/>
                <a:cs typeface="Times New Roman" panose="02020603050405020304" pitchFamily="18" charset="0"/>
              </a:rPr>
              <a:t> </a:t>
            </a:r>
            <a:r>
              <a:rPr lang="en-US" sz="1013" dirty="0">
                <a:latin typeface="Trebuchet MS" panose="020B0703020202090204" pitchFamily="34" charset="0"/>
                <a:ea typeface="Calibri" panose="020F0502020204030204" pitchFamily="34" charset="0"/>
                <a:cs typeface="Times New Roman" panose="02020603050405020304" pitchFamily="18" charset="0"/>
              </a:rPr>
              <a:t>Andrius Degulys,</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16,17</a:t>
            </a:r>
            <a:r>
              <a:rPr lang="en-US" sz="1013" dirty="0">
                <a:latin typeface="Trebuchet MS" panose="020B0703020202090204" pitchFamily="34" charset="0"/>
                <a:ea typeface="Calibri" panose="020F0502020204030204" pitchFamily="34" charset="0"/>
                <a:cs typeface="Times New Roman" panose="02020603050405020304" pitchFamily="18" charset="0"/>
              </a:rPr>
              <a:t> Stefania Paolini,</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18</a:t>
            </a:r>
            <a:r>
              <a:rPr lang="en-US" sz="1013" dirty="0">
                <a:latin typeface="Trebuchet MS" panose="020B0703020202090204" pitchFamily="34" charset="0"/>
                <a:ea typeface="Calibri" panose="020F0502020204030204" pitchFamily="34" charset="0"/>
                <a:cs typeface="Times New Roman" panose="02020603050405020304" pitchFamily="18" charset="0"/>
              </a:rPr>
              <a:t> Thomas Cluzeau,</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19 </a:t>
            </a:r>
            <a:r>
              <a:rPr lang="en-US" sz="1013" dirty="0">
                <a:latin typeface="Trebuchet MS" panose="020B0703020202090204" pitchFamily="34" charset="0"/>
                <a:ea typeface="Calibri" panose="020F0502020204030204" pitchFamily="34" charset="0"/>
                <a:cs typeface="Times New Roman" panose="02020603050405020304" pitchFamily="18" charset="0"/>
              </a:rPr>
              <a:t>Guillermo Garcia-Manero</a:t>
            </a:r>
            <a:r>
              <a:rPr lang="en-US" sz="1013" baseline="30000" dirty="0">
                <a:latin typeface="Trebuchet MS" panose="020B0703020202090204" pitchFamily="34" charset="0"/>
                <a:ea typeface="Calibri" panose="020F0502020204030204" pitchFamily="34" charset="0"/>
                <a:cs typeface="Times New Roman" panose="02020603050405020304" pitchFamily="18" charset="0"/>
              </a:rPr>
              <a:t>20</a:t>
            </a:r>
            <a:r>
              <a:rPr lang="en-US" sz="1013" dirty="0">
                <a:latin typeface="Trebuchet MS" panose="020B0703020202090204" pitchFamily="34" charset="0"/>
                <a:ea typeface="Calibri" panose="020F0502020204030204" pitchFamily="34" charset="0"/>
                <a:cs typeface="Times New Roman" panose="02020603050405020304" pitchFamily="18" charset="0"/>
              </a:rPr>
              <a:t> </a:t>
            </a:r>
            <a:endParaRPr lang="en-GB" sz="1013" dirty="0">
              <a:latin typeface="Trebuchet MS" panose="020B0703020202090204" pitchFamily="34" charset="0"/>
              <a:ea typeface="Calibri" panose="020F0502020204030204" pitchFamily="34" charset="0"/>
              <a:cs typeface="Times New Roman" panose="02020603050405020304" pitchFamily="18" charset="0"/>
            </a:endParaRPr>
          </a:p>
        </p:txBody>
      </p:sp>
      <p:sp>
        <p:nvSpPr>
          <p:cNvPr id="4" name="Text Placeholder 3"/>
          <p:cNvSpPr>
            <a:spLocks noGrp="1"/>
          </p:cNvSpPr>
          <p:nvPr>
            <p:ph type="body" sz="quarter" idx="12"/>
          </p:nvPr>
        </p:nvSpPr>
        <p:spPr>
          <a:xfrm>
            <a:off x="1343026" y="3315709"/>
            <a:ext cx="5829300" cy="823571"/>
          </a:xfrm>
        </p:spPr>
        <p:txBody>
          <a:bodyPr>
            <a:normAutofit fontScale="92500" lnSpcReduction="20000"/>
          </a:bodyPr>
          <a:lstStyle/>
          <a:p>
            <a:pPr>
              <a:lnSpc>
                <a:spcPct val="107000"/>
              </a:lnSpc>
              <a:spcAft>
                <a:spcPts val="450"/>
              </a:spcAft>
            </a:pPr>
            <a:r>
              <a:rPr lang="en-GB" sz="506" baseline="30000" dirty="0">
                <a:latin typeface="Trebuchet MS" panose="020B0703020202090204" pitchFamily="34" charset="0"/>
                <a:ea typeface="Calibri" panose="020F0502020204030204" pitchFamily="34" charset="0"/>
                <a:cs typeface="Times New Roman" panose="02020603050405020304" pitchFamily="18" charset="0"/>
              </a:rPr>
              <a:t>1</a:t>
            </a:r>
            <a:r>
              <a:rPr lang="en-GB" sz="506" dirty="0">
                <a:latin typeface="Trebuchet MS" panose="020B0703020202090204" pitchFamily="34" charset="0"/>
                <a:ea typeface="Calibri" panose="020F0502020204030204" pitchFamily="34" charset="0"/>
                <a:cs typeface="Times New Roman" panose="02020603050405020304" pitchFamily="18" charset="0"/>
              </a:rPr>
              <a:t>Cancer </a:t>
            </a:r>
            <a:r>
              <a:rPr lang="en-GB" sz="506" dirty="0" err="1">
                <a:latin typeface="Trebuchet MS" panose="020B0703020202090204" pitchFamily="34" charset="0"/>
                <a:ea typeface="Calibri" panose="020F0502020204030204" pitchFamily="34" charset="0"/>
                <a:cs typeface="Times New Roman" panose="02020603050405020304" pitchFamily="18" charset="0"/>
              </a:rPr>
              <a:t>Center</a:t>
            </a:r>
            <a:r>
              <a:rPr lang="en-GB" sz="506" dirty="0">
                <a:latin typeface="Trebuchet MS" panose="020B0703020202090204" pitchFamily="34" charset="0"/>
                <a:ea typeface="Calibri" panose="020F0502020204030204" pitchFamily="34" charset="0"/>
                <a:cs typeface="Times New Roman" panose="02020603050405020304" pitchFamily="18" charset="0"/>
              </a:rPr>
              <a:t> IRCCS </a:t>
            </a:r>
            <a:r>
              <a:rPr lang="en-GB" sz="506" dirty="0" err="1">
                <a:latin typeface="Trebuchet MS" panose="020B0703020202090204" pitchFamily="34" charset="0"/>
                <a:ea typeface="Calibri" panose="020F0502020204030204" pitchFamily="34" charset="0"/>
                <a:cs typeface="Times New Roman" panose="02020603050405020304" pitchFamily="18" charset="0"/>
              </a:rPr>
              <a:t>Humanitas</a:t>
            </a:r>
            <a:r>
              <a:rPr lang="en-GB" sz="506" dirty="0">
                <a:latin typeface="Trebuchet MS" panose="020B0703020202090204" pitchFamily="34" charset="0"/>
                <a:ea typeface="Calibri" panose="020F0502020204030204" pitchFamily="34" charset="0"/>
                <a:cs typeface="Times New Roman" panose="02020603050405020304" pitchFamily="18" charset="0"/>
              </a:rPr>
              <a:t> Research Hospital, Milan, Italy;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2</a:t>
            </a:r>
            <a:r>
              <a:rPr lang="en-GB" sz="506" dirty="0">
                <a:latin typeface="Trebuchet MS" panose="020B0703020202090204" pitchFamily="34" charset="0"/>
                <a:ea typeface="Calibri" panose="020F0502020204030204" pitchFamily="34" charset="0"/>
                <a:cs typeface="Times New Roman" panose="02020603050405020304" pitchFamily="18" charset="0"/>
              </a:rPr>
              <a:t>Department of Biomedical Sciences, </a:t>
            </a:r>
            <a:r>
              <a:rPr lang="en-GB" sz="506" dirty="0" err="1">
                <a:latin typeface="Trebuchet MS" panose="020B0703020202090204" pitchFamily="34" charset="0"/>
                <a:ea typeface="Calibri" panose="020F0502020204030204" pitchFamily="34" charset="0"/>
                <a:cs typeface="Times New Roman" panose="02020603050405020304" pitchFamily="18" charset="0"/>
              </a:rPr>
              <a:t>Humanitas</a:t>
            </a:r>
            <a:r>
              <a:rPr lang="en-GB" sz="506" dirty="0">
                <a:latin typeface="Trebuchet MS" panose="020B0703020202090204" pitchFamily="34" charset="0"/>
                <a:ea typeface="Calibri" panose="020F0502020204030204" pitchFamily="34" charset="0"/>
                <a:cs typeface="Times New Roman" panose="02020603050405020304" pitchFamily="18" charset="0"/>
              </a:rPr>
              <a:t> University, Milan, Italy;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3</a:t>
            </a:r>
            <a:r>
              <a:rPr lang="en-GB" sz="506" dirty="0">
                <a:latin typeface="Trebuchet MS" panose="020B0703020202090204" pitchFamily="34" charset="0"/>
                <a:ea typeface="Calibri" panose="020F0502020204030204" pitchFamily="34" charset="0"/>
                <a:cs typeface="Times New Roman" panose="02020603050405020304" pitchFamily="18" charset="0"/>
              </a:rPr>
              <a:t>Medical Clinic and Policlinic 1, </a:t>
            </a:r>
            <a:r>
              <a:rPr lang="en-GB" sz="506" dirty="0" err="1">
                <a:latin typeface="Trebuchet MS" panose="020B0703020202090204" pitchFamily="34" charset="0"/>
                <a:ea typeface="Calibri" panose="020F0502020204030204" pitchFamily="34" charset="0"/>
                <a:cs typeface="Times New Roman" panose="02020603050405020304" pitchFamily="18" charset="0"/>
              </a:rPr>
              <a:t>Hematology</a:t>
            </a:r>
            <a:r>
              <a:rPr lang="en-GB" sz="506" dirty="0">
                <a:latin typeface="Trebuchet MS" panose="020B0703020202090204" pitchFamily="34" charset="0"/>
                <a:ea typeface="Calibri" panose="020F0502020204030204" pitchFamily="34" charset="0"/>
                <a:cs typeface="Times New Roman" panose="02020603050405020304" pitchFamily="18" charset="0"/>
              </a:rPr>
              <a:t> and Cellular Therapy, University Hospital Leipzig, Leipzig, Germany;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4</a:t>
            </a:r>
            <a:r>
              <a:rPr lang="en-GB" sz="506" dirty="0">
                <a:latin typeface="Trebuchet MS" panose="020B0703020202090204" pitchFamily="34" charset="0"/>
                <a:ea typeface="Calibri" panose="020F0502020204030204" pitchFamily="34" charset="0"/>
                <a:cs typeface="Times New Roman" panose="02020603050405020304" pitchFamily="18" charset="0"/>
              </a:rPr>
              <a:t>MDS Unit, </a:t>
            </a:r>
            <a:r>
              <a:rPr lang="en-GB" sz="506" dirty="0" err="1">
                <a:latin typeface="Trebuchet MS" panose="020B0703020202090204" pitchFamily="34" charset="0"/>
                <a:ea typeface="Calibri" panose="020F0502020204030204" pitchFamily="34" charset="0"/>
                <a:cs typeface="Times New Roman" panose="02020603050405020304" pitchFamily="18" charset="0"/>
              </a:rPr>
              <a:t>Hematology</a:t>
            </a:r>
            <a:r>
              <a:rPr lang="en-GB" sz="506" dirty="0">
                <a:latin typeface="Trebuchet MS" panose="020B0703020202090204" pitchFamily="34" charset="0"/>
                <a:ea typeface="Calibri" panose="020F0502020204030204" pitchFamily="34" charset="0"/>
                <a:cs typeface="Times New Roman" panose="02020603050405020304" pitchFamily="18" charset="0"/>
              </a:rPr>
              <a:t>, University of Florence, AOUC, Florence, Italy;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5</a:t>
            </a:r>
            <a:r>
              <a:rPr lang="en-GB" sz="506" dirty="0">
                <a:latin typeface="Trebuchet MS" panose="020B0703020202090204" pitchFamily="34" charset="0"/>
                <a:ea typeface="Calibri" panose="020F0502020204030204" pitchFamily="34" charset="0"/>
                <a:cs typeface="Times New Roman" panose="02020603050405020304" pitchFamily="18" charset="0"/>
              </a:rPr>
              <a:t>Department of Internal Medicine, Yale School of Medicine and Yale Cancer </a:t>
            </a:r>
            <a:r>
              <a:rPr lang="en-GB" sz="506" dirty="0" err="1">
                <a:latin typeface="Trebuchet MS" panose="020B0703020202090204" pitchFamily="34" charset="0"/>
                <a:ea typeface="Calibri" panose="020F0502020204030204" pitchFamily="34" charset="0"/>
                <a:cs typeface="Times New Roman" panose="02020603050405020304" pitchFamily="18" charset="0"/>
              </a:rPr>
              <a:t>Center</a:t>
            </a:r>
            <a:r>
              <a:rPr lang="en-GB" sz="506" dirty="0">
                <a:latin typeface="Trebuchet MS" panose="020B0703020202090204" pitchFamily="34" charset="0"/>
                <a:ea typeface="Calibri" panose="020F0502020204030204" pitchFamily="34" charset="0"/>
                <a:cs typeface="Times New Roman" panose="02020603050405020304" pitchFamily="18" charset="0"/>
              </a:rPr>
              <a:t>, Yale University, New Haven, CT;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6</a:t>
            </a:r>
            <a:r>
              <a:rPr lang="en-GB" sz="506" dirty="0">
                <a:latin typeface="Trebuchet MS" panose="020B0703020202090204" pitchFamily="34" charset="0"/>
                <a:ea typeface="Calibri" panose="020F0502020204030204" pitchFamily="34" charset="0"/>
                <a:cs typeface="Times New Roman" panose="02020603050405020304" pitchFamily="18" charset="0"/>
              </a:rPr>
              <a:t>Service </a:t>
            </a:r>
            <a:r>
              <a:rPr lang="en-GB" sz="506" dirty="0" err="1">
                <a:latin typeface="Trebuchet MS" panose="020B0703020202090204" pitchFamily="34" charset="0"/>
                <a:ea typeface="Calibri" panose="020F0502020204030204" pitchFamily="34" charset="0"/>
                <a:cs typeface="Times New Roman" panose="02020603050405020304" pitchFamily="18" charset="0"/>
              </a:rPr>
              <a:t>d'Hématologie</a:t>
            </a:r>
            <a:r>
              <a:rPr lang="en-GB" sz="506" dirty="0">
                <a:latin typeface="Trebuchet MS" panose="020B0703020202090204" pitchFamily="34" charset="0"/>
                <a:ea typeface="Calibri" panose="020F0502020204030204" pitchFamily="34" charset="0"/>
                <a:cs typeface="Times New Roman" panose="02020603050405020304" pitchFamily="18" charset="0"/>
              </a:rPr>
              <a:t> </a:t>
            </a:r>
            <a:r>
              <a:rPr lang="en-GB" sz="506" dirty="0" err="1">
                <a:latin typeface="Trebuchet MS" panose="020B0703020202090204" pitchFamily="34" charset="0"/>
                <a:ea typeface="Calibri" panose="020F0502020204030204" pitchFamily="34" charset="0"/>
                <a:cs typeface="Times New Roman" panose="02020603050405020304" pitchFamily="18" charset="0"/>
              </a:rPr>
              <a:t>Séniors</a:t>
            </a:r>
            <a:r>
              <a:rPr lang="en-GB" sz="506" dirty="0">
                <a:latin typeface="Trebuchet MS" panose="020B0703020202090204" pitchFamily="34" charset="0"/>
                <a:ea typeface="Calibri" panose="020F0502020204030204" pitchFamily="34" charset="0"/>
                <a:cs typeface="Times New Roman" panose="02020603050405020304" pitchFamily="18" charset="0"/>
              </a:rPr>
              <a:t>, </a:t>
            </a:r>
            <a:r>
              <a:rPr lang="en-GB" sz="506" dirty="0" err="1">
                <a:latin typeface="Trebuchet MS" panose="020B0703020202090204" pitchFamily="34" charset="0"/>
                <a:ea typeface="Calibri" panose="020F0502020204030204" pitchFamily="34" charset="0"/>
                <a:cs typeface="Times New Roman" panose="02020603050405020304" pitchFamily="18" charset="0"/>
              </a:rPr>
              <a:t>Hôpital</a:t>
            </a:r>
            <a:r>
              <a:rPr lang="en-GB" sz="506" dirty="0">
                <a:latin typeface="Trebuchet MS" panose="020B0703020202090204" pitchFamily="34" charset="0"/>
                <a:ea typeface="Calibri" panose="020F0502020204030204" pitchFamily="34" charset="0"/>
                <a:cs typeface="Times New Roman" panose="02020603050405020304" pitchFamily="18" charset="0"/>
              </a:rPr>
              <a:t> Saint-Louis, Université Paris 7, Paris, France;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7</a:t>
            </a:r>
            <a:r>
              <a:rPr lang="en-GB" sz="506" dirty="0">
                <a:latin typeface="Trebuchet MS" panose="020B0703020202090204" pitchFamily="34" charset="0"/>
                <a:ea typeface="Calibri" panose="020F0502020204030204" pitchFamily="34" charset="0"/>
                <a:cs typeface="Times New Roman" panose="02020603050405020304" pitchFamily="18" charset="0"/>
              </a:rPr>
              <a:t>Moffitt Cancer </a:t>
            </a:r>
            <a:r>
              <a:rPr lang="en-GB" sz="506" dirty="0" err="1">
                <a:latin typeface="Trebuchet MS" panose="020B0703020202090204" pitchFamily="34" charset="0"/>
                <a:ea typeface="Calibri" panose="020F0502020204030204" pitchFamily="34" charset="0"/>
                <a:cs typeface="Times New Roman" panose="02020603050405020304" pitchFamily="18" charset="0"/>
              </a:rPr>
              <a:t>Center</a:t>
            </a:r>
            <a:r>
              <a:rPr lang="en-GB" sz="506" dirty="0">
                <a:latin typeface="Trebuchet MS" panose="020B0703020202090204" pitchFamily="34" charset="0"/>
                <a:ea typeface="Calibri" panose="020F0502020204030204" pitchFamily="34" charset="0"/>
                <a:cs typeface="Times New Roman" panose="02020603050405020304" pitchFamily="18" charset="0"/>
              </a:rPr>
              <a:t>, Tampa, FL;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8</a:t>
            </a:r>
            <a:r>
              <a:rPr lang="en-GB" sz="506" dirty="0">
                <a:latin typeface="Trebuchet MS" panose="020B0703020202090204" pitchFamily="34" charset="0"/>
                <a:ea typeface="Calibri" panose="020F0502020204030204" pitchFamily="34" charset="0"/>
                <a:cs typeface="Times New Roman" panose="02020603050405020304" pitchFamily="18" charset="0"/>
              </a:rPr>
              <a:t>Monash University and Monash Health, Melbourne, VIC, Australia;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9</a:t>
            </a:r>
            <a:r>
              <a:rPr lang="en-GB" sz="506" dirty="0">
                <a:latin typeface="Trebuchet MS" panose="020B0703020202090204" pitchFamily="34" charset="0"/>
                <a:ea typeface="Calibri" panose="020F0502020204030204" pitchFamily="34" charset="0"/>
                <a:cs typeface="Times New Roman" panose="02020603050405020304" pitchFamily="18" charset="0"/>
              </a:rPr>
              <a:t>Hospital </a:t>
            </a:r>
            <a:r>
              <a:rPr lang="en-GB" sz="506" dirty="0" err="1">
                <a:latin typeface="Trebuchet MS" panose="020B0703020202090204" pitchFamily="34" charset="0"/>
                <a:ea typeface="Calibri" panose="020F0502020204030204" pitchFamily="34" charset="0"/>
                <a:cs typeface="Times New Roman" panose="02020603050405020304" pitchFamily="18" charset="0"/>
              </a:rPr>
              <a:t>Universitari</a:t>
            </a:r>
            <a:r>
              <a:rPr lang="en-GB" sz="506" dirty="0">
                <a:latin typeface="Trebuchet MS" panose="020B0703020202090204" pitchFamily="34" charset="0"/>
                <a:ea typeface="Calibri" panose="020F0502020204030204" pitchFamily="34" charset="0"/>
                <a:cs typeface="Times New Roman" panose="02020603050405020304" pitchFamily="18" charset="0"/>
              </a:rPr>
              <a:t> </a:t>
            </a:r>
            <a:r>
              <a:rPr lang="en-GB" sz="506" dirty="0" err="1">
                <a:latin typeface="Trebuchet MS" panose="020B0703020202090204" pitchFamily="34" charset="0"/>
                <a:ea typeface="Calibri" panose="020F0502020204030204" pitchFamily="34" charset="0"/>
                <a:cs typeface="Times New Roman" panose="02020603050405020304" pitchFamily="18" charset="0"/>
              </a:rPr>
              <a:t>Vall</a:t>
            </a:r>
            <a:r>
              <a:rPr lang="en-GB" sz="506" dirty="0">
                <a:latin typeface="Trebuchet MS" panose="020B0703020202090204" pitchFamily="34" charset="0"/>
                <a:ea typeface="Calibri" panose="020F0502020204030204" pitchFamily="34" charset="0"/>
                <a:cs typeface="Times New Roman" panose="02020603050405020304" pitchFamily="18" charset="0"/>
              </a:rPr>
              <a:t> </a:t>
            </a:r>
            <a:r>
              <a:rPr lang="en-GB" sz="506" dirty="0" err="1">
                <a:latin typeface="Trebuchet MS" panose="020B0703020202090204" pitchFamily="34" charset="0"/>
                <a:ea typeface="Calibri" panose="020F0502020204030204" pitchFamily="34" charset="0"/>
                <a:cs typeface="Times New Roman" panose="02020603050405020304" pitchFamily="18" charset="0"/>
              </a:rPr>
              <a:t>d'Hebron</a:t>
            </a:r>
            <a:r>
              <a:rPr lang="en-GB" sz="506" dirty="0">
                <a:latin typeface="Trebuchet MS" panose="020B0703020202090204" pitchFamily="34" charset="0"/>
                <a:ea typeface="Calibri" panose="020F0502020204030204" pitchFamily="34" charset="0"/>
                <a:cs typeface="Times New Roman" panose="02020603050405020304" pitchFamily="18" charset="0"/>
              </a:rPr>
              <a:t>, Barcelona, Spain;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10</a:t>
            </a:r>
            <a:r>
              <a:rPr lang="en-GB" sz="506" dirty="0">
                <a:latin typeface="Trebuchet MS" panose="020B0703020202090204" pitchFamily="34" charset="0"/>
                <a:ea typeface="Calibri" panose="020F0502020204030204" pitchFamily="34" charset="0"/>
                <a:cs typeface="Times New Roman" panose="02020603050405020304" pitchFamily="18" charset="0"/>
              </a:rPr>
              <a:t>Medical Department </a:t>
            </a:r>
            <a:r>
              <a:rPr lang="en-GB" sz="506" dirty="0" err="1">
                <a:latin typeface="Trebuchet MS" panose="020B0703020202090204" pitchFamily="34" charset="0"/>
                <a:ea typeface="Calibri" panose="020F0502020204030204" pitchFamily="34" charset="0"/>
                <a:cs typeface="Times New Roman" panose="02020603050405020304" pitchFamily="18" charset="0"/>
              </a:rPr>
              <a:t>Hematology</a:t>
            </a:r>
            <a:r>
              <a:rPr lang="en-GB" sz="506" dirty="0">
                <a:latin typeface="Trebuchet MS" panose="020B0703020202090204" pitchFamily="34" charset="0"/>
                <a:ea typeface="Calibri" panose="020F0502020204030204" pitchFamily="34" charset="0"/>
                <a:cs typeface="Times New Roman" panose="02020603050405020304" pitchFamily="18" charset="0"/>
              </a:rPr>
              <a:t>, Charles University General University Hospital, Prague, Czech Republic; </a:t>
            </a:r>
            <a:r>
              <a:rPr lang="en-GB" sz="506" baseline="30000" dirty="0">
                <a:latin typeface="Trebuchet MS" panose="020B0703020202090204" pitchFamily="34" charset="0"/>
                <a:ea typeface="Calibri" panose="020F0502020204030204" pitchFamily="34" charset="0"/>
                <a:cs typeface="Times New Roman" panose="02020603050405020304" pitchFamily="18" charset="0"/>
              </a:rPr>
              <a:t>11</a:t>
            </a:r>
            <a:r>
              <a:rPr lang="en-GB" sz="506" dirty="0">
                <a:latin typeface="Trebuchet MS" panose="020B0703020202090204" pitchFamily="34" charset="0"/>
                <a:ea typeface="Calibri" panose="020F0502020204030204" pitchFamily="34" charset="0"/>
                <a:cs typeface="Times New Roman" panose="02020603050405020304" pitchFamily="18" charset="0"/>
              </a:rPr>
              <a:t>Hôpital Haut-</a:t>
            </a:r>
            <a:r>
              <a:rPr lang="en-GB" sz="506" dirty="0" err="1">
                <a:latin typeface="Trebuchet MS" panose="020B0703020202090204" pitchFamily="34" charset="0"/>
                <a:ea typeface="Calibri" panose="020F0502020204030204" pitchFamily="34" charset="0"/>
                <a:cs typeface="Times New Roman" panose="02020603050405020304" pitchFamily="18" charset="0"/>
              </a:rPr>
              <a:t>Lévêque</a:t>
            </a:r>
            <a:r>
              <a:rPr lang="en-GB" sz="506" dirty="0">
                <a:latin typeface="Trebuchet MS" panose="020B0703020202090204" pitchFamily="34" charset="0"/>
                <a:ea typeface="Calibri" panose="020F0502020204030204" pitchFamily="34" charset="0"/>
                <a:cs typeface="Times New Roman" panose="02020603050405020304" pitchFamily="18" charset="0"/>
              </a:rPr>
              <a:t>, Centre </a:t>
            </a:r>
            <a:r>
              <a:rPr lang="en-GB" sz="506" dirty="0" err="1">
                <a:latin typeface="Trebuchet MS" panose="020B0703020202090204" pitchFamily="34" charset="0"/>
                <a:ea typeface="Calibri" panose="020F0502020204030204" pitchFamily="34" charset="0"/>
                <a:cs typeface="Times New Roman" panose="02020603050405020304" pitchFamily="18" charset="0"/>
              </a:rPr>
              <a:t>Hospitalier</a:t>
            </a:r>
            <a:r>
              <a:rPr lang="en-GB" sz="506" dirty="0">
                <a:latin typeface="Trebuchet MS" panose="020B0703020202090204" pitchFamily="34" charset="0"/>
                <a:ea typeface="Calibri" panose="020F0502020204030204" pitchFamily="34" charset="0"/>
                <a:cs typeface="Times New Roman" panose="02020603050405020304" pitchFamily="18" charset="0"/>
              </a:rPr>
              <a:t> </a:t>
            </a:r>
            <a:r>
              <a:rPr lang="en-GB" sz="506" dirty="0" err="1">
                <a:latin typeface="Trebuchet MS" panose="020B0703020202090204" pitchFamily="34" charset="0"/>
                <a:ea typeface="Calibri" panose="020F0502020204030204" pitchFamily="34" charset="0"/>
                <a:cs typeface="Times New Roman" panose="02020603050405020304" pitchFamily="18" charset="0"/>
              </a:rPr>
              <a:t>Universitaire</a:t>
            </a:r>
            <a:r>
              <a:rPr lang="en-GB" sz="506" dirty="0">
                <a:latin typeface="Trebuchet MS" panose="020B0703020202090204" pitchFamily="34" charset="0"/>
                <a:ea typeface="Calibri" panose="020F0502020204030204" pitchFamily="34" charset="0"/>
                <a:cs typeface="Times New Roman" panose="02020603050405020304" pitchFamily="18" charset="0"/>
              </a:rPr>
              <a:t> de Bordeaux, Bordeaux, France;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12</a:t>
            </a:r>
            <a:r>
              <a:rPr lang="en-GB" sz="506" dirty="0">
                <a:latin typeface="Trebuchet MS" panose="020B0703020202090204" pitchFamily="34" charset="0"/>
                <a:ea typeface="Times New Roman" panose="02020603050405020304" pitchFamily="18" charset="0"/>
                <a:cs typeface="Times New Roman" panose="02020603050405020304" pitchFamily="18" charset="0"/>
              </a:rPr>
              <a:t>Malignant Haematology &amp; Stem Cell Transplantation, The Alfred, Melbourne, Victoria, Australia</a:t>
            </a:r>
            <a:r>
              <a:rPr lang="en-US" sz="506" dirty="0">
                <a:latin typeface="Trebuchet MS" panose="020B0703020202090204" pitchFamily="34" charset="0"/>
                <a:ea typeface="Calibri" panose="020F0502020204030204" pitchFamily="34" charset="0"/>
                <a:cs typeface="Times New Roman" panose="02020603050405020304" pitchFamily="18" charset="0"/>
              </a:rPr>
              <a:t>;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13</a:t>
            </a:r>
            <a:r>
              <a:rPr lang="en-US" sz="506" dirty="0">
                <a:latin typeface="Trebuchet MS" panose="020B0703020202090204" pitchFamily="34" charset="0"/>
                <a:ea typeface="Calibri" panose="020F0502020204030204" pitchFamily="34" charset="0"/>
                <a:cs typeface="Times New Roman" panose="02020603050405020304" pitchFamily="18" charset="0"/>
              </a:rPr>
              <a:t>Department of Laboratory Medicine, National Taiwan University Hospital, Taipei, Taiwan;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14</a:t>
            </a:r>
            <a:r>
              <a:rPr lang="en-US" sz="506" dirty="0">
                <a:latin typeface="Trebuchet MS" panose="020B0703020202090204" pitchFamily="34" charset="0"/>
                <a:ea typeface="Calibri" panose="020F0502020204030204" pitchFamily="34" charset="0"/>
                <a:cs typeface="Times New Roman" panose="02020603050405020304" pitchFamily="18" charset="0"/>
              </a:rPr>
              <a:t>Bristol Myers Squibb, Princeton, NJ;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15</a:t>
            </a:r>
            <a:r>
              <a:rPr lang="en-US" sz="506" dirty="0">
                <a:latin typeface="Trebuchet MS" panose="020B0703020202090204" pitchFamily="34" charset="0"/>
                <a:ea typeface="Calibri" panose="020F0502020204030204" pitchFamily="34" charset="0"/>
                <a:cs typeface="Times New Roman" panose="02020603050405020304" pitchFamily="18" charset="0"/>
              </a:rPr>
              <a:t>Celgene International </a:t>
            </a:r>
            <a:r>
              <a:rPr lang="en-US" sz="506" dirty="0" err="1">
                <a:latin typeface="Trebuchet MS" panose="020B0703020202090204" pitchFamily="34" charset="0"/>
                <a:ea typeface="Calibri" panose="020F0502020204030204" pitchFamily="34" charset="0"/>
                <a:cs typeface="Times New Roman" panose="02020603050405020304" pitchFamily="18" charset="0"/>
              </a:rPr>
              <a:t>Sàrl</a:t>
            </a:r>
            <a:r>
              <a:rPr lang="en-US" sz="506" dirty="0">
                <a:latin typeface="Trebuchet MS" panose="020B0703020202090204" pitchFamily="34" charset="0"/>
                <a:ea typeface="Calibri" panose="020F0502020204030204" pitchFamily="34" charset="0"/>
                <a:cs typeface="Times New Roman" panose="02020603050405020304" pitchFamily="18" charset="0"/>
              </a:rPr>
              <a:t>, a Bristol-Myers Squibb Company, </a:t>
            </a:r>
            <a:r>
              <a:rPr lang="en-US" sz="506" dirty="0" err="1">
                <a:latin typeface="Trebuchet MS" panose="020B0703020202090204" pitchFamily="34" charset="0"/>
                <a:ea typeface="Calibri" panose="020F0502020204030204" pitchFamily="34" charset="0"/>
                <a:cs typeface="Times New Roman" panose="02020603050405020304" pitchFamily="18" charset="0"/>
              </a:rPr>
              <a:t>Boudry</a:t>
            </a:r>
            <a:r>
              <a:rPr lang="en-US" sz="506" dirty="0">
                <a:latin typeface="Trebuchet MS" panose="020B0703020202090204" pitchFamily="34" charset="0"/>
                <a:ea typeface="Calibri" panose="020F0502020204030204" pitchFamily="34" charset="0"/>
                <a:cs typeface="Times New Roman" panose="02020603050405020304" pitchFamily="18" charset="0"/>
              </a:rPr>
              <a:t>, Switzerland;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16</a:t>
            </a:r>
            <a:r>
              <a:rPr lang="en-GB" sz="506" dirty="0" err="1">
                <a:latin typeface="Trebuchet MS" panose="020B0703020202090204" pitchFamily="34" charset="0"/>
                <a:ea typeface="Times New Roman" panose="02020603050405020304" pitchFamily="18" charset="0"/>
                <a:cs typeface="Times New Roman" panose="02020603050405020304" pitchFamily="18" charset="0"/>
              </a:rPr>
              <a:t>Hematology</a:t>
            </a:r>
            <a:r>
              <a:rPr lang="en-GB" sz="506" dirty="0">
                <a:latin typeface="Trebuchet MS" panose="020B0703020202090204" pitchFamily="34" charset="0"/>
                <a:ea typeface="Times New Roman" panose="02020603050405020304" pitchFamily="18" charset="0"/>
                <a:cs typeface="Times New Roman" panose="02020603050405020304" pitchFamily="18" charset="0"/>
              </a:rPr>
              <a:t>, Oncology and Transfusion Medicine </a:t>
            </a:r>
            <a:r>
              <a:rPr lang="en-GB" sz="506" dirty="0" err="1">
                <a:latin typeface="Trebuchet MS" panose="020B0703020202090204" pitchFamily="34" charset="0"/>
                <a:ea typeface="Times New Roman" panose="02020603050405020304" pitchFamily="18" charset="0"/>
                <a:cs typeface="Times New Roman" panose="02020603050405020304" pitchFamily="18" charset="0"/>
              </a:rPr>
              <a:t>Center</a:t>
            </a:r>
            <a:r>
              <a:rPr lang="en-GB" sz="506" dirty="0">
                <a:latin typeface="Trebuchet MS" panose="020B0703020202090204" pitchFamily="34" charset="0"/>
                <a:ea typeface="Times New Roman" panose="02020603050405020304" pitchFamily="18" charset="0"/>
                <a:cs typeface="Times New Roman" panose="02020603050405020304" pitchFamily="18" charset="0"/>
              </a:rPr>
              <a:t>, Vilnius University Hospital </a:t>
            </a:r>
            <a:r>
              <a:rPr lang="en-GB" sz="506" dirty="0" err="1">
                <a:latin typeface="Trebuchet MS" panose="020B0703020202090204" pitchFamily="34" charset="0"/>
                <a:ea typeface="Times New Roman" panose="02020603050405020304" pitchFamily="18" charset="0"/>
                <a:cs typeface="Times New Roman" panose="02020603050405020304" pitchFamily="18" charset="0"/>
              </a:rPr>
              <a:t>Santaros</a:t>
            </a:r>
            <a:r>
              <a:rPr lang="en-GB" sz="506" dirty="0">
                <a:latin typeface="Trebuchet MS" panose="020B0703020202090204" pitchFamily="34" charset="0"/>
                <a:ea typeface="Times New Roman" panose="02020603050405020304" pitchFamily="18" charset="0"/>
                <a:cs typeface="Times New Roman" panose="02020603050405020304" pitchFamily="18" charset="0"/>
              </a:rPr>
              <a:t> </a:t>
            </a:r>
            <a:r>
              <a:rPr lang="en-GB" sz="506" dirty="0" err="1">
                <a:latin typeface="Trebuchet MS" panose="020B0703020202090204" pitchFamily="34" charset="0"/>
                <a:ea typeface="Times New Roman" panose="02020603050405020304" pitchFamily="18" charset="0"/>
                <a:cs typeface="Times New Roman" panose="02020603050405020304" pitchFamily="18" charset="0"/>
              </a:rPr>
              <a:t>Klinikos</a:t>
            </a:r>
            <a:r>
              <a:rPr lang="en-GB" sz="506" dirty="0">
                <a:latin typeface="Trebuchet MS" panose="020B0703020202090204" pitchFamily="34" charset="0"/>
                <a:ea typeface="Times New Roman" panose="02020603050405020304" pitchFamily="18" charset="0"/>
                <a:cs typeface="Times New Roman" panose="02020603050405020304" pitchFamily="18" charset="0"/>
              </a:rPr>
              <a:t>, Vilnius, Lithuania; </a:t>
            </a:r>
            <a:r>
              <a:rPr lang="en-GB" sz="506" baseline="30000" dirty="0">
                <a:latin typeface="Trebuchet MS" panose="020B0703020202090204" pitchFamily="34" charset="0"/>
                <a:ea typeface="Times New Roman" panose="02020603050405020304" pitchFamily="18" charset="0"/>
                <a:cs typeface="Times New Roman" panose="02020603050405020304" pitchFamily="18" charset="0"/>
              </a:rPr>
              <a:t>17</a:t>
            </a:r>
            <a:r>
              <a:rPr lang="en-GB" sz="506" dirty="0">
                <a:latin typeface="Trebuchet MS" panose="020B0703020202090204" pitchFamily="34" charset="0"/>
                <a:ea typeface="Times New Roman" panose="02020603050405020304" pitchFamily="18" charset="0"/>
                <a:cs typeface="Times New Roman" panose="02020603050405020304" pitchFamily="18" charset="0"/>
              </a:rPr>
              <a:t>Institute of Clinical Medicine, Faculty of Medicine, Vilnius University, Vilnius, Lithuania.</a:t>
            </a:r>
            <a:r>
              <a:rPr lang="en-US" sz="506" dirty="0">
                <a:latin typeface="Trebuchet MS" panose="020B0703020202090204" pitchFamily="34" charset="0"/>
                <a:ea typeface="Calibri" panose="020F0502020204030204" pitchFamily="34" charset="0"/>
                <a:cs typeface="Times New Roman" panose="02020603050405020304" pitchFamily="18" charset="0"/>
              </a:rPr>
              <a:t>;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18</a:t>
            </a:r>
            <a:r>
              <a:rPr lang="en-US" sz="506" dirty="0">
                <a:latin typeface="Trebuchet MS" panose="020B0703020202090204" pitchFamily="34" charset="0"/>
                <a:ea typeface="Calibri" panose="020F0502020204030204" pitchFamily="34" charset="0"/>
                <a:cs typeface="Times New Roman" panose="02020603050405020304" pitchFamily="18" charset="0"/>
              </a:rPr>
              <a:t>IRCCS University Hospital of Bologna, “</a:t>
            </a:r>
            <a:r>
              <a:rPr lang="en-US" sz="506" dirty="0" err="1">
                <a:latin typeface="Trebuchet MS" panose="020B0703020202090204" pitchFamily="34" charset="0"/>
                <a:ea typeface="Calibri" panose="020F0502020204030204" pitchFamily="34" charset="0"/>
                <a:cs typeface="Times New Roman" panose="02020603050405020304" pitchFamily="18" charset="0"/>
              </a:rPr>
              <a:t>Seràgnoli</a:t>
            </a:r>
            <a:r>
              <a:rPr lang="en-US" sz="506" dirty="0">
                <a:latin typeface="Trebuchet MS" panose="020B0703020202090204" pitchFamily="34" charset="0"/>
                <a:ea typeface="Calibri" panose="020F0502020204030204" pitchFamily="34" charset="0"/>
                <a:cs typeface="Times New Roman" panose="02020603050405020304" pitchFamily="18" charset="0"/>
              </a:rPr>
              <a:t>” Institute of Hematology, Bologna, Italy, Italy;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19</a:t>
            </a:r>
            <a:r>
              <a:rPr lang="en-US" sz="506" dirty="0">
                <a:latin typeface="Trebuchet MS" panose="020B0703020202090204" pitchFamily="34" charset="0"/>
                <a:ea typeface="Calibri" panose="020F0502020204030204" pitchFamily="34" charset="0"/>
                <a:cs typeface="Times New Roman" panose="02020603050405020304" pitchFamily="18" charset="0"/>
              </a:rPr>
              <a:t>Département </a:t>
            </a:r>
            <a:r>
              <a:rPr lang="en-US" sz="506" dirty="0" err="1">
                <a:latin typeface="Trebuchet MS" panose="020B0703020202090204" pitchFamily="34" charset="0"/>
                <a:ea typeface="Calibri" panose="020F0502020204030204" pitchFamily="34" charset="0"/>
                <a:cs typeface="Times New Roman" panose="02020603050405020304" pitchFamily="18" charset="0"/>
              </a:rPr>
              <a:t>d'Hématologie</a:t>
            </a:r>
            <a:r>
              <a:rPr lang="en-US" sz="506" dirty="0">
                <a:latin typeface="Trebuchet MS" panose="020B0703020202090204" pitchFamily="34" charset="0"/>
                <a:ea typeface="Calibri" panose="020F0502020204030204" pitchFamily="34" charset="0"/>
                <a:cs typeface="Times New Roman" panose="02020603050405020304" pitchFamily="18" charset="0"/>
              </a:rPr>
              <a:t> Clinique, Université Cote d'Azur, CHU Nice, Nice, France; </a:t>
            </a:r>
            <a:r>
              <a:rPr lang="en-US" sz="506" baseline="30000" dirty="0">
                <a:latin typeface="Trebuchet MS" panose="020B0703020202090204" pitchFamily="34" charset="0"/>
                <a:ea typeface="Calibri" panose="020F0502020204030204" pitchFamily="34" charset="0"/>
                <a:cs typeface="Times New Roman" panose="02020603050405020304" pitchFamily="18" charset="0"/>
              </a:rPr>
              <a:t>20</a:t>
            </a:r>
            <a:r>
              <a:rPr lang="en-US" sz="506" dirty="0">
                <a:latin typeface="Trebuchet MS" panose="020B0703020202090204" pitchFamily="34" charset="0"/>
                <a:ea typeface="Calibri" panose="020F0502020204030204" pitchFamily="34" charset="0"/>
                <a:cs typeface="Times New Roman" panose="02020603050405020304" pitchFamily="18" charset="0"/>
              </a:rPr>
              <a:t>Department of Leukemia, University of Texas MD Anderson Cancer Center, Houston, TX. </a:t>
            </a:r>
            <a:br>
              <a:rPr lang="en-US" sz="506" dirty="0">
                <a:latin typeface="Trebuchet MS" panose="020B0703020202090204" pitchFamily="34" charset="0"/>
                <a:ea typeface="Calibri" panose="020F0502020204030204" pitchFamily="34" charset="0"/>
                <a:cs typeface="Times New Roman" panose="02020603050405020304" pitchFamily="18" charset="0"/>
              </a:rPr>
            </a:br>
            <a:r>
              <a:rPr lang="en-US" sz="506" dirty="0">
                <a:latin typeface="Trebuchet MS" panose="020B0703020202090204" pitchFamily="34" charset="0"/>
                <a:ea typeface="Calibri" panose="020F0502020204030204" pitchFamily="34" charset="0"/>
                <a:cs typeface="Times New Roman" panose="02020603050405020304" pitchFamily="18" charset="0"/>
              </a:rPr>
              <a:t>*At the time of the study</a:t>
            </a:r>
            <a:endParaRPr lang="en-GB" sz="506" dirty="0">
              <a:latin typeface="Trebuchet MS" panose="020B070302020209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233667" y="4296710"/>
            <a:ext cx="2522948" cy="138499"/>
          </a:xfrm>
          <a:prstGeom prst="rect">
            <a:avLst/>
          </a:prstGeom>
          <a:noFill/>
        </p:spPr>
        <p:txBody>
          <a:bodyPr wrap="square" lIns="0" tIns="0" rIns="0" bIns="0" rtlCol="0">
            <a:spAutoFit/>
          </a:bodyPr>
          <a:lstStyle/>
          <a:p>
            <a:r>
              <a:rPr lang="en-GB" sz="900" i="1" dirty="0"/>
              <a:t>Presentation number S102</a:t>
            </a:r>
          </a:p>
        </p:txBody>
      </p:sp>
      <p:pic>
        <p:nvPicPr>
          <p:cNvPr id="8" name="Picture 7" descr="A picture containing text, clipart, sign&#10;&#10;Description automatically generated">
            <a:extLst>
              <a:ext uri="{FF2B5EF4-FFF2-40B4-BE49-F238E27FC236}">
                <a16:creationId xmlns:a16="http://schemas.microsoft.com/office/drawing/2014/main" id="{D27B91B5-F8B0-9763-7E41-9BD391034B0C}"/>
              </a:ext>
            </a:extLst>
          </p:cNvPr>
          <p:cNvPicPr>
            <a:picLocks noChangeAspect="1"/>
          </p:cNvPicPr>
          <p:nvPr/>
        </p:nvPicPr>
        <p:blipFill>
          <a:blip r:embed="rId4"/>
          <a:stretch>
            <a:fillRect/>
          </a:stretch>
        </p:blipFill>
        <p:spPr>
          <a:xfrm>
            <a:off x="1343026" y="780107"/>
            <a:ext cx="1221026" cy="409741"/>
          </a:xfrm>
          <a:prstGeom prst="rect">
            <a:avLst/>
          </a:prstGeom>
        </p:spPr>
      </p:pic>
    </p:spTree>
    <p:custDataLst>
      <p:tags r:id="rId1"/>
    </p:custDataLst>
    <p:extLst>
      <p:ext uri="{BB962C8B-B14F-4D97-AF65-F5344CB8AC3E}">
        <p14:creationId xmlns:p14="http://schemas.microsoft.com/office/powerpoint/2010/main" val="886766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82FE7-6CCE-392C-7CCD-7E20EB908EBC}"/>
              </a:ext>
            </a:extLst>
          </p:cNvPr>
          <p:cNvSpPr>
            <a:spLocks noGrp="1"/>
          </p:cNvSpPr>
          <p:nvPr>
            <p:ph type="title"/>
          </p:nvPr>
        </p:nvSpPr>
        <p:spPr/>
        <p:txBody>
          <a:bodyPr/>
          <a:lstStyle/>
          <a:p>
            <a:r>
              <a:rPr lang="en-US" dirty="0"/>
              <a:t>The COMMANDS study</a:t>
            </a:r>
          </a:p>
        </p:txBody>
      </p:sp>
      <p:sp>
        <p:nvSpPr>
          <p:cNvPr id="3" name="Slide Number Placeholder 2">
            <a:extLst>
              <a:ext uri="{FF2B5EF4-FFF2-40B4-BE49-F238E27FC236}">
                <a16:creationId xmlns:a16="http://schemas.microsoft.com/office/drawing/2014/main" id="{B0F38A37-3225-B4E7-D47C-66E4C202EB7A}"/>
              </a:ext>
            </a:extLst>
          </p:cNvPr>
          <p:cNvSpPr>
            <a:spLocks noGrp="1"/>
          </p:cNvSpPr>
          <p:nvPr>
            <p:ph type="sldNum" sz="quarter" idx="10"/>
          </p:nvPr>
        </p:nvSpPr>
        <p:spPr/>
        <p:txBody>
          <a:bodyPr/>
          <a:lstStyle/>
          <a:p>
            <a:fld id="{AF1AFCDA-ABCC-4704-AB71-48FDE4F2FA4C}" type="slidenum">
              <a:rPr lang="en-GB" smtClean="0"/>
              <a:pPr/>
              <a:t>38</a:t>
            </a:fld>
            <a:endParaRPr lang="en-GB" dirty="0"/>
          </a:p>
        </p:txBody>
      </p:sp>
      <p:sp>
        <p:nvSpPr>
          <p:cNvPr id="7" name="TextBox 6">
            <a:extLst>
              <a:ext uri="{FF2B5EF4-FFF2-40B4-BE49-F238E27FC236}">
                <a16:creationId xmlns:a16="http://schemas.microsoft.com/office/drawing/2014/main" id="{CEFD9BD0-424A-ED89-A19A-1F1E5859AEE3}"/>
              </a:ext>
            </a:extLst>
          </p:cNvPr>
          <p:cNvSpPr txBox="1"/>
          <p:nvPr>
            <p:custDataLst>
              <p:tags r:id="rId1"/>
            </p:custDataLst>
          </p:nvPr>
        </p:nvSpPr>
        <p:spPr>
          <a:xfrm>
            <a:off x="1355884" y="4068544"/>
            <a:ext cx="6162740" cy="311880"/>
          </a:xfrm>
          <a:prstGeom prst="rect">
            <a:avLst/>
          </a:prstGeom>
          <a:noFill/>
        </p:spPr>
        <p:txBody>
          <a:bodyPr vert="horz" wrap="square" lIns="0" tIns="0" rIns="0" bIns="0" rtlCol="0" anchor="b" anchorCtr="0">
            <a:spAutoFit/>
          </a:bodyPr>
          <a:lstStyle/>
          <a:p>
            <a:pPr>
              <a:lnSpc>
                <a:spcPct val="90000"/>
              </a:lnSpc>
              <a:spcBef>
                <a:spcPts val="300"/>
              </a:spcBef>
            </a:pPr>
            <a:r>
              <a:rPr lang="en-US" sz="563" baseline="30000" dirty="0" err="1">
                <a:solidFill>
                  <a:srgbClr val="595454"/>
                </a:solidFill>
                <a:latin typeface="Trebuchet MS" panose="020B0603020202020204" pitchFamily="34" charset="0"/>
                <a:cs typeface="Arial" panose="020B0604020202020204" pitchFamily="34" charset="0"/>
              </a:rPr>
              <a:t>a</a:t>
            </a:r>
            <a:r>
              <a:rPr lang="en-US" sz="563" dirty="0" err="1">
                <a:solidFill>
                  <a:srgbClr val="595454"/>
                </a:solidFill>
                <a:latin typeface="Trebuchet MS" panose="020B0603020202020204" pitchFamily="34" charset="0"/>
                <a:cs typeface="Arial" panose="020B0604020202020204" pitchFamily="34" charset="0"/>
              </a:rPr>
              <a:t>MDS</a:t>
            </a:r>
            <a:r>
              <a:rPr lang="en-US" sz="563" dirty="0">
                <a:solidFill>
                  <a:srgbClr val="595454"/>
                </a:solidFill>
                <a:latin typeface="Trebuchet MS" panose="020B0603020202020204" pitchFamily="34" charset="0"/>
                <a:cs typeface="Arial" panose="020B0604020202020204" pitchFamily="34" charset="0"/>
              </a:rPr>
              <a:t> with del(5q) were excluded. </a:t>
            </a:r>
            <a:r>
              <a:rPr lang="en-US" sz="563" baseline="30000" dirty="0"/>
              <a:t>b</a:t>
            </a:r>
            <a:r>
              <a:rPr lang="en-US" sz="563" dirty="0"/>
              <a:t>2 patients randomized to the epoetin alfa arm withdrew consent prior to receiving their first dose; </a:t>
            </a:r>
            <a:r>
              <a:rPr lang="en-US" sz="563" baseline="30000" dirty="0" err="1">
                <a:solidFill>
                  <a:srgbClr val="595454"/>
                </a:solidFill>
                <a:latin typeface="Trebuchet MS" panose="020B0603020202020204" pitchFamily="34" charset="0"/>
                <a:cs typeface="Arial" panose="020B0604020202020204" pitchFamily="34" charset="0"/>
              </a:rPr>
              <a:t>c</a:t>
            </a:r>
            <a:r>
              <a:rPr lang="en-US" sz="563" dirty="0" err="1">
                <a:solidFill>
                  <a:srgbClr val="595454"/>
                </a:solidFill>
                <a:latin typeface="Trebuchet MS" panose="020B0603020202020204" pitchFamily="34" charset="0"/>
                <a:cs typeface="Arial" panose="020B0604020202020204" pitchFamily="34" charset="0"/>
              </a:rPr>
              <a:t>Clinical</a:t>
            </a:r>
            <a:r>
              <a:rPr lang="en-US" sz="563" dirty="0">
                <a:solidFill>
                  <a:srgbClr val="595454"/>
                </a:solidFill>
                <a:latin typeface="Trebuchet MS" panose="020B0603020202020204" pitchFamily="34" charset="0"/>
                <a:cs typeface="Arial" panose="020B0604020202020204" pitchFamily="34" charset="0"/>
              </a:rPr>
              <a:t> benefit defined as transfusion reduction of ≥ 2 </a:t>
            </a:r>
            <a:r>
              <a:rPr lang="en-US" sz="563" dirty="0" err="1">
                <a:solidFill>
                  <a:srgbClr val="595454"/>
                </a:solidFill>
                <a:latin typeface="Trebuchet MS" panose="020B0603020202020204" pitchFamily="34" charset="0"/>
                <a:cs typeface="Arial" panose="020B0604020202020204" pitchFamily="34" charset="0"/>
              </a:rPr>
              <a:t>pRBC</a:t>
            </a:r>
            <a:r>
              <a:rPr lang="en-US" sz="563" dirty="0">
                <a:solidFill>
                  <a:srgbClr val="595454"/>
                </a:solidFill>
                <a:latin typeface="Trebuchet MS" panose="020B0603020202020204" pitchFamily="34" charset="0"/>
                <a:cs typeface="Arial" panose="020B0604020202020204" pitchFamily="34" charset="0"/>
              </a:rPr>
              <a:t> units/8 weeks versus baseline; AML, acute myeloid leukemia; ESA, erythropoiesis-stimulating agent; IPSS-R, Revised International Prognostic Scoring System; IWG, International Working Group; LR-MDS, lower-risk MDS; MDS, myelodysplastic syndromes; </a:t>
            </a:r>
            <a:r>
              <a:rPr lang="en-US" sz="563" dirty="0" err="1">
                <a:solidFill>
                  <a:srgbClr val="595454"/>
                </a:solidFill>
                <a:latin typeface="Trebuchet MS" panose="020B0603020202020204" pitchFamily="34" charset="0"/>
                <a:cs typeface="Arial" panose="020B0604020202020204" pitchFamily="34" charset="0"/>
              </a:rPr>
              <a:t>pRBC</a:t>
            </a:r>
            <a:r>
              <a:rPr lang="en-US" sz="563" dirty="0">
                <a:solidFill>
                  <a:srgbClr val="595454"/>
                </a:solidFill>
                <a:latin typeface="Trebuchet MS" panose="020B0603020202020204" pitchFamily="34" charset="0"/>
                <a:cs typeface="Arial" panose="020B0604020202020204" pitchFamily="34" charset="0"/>
              </a:rPr>
              <a:t>, packed RBC; QW, once weekly; Q3W, every 3 weeks; RBC, red blood cell; RS, ring sideroblasts; </a:t>
            </a:r>
            <a:r>
              <a:rPr lang="en-US" sz="563" dirty="0" err="1">
                <a:solidFill>
                  <a:srgbClr val="595454"/>
                </a:solidFill>
                <a:latin typeface="Trebuchet MS" panose="020B0603020202020204" pitchFamily="34" charset="0"/>
                <a:cs typeface="Arial" panose="020B0604020202020204" pitchFamily="34" charset="0"/>
              </a:rPr>
              <a:t>s.c.</a:t>
            </a:r>
            <a:r>
              <a:rPr lang="en-US" sz="563" dirty="0">
                <a:solidFill>
                  <a:srgbClr val="595454"/>
                </a:solidFill>
                <a:latin typeface="Trebuchet MS" panose="020B0603020202020204" pitchFamily="34" charset="0"/>
                <a:cs typeface="Arial" panose="020B0604020202020204" pitchFamily="34" charset="0"/>
              </a:rPr>
              <a:t>, subcutaneously; sEPO, serum erythropoietin; WHO, World Health Organization.</a:t>
            </a:r>
          </a:p>
        </p:txBody>
      </p:sp>
      <p:sp>
        <p:nvSpPr>
          <p:cNvPr id="104" name="Content Placeholder 4">
            <a:extLst>
              <a:ext uri="{FF2B5EF4-FFF2-40B4-BE49-F238E27FC236}">
                <a16:creationId xmlns:a16="http://schemas.microsoft.com/office/drawing/2014/main" id="{0EC61967-0930-2F17-CEA2-B15DF1946392}"/>
              </a:ext>
            </a:extLst>
          </p:cNvPr>
          <p:cNvSpPr txBox="1">
            <a:spLocks/>
          </p:cNvSpPr>
          <p:nvPr/>
        </p:nvSpPr>
        <p:spPr>
          <a:xfrm>
            <a:off x="1379872" y="1240703"/>
            <a:ext cx="6393611" cy="405429"/>
          </a:xfrm>
          <a:prstGeom prst="rect">
            <a:avLst/>
          </a:prstGeom>
        </p:spPr>
        <p:txBody>
          <a:bodyPr vert="horz" lIns="51435" tIns="25718" rIns="51435" bIns="25718" rtlCol="0">
            <a:noAutofit/>
          </a:bodyPr>
          <a:lstStyle>
            <a:lvl1pPr marL="0" indent="0" algn="l" defTabSz="1219170" rtl="0" eaLnBrk="1" latinLnBrk="0" hangingPunct="1">
              <a:lnSpc>
                <a:spcPct val="90000"/>
              </a:lnSpc>
              <a:spcBef>
                <a:spcPts val="800"/>
              </a:spcBef>
              <a:spcAft>
                <a:spcPts val="400"/>
              </a:spcAft>
              <a:buClr>
                <a:schemeClr val="tx2"/>
              </a:buClr>
              <a:buFont typeface="Arial" panose="020B0604020202020204" pitchFamily="34" charset="0"/>
              <a:buNone/>
              <a:defRPr sz="2400" b="0" kern="1200">
                <a:solidFill>
                  <a:schemeClr val="tx2"/>
                </a:solidFill>
                <a:latin typeface="+mn-lt"/>
                <a:ea typeface="+mn-ea"/>
                <a:cs typeface="+mn-cs"/>
              </a:defRPr>
            </a:lvl1pPr>
            <a:lvl2pPr marL="256026" indent="-256026" algn="l" defTabSz="1219170" rtl="0" eaLnBrk="1" latinLnBrk="0" hangingPunct="1">
              <a:lnSpc>
                <a:spcPct val="90000"/>
              </a:lnSpc>
              <a:spcBef>
                <a:spcPts val="0"/>
              </a:spcBef>
              <a:spcAft>
                <a:spcPts val="800"/>
              </a:spcAft>
              <a:buClr>
                <a:schemeClr val="tx2"/>
              </a:buClr>
              <a:buFont typeface="Arial" panose="020B0604020202020204" pitchFamily="34" charset="0"/>
              <a:buChar char="•"/>
              <a:defRPr sz="2133" kern="1200">
                <a:solidFill>
                  <a:schemeClr val="tx1"/>
                </a:solidFill>
                <a:latin typeface="+mn-lt"/>
                <a:ea typeface="+mn-ea"/>
                <a:cs typeface="+mn-cs"/>
              </a:defRPr>
            </a:lvl2pPr>
            <a:lvl3pPr marL="755885" indent="-341367" algn="l" defTabSz="1219170" rtl="0" eaLnBrk="1" latinLnBrk="0" hangingPunct="1">
              <a:lnSpc>
                <a:spcPct val="90000"/>
              </a:lnSpc>
              <a:spcBef>
                <a:spcPts val="0"/>
              </a:spcBef>
              <a:spcAft>
                <a:spcPts val="800"/>
              </a:spcAft>
              <a:buClr>
                <a:schemeClr val="tx2"/>
              </a:buClr>
              <a:buFont typeface="Arial" panose="020B0604020202020204" pitchFamily="34" charset="0"/>
              <a:buChar char="–"/>
              <a:defRPr sz="1867" kern="1200">
                <a:solidFill>
                  <a:schemeClr val="tx1"/>
                </a:solidFill>
                <a:latin typeface="+mn-lt"/>
                <a:ea typeface="+mn-ea"/>
                <a:cs typeface="+mn-cs"/>
              </a:defRPr>
            </a:lvl3pPr>
            <a:lvl4pPr marL="1182594" indent="-268217" algn="l" defTabSz="1219170" rtl="0" eaLnBrk="1" latinLnBrk="0" hangingPunct="1">
              <a:lnSpc>
                <a:spcPct val="90000"/>
              </a:lnSpc>
              <a:spcBef>
                <a:spcPts val="0"/>
              </a:spcBef>
              <a:spcAft>
                <a:spcPts val="800"/>
              </a:spcAft>
              <a:buClr>
                <a:schemeClr val="tx2"/>
              </a:buClr>
              <a:buFont typeface="Arial" panose="020B0604020202020204" pitchFamily="34" charset="0"/>
              <a:buChar char="•"/>
              <a:defRPr sz="1600" kern="1200">
                <a:solidFill>
                  <a:schemeClr val="tx1"/>
                </a:solidFill>
                <a:latin typeface="+mn-lt"/>
                <a:ea typeface="+mn-ea"/>
                <a:cs typeface="+mn-cs"/>
              </a:defRPr>
            </a:lvl4pPr>
            <a:lvl5pPr marL="1609304" indent="-304792" algn="l" defTabSz="1219170" rtl="0" eaLnBrk="1" latinLnBrk="0" hangingPunct="1">
              <a:lnSpc>
                <a:spcPct val="90000"/>
              </a:lnSpc>
              <a:spcBef>
                <a:spcPts val="0"/>
              </a:spcBef>
              <a:spcAft>
                <a:spcPts val="800"/>
              </a:spcAft>
              <a:buClr>
                <a:schemeClr val="tx2"/>
              </a:buClr>
              <a:buFont typeface="Arial" panose="020B0604020202020204" pitchFamily="34" charset="0"/>
              <a:buChar char="–"/>
              <a:tabLst/>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lvl="1" indent="0">
              <a:lnSpc>
                <a:spcPct val="100000"/>
              </a:lnSpc>
              <a:spcAft>
                <a:spcPts val="900"/>
              </a:spcAft>
              <a:buNone/>
              <a:tabLst>
                <a:tab pos="5622737" algn="l"/>
              </a:tabLst>
            </a:pPr>
            <a:r>
              <a:rPr lang="en-US" sz="1125" dirty="0">
                <a:solidFill>
                  <a:srgbClr val="595454"/>
                </a:solidFill>
              </a:rPr>
              <a:t>The COMMANDS study</a:t>
            </a:r>
            <a:r>
              <a:rPr lang="en-US" sz="1125" dirty="0"/>
              <a:t> (NCT03682536) is a phase 3, global, open-label, randomized trial comparing the efficacy and safety of luspatercept versus epoetin alfa for the treatment of anemia due to IPSS-R LR-MDS in ESA-naive patients who require RBC transfusions </a:t>
            </a:r>
            <a:endParaRPr lang="en-US" sz="1125" dirty="0">
              <a:solidFill>
                <a:srgbClr val="595454"/>
              </a:solidFill>
            </a:endParaRPr>
          </a:p>
        </p:txBody>
      </p:sp>
      <p:sp>
        <p:nvSpPr>
          <p:cNvPr id="17" name="Rectangle 16">
            <a:extLst>
              <a:ext uri="{FF2B5EF4-FFF2-40B4-BE49-F238E27FC236}">
                <a16:creationId xmlns:a16="http://schemas.microsoft.com/office/drawing/2014/main" id="{17442511-3653-6CD6-EE38-676E5333ED9E}"/>
              </a:ext>
            </a:extLst>
          </p:cNvPr>
          <p:cNvSpPr/>
          <p:nvPr/>
        </p:nvSpPr>
        <p:spPr>
          <a:xfrm>
            <a:off x="3029794" y="1917490"/>
            <a:ext cx="257852" cy="2058374"/>
          </a:xfrm>
          <a:prstGeom prst="rect">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pSp>
        <p:nvGrpSpPr>
          <p:cNvPr id="12" name="Group 11">
            <a:extLst>
              <a:ext uri="{FF2B5EF4-FFF2-40B4-BE49-F238E27FC236}">
                <a16:creationId xmlns:a16="http://schemas.microsoft.com/office/drawing/2014/main" id="{D6AA53FB-AEA6-BD92-067E-F5D7A4412ED0}"/>
              </a:ext>
            </a:extLst>
          </p:cNvPr>
          <p:cNvGrpSpPr/>
          <p:nvPr/>
        </p:nvGrpSpPr>
        <p:grpSpPr>
          <a:xfrm>
            <a:off x="1282259" y="1909824"/>
            <a:ext cx="6602868" cy="2070899"/>
            <a:chOff x="247507" y="2252549"/>
            <a:chExt cx="11735375" cy="3680638"/>
          </a:xfrm>
        </p:grpSpPr>
        <p:grpSp>
          <p:nvGrpSpPr>
            <p:cNvPr id="13" name="Group 12">
              <a:extLst>
                <a:ext uri="{FF2B5EF4-FFF2-40B4-BE49-F238E27FC236}">
                  <a16:creationId xmlns:a16="http://schemas.microsoft.com/office/drawing/2014/main" id="{0524C7B0-11B7-17AB-F447-1F3C03ECB39C}"/>
                </a:ext>
              </a:extLst>
            </p:cNvPr>
            <p:cNvGrpSpPr/>
            <p:nvPr/>
          </p:nvGrpSpPr>
          <p:grpSpPr>
            <a:xfrm>
              <a:off x="247507" y="2252549"/>
              <a:ext cx="11735375" cy="3680638"/>
              <a:chOff x="250388" y="2252549"/>
              <a:chExt cx="11735375" cy="3680638"/>
            </a:xfrm>
          </p:grpSpPr>
          <p:grpSp>
            <p:nvGrpSpPr>
              <p:cNvPr id="10" name="Group 9">
                <a:extLst>
                  <a:ext uri="{FF2B5EF4-FFF2-40B4-BE49-F238E27FC236}">
                    <a16:creationId xmlns:a16="http://schemas.microsoft.com/office/drawing/2014/main" id="{41FBE4DA-A818-546C-09E1-B96C034B102E}"/>
                  </a:ext>
                </a:extLst>
              </p:cNvPr>
              <p:cNvGrpSpPr/>
              <p:nvPr/>
            </p:nvGrpSpPr>
            <p:grpSpPr>
              <a:xfrm>
                <a:off x="250388" y="2252549"/>
                <a:ext cx="4019609" cy="3680638"/>
                <a:chOff x="250388" y="2252549"/>
                <a:chExt cx="4019609" cy="3680638"/>
              </a:xfrm>
            </p:grpSpPr>
            <p:sp>
              <p:nvSpPr>
                <p:cNvPr id="16" name="Isosceles Triangle 15">
                  <a:extLst>
                    <a:ext uri="{FF2B5EF4-FFF2-40B4-BE49-F238E27FC236}">
                      <a16:creationId xmlns:a16="http://schemas.microsoft.com/office/drawing/2014/main" id="{789C24F8-B070-F945-CCE8-FAD10D27BBEA}"/>
                    </a:ext>
                  </a:extLst>
                </p:cNvPr>
                <p:cNvSpPr/>
                <p:nvPr/>
              </p:nvSpPr>
              <p:spPr>
                <a:xfrm rot="5400000">
                  <a:off x="2211664" y="3874854"/>
                  <a:ext cx="3658380" cy="458286"/>
                </a:xfrm>
                <a:prstGeom prst="triangle">
                  <a:avLst>
                    <a:gd name="adj" fmla="val 48518"/>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100" name="Rectangle: Rounded Corners 2">
                  <a:extLst>
                    <a:ext uri="{FF2B5EF4-FFF2-40B4-BE49-F238E27FC236}">
                      <a16:creationId xmlns:a16="http://schemas.microsoft.com/office/drawing/2014/main" id="{FC112D89-E909-77C4-92ED-D4D043CE1838}"/>
                    </a:ext>
                  </a:extLst>
                </p:cNvPr>
                <p:cNvSpPr/>
                <p:nvPr/>
              </p:nvSpPr>
              <p:spPr>
                <a:xfrm>
                  <a:off x="250388" y="2252549"/>
                  <a:ext cx="3621234" cy="3680637"/>
                </a:xfrm>
                <a:prstGeom prst="roundRect">
                  <a:avLst>
                    <a:gd name="adj" fmla="val 7338"/>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spcBef>
                      <a:spcPts val="113"/>
                    </a:spcBef>
                    <a:buSzPct val="100000"/>
                  </a:pPr>
                  <a:r>
                    <a:rPr lang="fy-NL" sz="900" dirty="0">
                      <a:solidFill>
                        <a:schemeClr val="tx1"/>
                      </a:solidFill>
                    </a:rPr>
                    <a:t>Key eligibility criteria</a:t>
                  </a:r>
                </a:p>
                <a:p>
                  <a:pPr marL="128622" indent="-128622">
                    <a:spcBef>
                      <a:spcPts val="113"/>
                    </a:spcBef>
                    <a:buSzPct val="100000"/>
                    <a:buFont typeface="Trebuchet MS"/>
                    <a:buChar char="•"/>
                  </a:pPr>
                  <a:r>
                    <a:rPr lang="en-GB" sz="731" dirty="0">
                      <a:solidFill>
                        <a:schemeClr val="tx1"/>
                      </a:solidFill>
                    </a:rPr>
                    <a:t>≥ 18 years of age</a:t>
                  </a:r>
                </a:p>
                <a:p>
                  <a:pPr marL="128622" indent="-128622">
                    <a:spcBef>
                      <a:spcPts val="113"/>
                    </a:spcBef>
                    <a:buSzPct val="100000"/>
                    <a:buFont typeface="Trebuchet MS"/>
                    <a:buChar char="•"/>
                  </a:pPr>
                  <a:r>
                    <a:rPr lang="en-GB" sz="731" dirty="0">
                      <a:solidFill>
                        <a:schemeClr val="tx1"/>
                      </a:solidFill>
                    </a:rPr>
                    <a:t>IPSS-R very low-, low, or intermediate-risk MDS (with or without RS) by WHO 2016, with &lt; 5% blasts in bone </a:t>
                  </a:r>
                  <a:r>
                    <a:rPr lang="en-GB" sz="731" dirty="0" err="1">
                      <a:solidFill>
                        <a:schemeClr val="tx1"/>
                      </a:solidFill>
                    </a:rPr>
                    <a:t>marrow</a:t>
                  </a:r>
                  <a:r>
                    <a:rPr lang="en-GB" sz="731" baseline="30000" dirty="0" err="1">
                      <a:solidFill>
                        <a:schemeClr val="tx1"/>
                      </a:solidFill>
                    </a:rPr>
                    <a:t>a</a:t>
                  </a:r>
                  <a:r>
                    <a:rPr lang="en-GB" sz="731" dirty="0">
                      <a:solidFill>
                        <a:schemeClr val="tx1"/>
                      </a:solidFill>
                    </a:rPr>
                    <a:t> </a:t>
                  </a:r>
                </a:p>
                <a:p>
                  <a:pPr marL="128622" indent="-128622">
                    <a:spcBef>
                      <a:spcPts val="113"/>
                    </a:spcBef>
                    <a:buSzPct val="100000"/>
                    <a:buFont typeface="Trebuchet MS"/>
                    <a:buChar char="•"/>
                  </a:pPr>
                  <a:r>
                    <a:rPr lang="en-GB" sz="731" dirty="0">
                      <a:solidFill>
                        <a:schemeClr val="tx1"/>
                      </a:solidFill>
                    </a:rPr>
                    <a:t>Required RBC transfusions (2–6 </a:t>
                  </a:r>
                  <a:r>
                    <a:rPr lang="en-GB" sz="731" dirty="0" err="1">
                      <a:solidFill>
                        <a:schemeClr val="tx1"/>
                      </a:solidFill>
                    </a:rPr>
                    <a:t>pRBC</a:t>
                  </a:r>
                  <a:r>
                    <a:rPr lang="en-GB" sz="731" dirty="0">
                      <a:solidFill>
                        <a:schemeClr val="tx1"/>
                      </a:solidFill>
                    </a:rPr>
                    <a:t> </a:t>
                  </a:r>
                  <a:br>
                    <a:rPr lang="en-GB" sz="731" dirty="0">
                      <a:solidFill>
                        <a:schemeClr val="tx1"/>
                      </a:solidFill>
                    </a:rPr>
                  </a:br>
                  <a:r>
                    <a:rPr lang="en-GB" sz="731" dirty="0">
                      <a:solidFill>
                        <a:schemeClr val="tx1"/>
                      </a:solidFill>
                    </a:rPr>
                    <a:t>units/8 weeks for a minimum of 8 weeks immediately prior to randomization)</a:t>
                  </a:r>
                </a:p>
                <a:p>
                  <a:pPr marL="128622" indent="-128622">
                    <a:spcBef>
                      <a:spcPts val="113"/>
                    </a:spcBef>
                    <a:buSzPct val="100000"/>
                    <a:buFont typeface="Trebuchet MS"/>
                    <a:buChar char="•"/>
                  </a:pPr>
                  <a:r>
                    <a:rPr lang="en-GB" sz="731" dirty="0">
                      <a:solidFill>
                        <a:schemeClr val="tx1"/>
                      </a:solidFill>
                    </a:rPr>
                    <a:t>Endogenous sEPO &lt; 500 U/L</a:t>
                  </a:r>
                </a:p>
                <a:p>
                  <a:pPr marL="128622" indent="-128622">
                    <a:spcBef>
                      <a:spcPts val="113"/>
                    </a:spcBef>
                    <a:buSzPct val="100000"/>
                    <a:buFont typeface="Trebuchet MS"/>
                    <a:buChar char="•"/>
                  </a:pPr>
                  <a:r>
                    <a:rPr lang="en-GB" sz="731" dirty="0">
                      <a:solidFill>
                        <a:schemeClr val="tx1"/>
                      </a:solidFill>
                    </a:rPr>
                    <a:t>ESA-naive  </a:t>
                  </a:r>
                  <a:r>
                    <a:rPr lang="en-GB" sz="675" dirty="0">
                      <a:solidFill>
                        <a:schemeClr val="tx1"/>
                      </a:solidFill>
                    </a:rPr>
                    <a:t/>
                  </a:r>
                  <a:br>
                    <a:rPr lang="en-GB" sz="675" dirty="0">
                      <a:solidFill>
                        <a:schemeClr val="tx1"/>
                      </a:solidFill>
                    </a:rPr>
                  </a:br>
                  <a:endParaRPr lang="en-GB" sz="675" dirty="0">
                    <a:solidFill>
                      <a:schemeClr val="tx1"/>
                    </a:solidFill>
                  </a:endParaRPr>
                </a:p>
                <a:p>
                  <a:pPr>
                    <a:spcBef>
                      <a:spcPts val="113"/>
                    </a:spcBef>
                    <a:buSzPct val="100000"/>
                  </a:pPr>
                  <a:r>
                    <a:rPr lang="fy-NL" sz="788" dirty="0">
                      <a:solidFill>
                        <a:schemeClr val="tx1"/>
                      </a:solidFill>
                    </a:rPr>
                    <a:t>Patients stratified by:</a:t>
                  </a:r>
                </a:p>
                <a:p>
                  <a:pPr marL="96467" indent="-96467">
                    <a:spcBef>
                      <a:spcPts val="113"/>
                    </a:spcBef>
                    <a:buSzPct val="100000"/>
                    <a:buFont typeface="Arial" panose="020B0604020202020204" pitchFamily="34" charset="0"/>
                    <a:buChar char="•"/>
                  </a:pPr>
                  <a:r>
                    <a:rPr lang="fy-NL" sz="731" dirty="0">
                      <a:solidFill>
                        <a:schemeClr val="tx1"/>
                      </a:solidFill>
                    </a:rPr>
                    <a:t>Baseline sEPO level</a:t>
                  </a:r>
                </a:p>
                <a:p>
                  <a:pPr marL="96467" indent="-96467">
                    <a:spcBef>
                      <a:spcPts val="113"/>
                    </a:spcBef>
                    <a:buSzPct val="100000"/>
                    <a:buFont typeface="Arial" panose="020B0604020202020204" pitchFamily="34" charset="0"/>
                    <a:buChar char="•"/>
                  </a:pPr>
                  <a:r>
                    <a:rPr lang="fy-NL" sz="731" dirty="0">
                      <a:solidFill>
                        <a:schemeClr val="tx1"/>
                      </a:solidFill>
                    </a:rPr>
                    <a:t>Baseline RBC transfusion burden </a:t>
                  </a:r>
                </a:p>
                <a:p>
                  <a:pPr marL="96467" indent="-96467">
                    <a:spcBef>
                      <a:spcPts val="113"/>
                    </a:spcBef>
                    <a:buSzPct val="100000"/>
                    <a:buFont typeface="Arial" panose="020B0604020202020204" pitchFamily="34" charset="0"/>
                    <a:buChar char="•"/>
                  </a:pPr>
                  <a:r>
                    <a:rPr lang="fy-NL" sz="731" dirty="0">
                      <a:solidFill>
                        <a:schemeClr val="tx1"/>
                      </a:solidFill>
                    </a:rPr>
                    <a:t>RS status </a:t>
                  </a:r>
                </a:p>
              </p:txBody>
            </p:sp>
          </p:grpSp>
          <p:grpSp>
            <p:nvGrpSpPr>
              <p:cNvPr id="11" name="Group 10">
                <a:extLst>
                  <a:ext uri="{FF2B5EF4-FFF2-40B4-BE49-F238E27FC236}">
                    <a16:creationId xmlns:a16="http://schemas.microsoft.com/office/drawing/2014/main" id="{D7E7E36D-F03E-3F8B-310B-6EBC75B308BB}"/>
                  </a:ext>
                </a:extLst>
              </p:cNvPr>
              <p:cNvGrpSpPr/>
              <p:nvPr/>
            </p:nvGrpSpPr>
            <p:grpSpPr>
              <a:xfrm>
                <a:off x="4232636" y="2819257"/>
                <a:ext cx="7753127" cy="2547221"/>
                <a:chOff x="4176074" y="2819257"/>
                <a:chExt cx="7753127" cy="2547221"/>
              </a:xfrm>
            </p:grpSpPr>
            <p:grpSp>
              <p:nvGrpSpPr>
                <p:cNvPr id="9" name="Group 8">
                  <a:extLst>
                    <a:ext uri="{FF2B5EF4-FFF2-40B4-BE49-F238E27FC236}">
                      <a16:creationId xmlns:a16="http://schemas.microsoft.com/office/drawing/2014/main" id="{8F2C5872-6351-3D38-A074-0B8716272277}"/>
                    </a:ext>
                  </a:extLst>
                </p:cNvPr>
                <p:cNvGrpSpPr/>
                <p:nvPr/>
              </p:nvGrpSpPr>
              <p:grpSpPr>
                <a:xfrm>
                  <a:off x="4176074" y="2819257"/>
                  <a:ext cx="7753127" cy="2547221"/>
                  <a:chOff x="4109720" y="2852678"/>
                  <a:chExt cx="7819837" cy="2547221"/>
                </a:xfrm>
              </p:grpSpPr>
              <p:grpSp>
                <p:nvGrpSpPr>
                  <p:cNvPr id="25" name="Group 24">
                    <a:extLst>
                      <a:ext uri="{FF2B5EF4-FFF2-40B4-BE49-F238E27FC236}">
                        <a16:creationId xmlns:a16="http://schemas.microsoft.com/office/drawing/2014/main" id="{EF7E872B-9101-C7CB-32FA-148CFA110D89}"/>
                      </a:ext>
                    </a:extLst>
                  </p:cNvPr>
                  <p:cNvGrpSpPr/>
                  <p:nvPr/>
                </p:nvGrpSpPr>
                <p:grpSpPr>
                  <a:xfrm>
                    <a:off x="4109720" y="2921530"/>
                    <a:ext cx="5677253" cy="2409518"/>
                    <a:chOff x="6942816" y="2363307"/>
                    <a:chExt cx="4188246" cy="3449375"/>
                  </a:xfrm>
                  <a:solidFill>
                    <a:srgbClr val="EEE7E7"/>
                  </a:solidFill>
                </p:grpSpPr>
                <p:sp>
                  <p:nvSpPr>
                    <p:cNvPr id="23" name="Rectangle 22">
                      <a:extLst>
                        <a:ext uri="{FF2B5EF4-FFF2-40B4-BE49-F238E27FC236}">
                          <a16:creationId xmlns:a16="http://schemas.microsoft.com/office/drawing/2014/main" id="{4CAA0338-8187-6062-411C-B9CFA1F3757E}"/>
                        </a:ext>
                      </a:extLst>
                    </p:cNvPr>
                    <p:cNvSpPr/>
                    <p:nvPr/>
                  </p:nvSpPr>
                  <p:spPr>
                    <a:xfrm flipH="1">
                      <a:off x="7262057" y="2373320"/>
                      <a:ext cx="458285" cy="34393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sp>
                  <p:nvSpPr>
                    <p:cNvPr id="22" name="Rectangle: Rounded Corners 2">
                      <a:extLst>
                        <a:ext uri="{FF2B5EF4-FFF2-40B4-BE49-F238E27FC236}">
                          <a16:creationId xmlns:a16="http://schemas.microsoft.com/office/drawing/2014/main" id="{41F2912A-1EF9-D61E-AD7A-54BB7D2C8638}"/>
                        </a:ext>
                      </a:extLst>
                    </p:cNvPr>
                    <p:cNvSpPr/>
                    <p:nvPr/>
                  </p:nvSpPr>
                  <p:spPr>
                    <a:xfrm>
                      <a:off x="7249212" y="2368313"/>
                      <a:ext cx="3881850" cy="3439361"/>
                    </a:xfrm>
                    <a:prstGeom prst="roundRect">
                      <a:avLst>
                        <a:gd name="adj" fmla="val 7338"/>
                      </a:avLst>
                    </a:prstGeom>
                    <a:grpFill/>
                    <a:ln>
                      <a:noFill/>
                    </a:ln>
                  </p:spPr>
                  <p:style>
                    <a:lnRef idx="0">
                      <a:schemeClr val="accent1"/>
                    </a:lnRef>
                    <a:fillRef idx="1">
                      <a:schemeClr val="accent1"/>
                    </a:fillRef>
                    <a:effectRef idx="0">
                      <a:srgbClr val="000000"/>
                    </a:effectRef>
                    <a:fontRef idx="minor">
                      <a:schemeClr val="lt1"/>
                    </a:fontRef>
                  </p:style>
                  <p:txBody>
                    <a:bodyPr rtlCol="0" anchor="t"/>
                    <a:lstStyle/>
                    <a:p>
                      <a:pPr algn="ctr">
                        <a:lnSpc>
                          <a:spcPct val="100000"/>
                        </a:lnSpc>
                      </a:pPr>
                      <a:endParaRPr lang="en-GB" sz="900" dirty="0">
                        <a:solidFill>
                          <a:schemeClr val="tx1"/>
                        </a:solidFill>
                      </a:endParaRPr>
                    </a:p>
                  </p:txBody>
                </p:sp>
                <p:sp>
                  <p:nvSpPr>
                    <p:cNvPr id="24" name="Isosceles Triangle 23">
                      <a:extLst>
                        <a:ext uri="{FF2B5EF4-FFF2-40B4-BE49-F238E27FC236}">
                          <a16:creationId xmlns:a16="http://schemas.microsoft.com/office/drawing/2014/main" id="{1B6CF046-FF9C-39F1-2A03-963765567959}"/>
                        </a:ext>
                      </a:extLst>
                    </p:cNvPr>
                    <p:cNvSpPr/>
                    <p:nvPr/>
                  </p:nvSpPr>
                  <p:spPr>
                    <a:xfrm rot="16200000" flipH="1">
                      <a:off x="5385150" y="3920973"/>
                      <a:ext cx="3439363" cy="324032"/>
                    </a:xfrm>
                    <a:prstGeom prst="triangle">
                      <a:avLst>
                        <a:gd name="adj" fmla="val 480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8"/>
                    </a:p>
                  </p:txBody>
                </p:sp>
              </p:grpSp>
              <p:sp>
                <p:nvSpPr>
                  <p:cNvPr id="96" name="Rectangle: Rounded Corners 10">
                    <a:extLst>
                      <a:ext uri="{FF2B5EF4-FFF2-40B4-BE49-F238E27FC236}">
                        <a16:creationId xmlns:a16="http://schemas.microsoft.com/office/drawing/2014/main" id="{F3B6A9AA-55F7-02B3-E525-4C7689CF1318}"/>
                      </a:ext>
                    </a:extLst>
                  </p:cNvPr>
                  <p:cNvSpPr/>
                  <p:nvPr/>
                </p:nvSpPr>
                <p:spPr>
                  <a:xfrm>
                    <a:off x="4489564" y="3240676"/>
                    <a:ext cx="2479207" cy="842497"/>
                  </a:xfrm>
                  <a:prstGeom prst="roundRect">
                    <a:avLst>
                      <a:gd name="adj" fmla="val 10670"/>
                    </a:avLst>
                  </a:prstGeom>
                  <a:solidFill>
                    <a:srgbClr val="772A28"/>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spcBef>
                        <a:spcPts val="675"/>
                      </a:spcBef>
                      <a:buSzPct val="100000"/>
                    </a:pPr>
                    <a:r>
                      <a:rPr lang="fy-NL" sz="788" dirty="0">
                        <a:solidFill>
                          <a:schemeClr val="bg1"/>
                        </a:solidFill>
                      </a:rPr>
                      <a:t>Luspatercept (N = 178)</a:t>
                    </a:r>
                    <a:br>
                      <a:rPr lang="fy-NL" sz="788" dirty="0">
                        <a:solidFill>
                          <a:schemeClr val="bg1"/>
                        </a:solidFill>
                      </a:rPr>
                    </a:br>
                    <a:r>
                      <a:rPr lang="fy-NL" sz="788" dirty="0">
                        <a:solidFill>
                          <a:schemeClr val="bg1"/>
                        </a:solidFill>
                      </a:rPr>
                      <a:t>1.0 mg/kg s.c. Q3W</a:t>
                    </a:r>
                    <a:br>
                      <a:rPr lang="fy-NL" sz="788" dirty="0">
                        <a:solidFill>
                          <a:schemeClr val="bg1"/>
                        </a:solidFill>
                      </a:rPr>
                    </a:br>
                    <a:r>
                      <a:rPr lang="en-US" sz="788" dirty="0">
                        <a:solidFill>
                          <a:schemeClr val="bg1"/>
                        </a:solidFill>
                      </a:rPr>
                      <a:t>titration up to 1.75 mg/kg</a:t>
                    </a:r>
                    <a:endParaRPr lang="fy-NL" sz="788" dirty="0">
                      <a:solidFill>
                        <a:schemeClr val="bg1"/>
                      </a:solidFill>
                    </a:endParaRPr>
                  </a:p>
                </p:txBody>
              </p:sp>
              <p:sp>
                <p:nvSpPr>
                  <p:cNvPr id="33" name="Rectangle: Rounded Corners 10">
                    <a:extLst>
                      <a:ext uri="{FF2B5EF4-FFF2-40B4-BE49-F238E27FC236}">
                        <a16:creationId xmlns:a16="http://schemas.microsoft.com/office/drawing/2014/main" id="{B8223740-7ECC-21C8-03F8-24E5953748AD}"/>
                      </a:ext>
                    </a:extLst>
                  </p:cNvPr>
                  <p:cNvSpPr/>
                  <p:nvPr/>
                </p:nvSpPr>
                <p:spPr>
                  <a:xfrm>
                    <a:off x="4489564" y="4193748"/>
                    <a:ext cx="2479207" cy="842497"/>
                  </a:xfrm>
                  <a:prstGeom prst="roundRect">
                    <a:avLst>
                      <a:gd name="adj" fmla="val 10670"/>
                    </a:avLst>
                  </a:prstGeom>
                  <a:solidFill>
                    <a:srgbClr val="0070C0"/>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spcBef>
                        <a:spcPts val="675"/>
                      </a:spcBef>
                      <a:buSzPct val="100000"/>
                    </a:pPr>
                    <a:r>
                      <a:rPr lang="fy-NL" sz="788" dirty="0">
                        <a:solidFill>
                          <a:schemeClr val="bg1"/>
                        </a:solidFill>
                      </a:rPr>
                      <a:t>Epoetin alfa (N = 178)</a:t>
                    </a:r>
                    <a:r>
                      <a:rPr lang="fy-NL" sz="788" baseline="30000" dirty="0">
                        <a:solidFill>
                          <a:schemeClr val="bg1"/>
                        </a:solidFill>
                      </a:rPr>
                      <a:t>b</a:t>
                    </a:r>
                    <a:r>
                      <a:rPr lang="fy-NL" sz="788" dirty="0">
                        <a:solidFill>
                          <a:schemeClr val="bg1"/>
                        </a:solidFill>
                      </a:rPr>
                      <a:t/>
                    </a:r>
                    <a:br>
                      <a:rPr lang="fy-NL" sz="788" dirty="0">
                        <a:solidFill>
                          <a:schemeClr val="bg1"/>
                        </a:solidFill>
                      </a:rPr>
                    </a:br>
                    <a:r>
                      <a:rPr lang="fy-NL" sz="788" dirty="0">
                        <a:solidFill>
                          <a:schemeClr val="bg1"/>
                        </a:solidFill>
                      </a:rPr>
                      <a:t>450 IU/kg s.c. QW</a:t>
                    </a:r>
                    <a:br>
                      <a:rPr lang="fy-NL" sz="788" dirty="0">
                        <a:solidFill>
                          <a:schemeClr val="bg1"/>
                        </a:solidFill>
                      </a:rPr>
                    </a:br>
                    <a:r>
                      <a:rPr lang="en-US" sz="788" dirty="0">
                        <a:solidFill>
                          <a:schemeClr val="bg1"/>
                        </a:solidFill>
                      </a:rPr>
                      <a:t>titration up to 1050 IU/kg</a:t>
                    </a:r>
                    <a:endParaRPr lang="fy-NL" sz="788" dirty="0">
                      <a:solidFill>
                        <a:schemeClr val="bg1"/>
                      </a:solidFill>
                    </a:endParaRPr>
                  </a:p>
                </p:txBody>
              </p:sp>
              <p:sp>
                <p:nvSpPr>
                  <p:cNvPr id="40" name="Rectangle: Rounded Corners 2">
                    <a:extLst>
                      <a:ext uri="{FF2B5EF4-FFF2-40B4-BE49-F238E27FC236}">
                        <a16:creationId xmlns:a16="http://schemas.microsoft.com/office/drawing/2014/main" id="{DDB8D713-100D-0B70-3B37-A0EF8DC754A8}"/>
                      </a:ext>
                    </a:extLst>
                  </p:cNvPr>
                  <p:cNvSpPr/>
                  <p:nvPr/>
                </p:nvSpPr>
                <p:spPr>
                  <a:xfrm>
                    <a:off x="9859215" y="2852678"/>
                    <a:ext cx="2070342" cy="2547221"/>
                  </a:xfrm>
                  <a:prstGeom prst="roundRect">
                    <a:avLst>
                      <a:gd name="adj" fmla="val 7338"/>
                    </a:avLst>
                  </a:prstGeom>
                  <a:solidFill>
                    <a:srgbClr val="EEE7E7"/>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514487">
                      <a:buSzPct val="100000"/>
                      <a:defRPr/>
                    </a:pPr>
                    <a:r>
                      <a:rPr lang="fy-NL" sz="900" dirty="0">
                        <a:solidFill>
                          <a:srgbClr val="595454"/>
                        </a:solidFill>
                        <a:latin typeface="Trebuchet MS"/>
                      </a:rPr>
                      <a:t>Post-treatment safety follow-up</a:t>
                    </a:r>
                  </a:p>
                  <a:p>
                    <a:pPr marL="96467" indent="-96467" defTabSz="514487">
                      <a:spcBef>
                        <a:spcPts val="225"/>
                      </a:spcBef>
                      <a:buSzPct val="100000"/>
                      <a:buFont typeface="Arial" panose="020B0604020202020204" pitchFamily="34" charset="0"/>
                      <a:buChar char="•"/>
                      <a:defRPr/>
                    </a:pPr>
                    <a:r>
                      <a:rPr lang="fy-NL" sz="675" dirty="0">
                        <a:solidFill>
                          <a:srgbClr val="595454"/>
                        </a:solidFill>
                        <a:latin typeface="Trebuchet MS"/>
                      </a:rPr>
                      <a:t>Monitoring for other malignancies, HR-MDS or AML progression, subsequent therapies, survival </a:t>
                    </a:r>
                  </a:p>
                  <a:p>
                    <a:pPr marL="96467" indent="-96467" defTabSz="514487">
                      <a:spcBef>
                        <a:spcPts val="225"/>
                      </a:spcBef>
                      <a:buSzPct val="100000"/>
                      <a:buFont typeface="Arial" panose="020B0604020202020204" pitchFamily="34" charset="0"/>
                      <a:buChar char="•"/>
                      <a:defRPr/>
                    </a:pPr>
                    <a:r>
                      <a:rPr lang="fy-NL" sz="675" dirty="0">
                        <a:solidFill>
                          <a:srgbClr val="595454"/>
                        </a:solidFill>
                        <a:latin typeface="Trebuchet MS"/>
                      </a:rPr>
                      <a:t>For 5 years from first dose or 3 years from last dose, whichever is later</a:t>
                    </a:r>
                    <a:endParaRPr lang="en-GB" sz="675" dirty="0">
                      <a:solidFill>
                        <a:srgbClr val="595454"/>
                      </a:solidFill>
                      <a:latin typeface="Trebuchet MS"/>
                    </a:endParaRPr>
                  </a:p>
                </p:txBody>
              </p:sp>
            </p:grpSp>
            <p:sp>
              <p:nvSpPr>
                <p:cNvPr id="4" name="Rectangle: Rounded Corners 22">
                  <a:extLst>
                    <a:ext uri="{FF2B5EF4-FFF2-40B4-BE49-F238E27FC236}">
                      <a16:creationId xmlns:a16="http://schemas.microsoft.com/office/drawing/2014/main" id="{C18026FB-79F3-4C72-0D44-284628953818}"/>
                    </a:ext>
                  </a:extLst>
                </p:cNvPr>
                <p:cNvSpPr/>
                <p:nvPr/>
              </p:nvSpPr>
              <p:spPr>
                <a:xfrm>
                  <a:off x="7066618" y="3129187"/>
                  <a:ext cx="2694262" cy="2052413"/>
                </a:xfrm>
                <a:prstGeom prst="roundRect">
                  <a:avLst>
                    <a:gd name="adj" fmla="val 10670"/>
                  </a:avLst>
                </a:prstGeom>
                <a:solidFill>
                  <a:srgbClr val="DAC5C5"/>
                </a:solidFill>
                <a:ln>
                  <a:noFill/>
                </a:ln>
              </p:spPr>
              <p:style>
                <a:lnRef idx="0">
                  <a:schemeClr val="accent1"/>
                </a:lnRef>
                <a:fillRef idx="1">
                  <a:schemeClr val="accent1"/>
                </a:fillRef>
                <a:effectRef idx="0">
                  <a:srgbClr val="000000"/>
                </a:effectRef>
                <a:fontRef idx="minor">
                  <a:schemeClr val="lt1"/>
                </a:fontRef>
              </p:style>
              <p:txBody>
                <a:bodyPr rtlCol="0" anchor="t"/>
                <a:lstStyle/>
                <a:p>
                  <a:pPr algn="ctr" defTabSz="514487">
                    <a:buSzPct val="100000"/>
                    <a:defRPr/>
                  </a:pPr>
                  <a:r>
                    <a:rPr lang="en-GB" sz="788" dirty="0">
                      <a:solidFill>
                        <a:schemeClr val="tx1"/>
                      </a:solidFill>
                    </a:rPr>
                    <a:t>Response assessment at </a:t>
                  </a:r>
                  <a:br>
                    <a:rPr lang="en-GB" sz="788" dirty="0">
                      <a:solidFill>
                        <a:schemeClr val="tx1"/>
                      </a:solidFill>
                    </a:rPr>
                  </a:br>
                  <a:r>
                    <a:rPr lang="en-GB" sz="788" dirty="0">
                      <a:solidFill>
                        <a:schemeClr val="tx1"/>
                      </a:solidFill>
                    </a:rPr>
                    <a:t>day 169 and every </a:t>
                  </a:r>
                  <a:br>
                    <a:rPr lang="en-GB" sz="788" dirty="0">
                      <a:solidFill>
                        <a:schemeClr val="tx1"/>
                      </a:solidFill>
                    </a:rPr>
                  </a:br>
                  <a:r>
                    <a:rPr lang="en-GB" sz="788" dirty="0">
                      <a:solidFill>
                        <a:schemeClr val="tx1"/>
                      </a:solidFill>
                    </a:rPr>
                    <a:t>24 weeks thereafter  </a:t>
                  </a:r>
                </a:p>
              </p:txBody>
            </p:sp>
          </p:grpSp>
          <p:sp>
            <p:nvSpPr>
              <p:cNvPr id="6" name="Rectangle: Rounded Corners 22">
                <a:extLst>
                  <a:ext uri="{FF2B5EF4-FFF2-40B4-BE49-F238E27FC236}">
                    <a16:creationId xmlns:a16="http://schemas.microsoft.com/office/drawing/2014/main" id="{26120411-5450-76A8-1CA8-CC378E22ADBE}"/>
                  </a:ext>
                </a:extLst>
              </p:cNvPr>
              <p:cNvSpPr/>
              <p:nvPr/>
            </p:nvSpPr>
            <p:spPr>
              <a:xfrm>
                <a:off x="7187734" y="4003862"/>
                <a:ext cx="2565154" cy="1029242"/>
              </a:xfrm>
              <a:prstGeom prst="roundRect">
                <a:avLst>
                  <a:gd name="adj" fmla="val 10670"/>
                </a:avLst>
              </a:prstGeom>
              <a:solidFill>
                <a:schemeClr val="bg1"/>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defTabSz="514487">
                  <a:buSzPct val="100000"/>
                  <a:defRPr/>
                </a:pPr>
                <a:r>
                  <a:rPr lang="fy-NL" sz="788" dirty="0">
                    <a:solidFill>
                      <a:srgbClr val="595454"/>
                    </a:solidFill>
                    <a:latin typeface="Trebuchet MS"/>
                  </a:rPr>
                  <a:t>End treatment</a:t>
                </a:r>
              </a:p>
              <a:p>
                <a:pPr algn="ctr" defTabSz="514487">
                  <a:buSzPct val="100000"/>
                  <a:defRPr/>
                </a:pPr>
                <a:r>
                  <a:rPr lang="fy-NL" sz="675" dirty="0">
                    <a:solidFill>
                      <a:srgbClr val="595454"/>
                    </a:solidFill>
                    <a:latin typeface="Trebuchet MS"/>
                  </a:rPr>
                  <a:t>Due to lack of clinical benefit</a:t>
                </a:r>
                <a:r>
                  <a:rPr lang="fy-NL" sz="675" baseline="30000" dirty="0">
                    <a:solidFill>
                      <a:srgbClr val="595454"/>
                    </a:solidFill>
                    <a:latin typeface="Trebuchet MS"/>
                  </a:rPr>
                  <a:t>c</a:t>
                </a:r>
                <a:r>
                  <a:rPr lang="fy-NL" sz="675" dirty="0">
                    <a:solidFill>
                      <a:srgbClr val="595454"/>
                    </a:solidFill>
                    <a:latin typeface="Trebuchet MS"/>
                  </a:rPr>
                  <a:t> </a:t>
                </a:r>
                <a:br>
                  <a:rPr lang="fy-NL" sz="675" dirty="0">
                    <a:solidFill>
                      <a:srgbClr val="595454"/>
                    </a:solidFill>
                    <a:latin typeface="Trebuchet MS"/>
                  </a:rPr>
                </a:br>
                <a:r>
                  <a:rPr lang="fy-NL" sz="675" dirty="0">
                    <a:solidFill>
                      <a:srgbClr val="595454"/>
                    </a:solidFill>
                    <a:latin typeface="Trebuchet MS"/>
                  </a:rPr>
                  <a:t>or disease progression </a:t>
                </a:r>
                <a:br>
                  <a:rPr lang="fy-NL" sz="675" dirty="0">
                    <a:solidFill>
                      <a:srgbClr val="595454"/>
                    </a:solidFill>
                    <a:latin typeface="Trebuchet MS"/>
                  </a:rPr>
                </a:br>
                <a:r>
                  <a:rPr lang="fy-NL" sz="675" dirty="0">
                    <a:solidFill>
                      <a:srgbClr val="595454"/>
                    </a:solidFill>
                    <a:latin typeface="Trebuchet MS"/>
                  </a:rPr>
                  <a:t>per IWG criteria</a:t>
                </a:r>
                <a:endParaRPr lang="en-GB" sz="675" baseline="30000" dirty="0">
                  <a:solidFill>
                    <a:srgbClr val="595454"/>
                  </a:solidFill>
                  <a:latin typeface="Trebuchet MS"/>
                </a:endParaRPr>
              </a:p>
            </p:txBody>
          </p:sp>
          <p:sp>
            <p:nvSpPr>
              <p:cNvPr id="98" name="Rectangle: Rounded Corners 6">
                <a:extLst>
                  <a:ext uri="{FF2B5EF4-FFF2-40B4-BE49-F238E27FC236}">
                    <a16:creationId xmlns:a16="http://schemas.microsoft.com/office/drawing/2014/main" id="{772E5AC5-B0EB-A574-AE47-807DAA899CDB}"/>
                  </a:ext>
                </a:extLst>
              </p:cNvPr>
              <p:cNvSpPr/>
              <p:nvPr/>
            </p:nvSpPr>
            <p:spPr>
              <a:xfrm>
                <a:off x="3831853" y="3708239"/>
                <a:ext cx="748181" cy="769256"/>
              </a:xfrm>
              <a:prstGeom prst="ellipse">
                <a:avLst/>
              </a:prstGeom>
              <a:solidFill>
                <a:srgbClr val="FFCC6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fy-NL" sz="619" dirty="0">
                    <a:solidFill>
                      <a:schemeClr val="tx1"/>
                    </a:solidFill>
                  </a:rPr>
                  <a:t/>
                </a:r>
                <a:br>
                  <a:rPr lang="fy-NL" sz="619" dirty="0">
                    <a:solidFill>
                      <a:schemeClr val="tx1"/>
                    </a:solidFill>
                  </a:rPr>
                </a:br>
                <a:r>
                  <a:rPr lang="fy-NL" sz="788" dirty="0">
                    <a:solidFill>
                      <a:schemeClr val="tx1"/>
                    </a:solidFill>
                  </a:rPr>
                  <a:t>1:1</a:t>
                </a:r>
                <a:endParaRPr lang="en-GB" sz="619" baseline="30000" dirty="0">
                  <a:solidFill>
                    <a:schemeClr val="tx1"/>
                  </a:solidFill>
                </a:endParaRPr>
              </a:p>
            </p:txBody>
          </p:sp>
        </p:grpSp>
        <p:sp>
          <p:nvSpPr>
            <p:cNvPr id="5" name="TextBox 4">
              <a:extLst>
                <a:ext uri="{FF2B5EF4-FFF2-40B4-BE49-F238E27FC236}">
                  <a16:creationId xmlns:a16="http://schemas.microsoft.com/office/drawing/2014/main" id="{61693441-4029-DD61-24BD-A4CFD91A1C7E}"/>
                </a:ext>
              </a:extLst>
            </p:cNvPr>
            <p:cNvSpPr txBox="1"/>
            <p:nvPr/>
          </p:nvSpPr>
          <p:spPr>
            <a:xfrm>
              <a:off x="3773806" y="3902225"/>
              <a:ext cx="861372" cy="440804"/>
            </a:xfrm>
            <a:prstGeom prst="rect">
              <a:avLst/>
            </a:prstGeom>
            <a:noFill/>
          </p:spPr>
          <p:txBody>
            <a:bodyPr wrap="square" rtlCol="0">
              <a:spAutoFit/>
            </a:bodyPr>
            <a:lstStyle/>
            <a:p>
              <a:pPr algn="ctr"/>
              <a:r>
                <a:rPr lang="en-US" sz="506" dirty="0"/>
                <a:t>Randomized</a:t>
              </a:r>
            </a:p>
          </p:txBody>
        </p:sp>
      </p:grpSp>
    </p:spTree>
    <p:extLst>
      <p:ext uri="{BB962C8B-B14F-4D97-AF65-F5344CB8AC3E}">
        <p14:creationId xmlns:p14="http://schemas.microsoft.com/office/powerpoint/2010/main" val="3872036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C13C-9F69-CFDF-A7FF-33E5D59929FD}"/>
              </a:ext>
            </a:extLst>
          </p:cNvPr>
          <p:cNvSpPr>
            <a:spLocks noGrp="1"/>
          </p:cNvSpPr>
          <p:nvPr>
            <p:ph type="title"/>
          </p:nvPr>
        </p:nvSpPr>
        <p:spPr/>
        <p:txBody>
          <a:bodyPr/>
          <a:lstStyle/>
          <a:p>
            <a:r>
              <a:rPr lang="en-US" dirty="0"/>
              <a:t>Study endpoints</a:t>
            </a:r>
          </a:p>
        </p:txBody>
      </p:sp>
      <p:sp>
        <p:nvSpPr>
          <p:cNvPr id="3" name="Slide Number Placeholder 2">
            <a:extLst>
              <a:ext uri="{FF2B5EF4-FFF2-40B4-BE49-F238E27FC236}">
                <a16:creationId xmlns:a16="http://schemas.microsoft.com/office/drawing/2014/main" id="{15ED49E5-4A99-EE6A-DBFF-57E841D99434}"/>
              </a:ext>
            </a:extLst>
          </p:cNvPr>
          <p:cNvSpPr>
            <a:spLocks noGrp="1"/>
          </p:cNvSpPr>
          <p:nvPr>
            <p:ph type="sldNum" sz="quarter" idx="10"/>
          </p:nvPr>
        </p:nvSpPr>
        <p:spPr/>
        <p:txBody>
          <a:bodyPr/>
          <a:lstStyle/>
          <a:p>
            <a:pPr defTabSz="685863">
              <a:defRPr/>
            </a:pPr>
            <a:fld id="{AF1AFCDA-ABCC-4704-AB71-48FDE4F2FA4C}" type="slidenum">
              <a:rPr lang="en-US" sz="563" b="0">
                <a:solidFill>
                  <a:srgbClr val="595454"/>
                </a:solidFill>
                <a:latin typeface="Trebuchet MS" panose="020B0603020202020204"/>
              </a:rPr>
              <a:pPr defTabSz="685863">
                <a:defRPr/>
              </a:pPr>
              <a:t>39</a:t>
            </a:fld>
            <a:endParaRPr lang="en-US" sz="563" b="0" dirty="0">
              <a:solidFill>
                <a:srgbClr val="595454"/>
              </a:solidFill>
              <a:latin typeface="Trebuchet MS" panose="020B0603020202020204"/>
            </a:endParaRPr>
          </a:p>
        </p:txBody>
      </p:sp>
      <p:sp>
        <p:nvSpPr>
          <p:cNvPr id="7" name="Rounded Rectangle 52">
            <a:extLst>
              <a:ext uri="{FF2B5EF4-FFF2-40B4-BE49-F238E27FC236}">
                <a16:creationId xmlns:a16="http://schemas.microsoft.com/office/drawing/2014/main" id="{49901DC8-C5D5-D58E-F6EA-D39E601C3EDE}"/>
              </a:ext>
            </a:extLst>
          </p:cNvPr>
          <p:cNvSpPr/>
          <p:nvPr/>
        </p:nvSpPr>
        <p:spPr>
          <a:xfrm>
            <a:off x="1353154" y="1416152"/>
            <a:ext cx="1985017" cy="1397614"/>
          </a:xfrm>
          <a:prstGeom prst="roundRect">
            <a:avLst>
              <a:gd name="adj" fmla="val 4047"/>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3">
              <a:defRPr/>
            </a:pPr>
            <a:r>
              <a:rPr lang="en-US" sz="1350" dirty="0">
                <a:solidFill>
                  <a:srgbClr val="595454"/>
                </a:solidFill>
                <a:latin typeface="Trebuchet MS" panose="020B0603020202020204"/>
              </a:rPr>
              <a:t/>
            </a:r>
            <a:br>
              <a:rPr lang="en-US" sz="1350" dirty="0">
                <a:solidFill>
                  <a:srgbClr val="595454"/>
                </a:solidFill>
                <a:latin typeface="Trebuchet MS" panose="020B0603020202020204"/>
              </a:rPr>
            </a:br>
            <a:endParaRPr lang="en-US" sz="1350" dirty="0">
              <a:solidFill>
                <a:srgbClr val="595454"/>
              </a:solidFill>
              <a:latin typeface="Trebuchet MS" panose="020B0603020202020204"/>
            </a:endParaRPr>
          </a:p>
          <a:p>
            <a:pPr defTabSz="685863">
              <a:defRPr/>
            </a:pPr>
            <a:endParaRPr lang="en-US" sz="1013" dirty="0">
              <a:solidFill>
                <a:srgbClr val="595454"/>
              </a:solidFill>
              <a:latin typeface="Trebuchet MS" panose="020B0603020202020204"/>
            </a:endParaRPr>
          </a:p>
        </p:txBody>
      </p:sp>
      <p:sp>
        <p:nvSpPr>
          <p:cNvPr id="9" name="Rounded Rectangle 52">
            <a:extLst>
              <a:ext uri="{FF2B5EF4-FFF2-40B4-BE49-F238E27FC236}">
                <a16:creationId xmlns:a16="http://schemas.microsoft.com/office/drawing/2014/main" id="{3B61DC2F-59EF-0E18-5E11-1D55EE43E7AB}"/>
              </a:ext>
            </a:extLst>
          </p:cNvPr>
          <p:cNvSpPr/>
          <p:nvPr/>
        </p:nvSpPr>
        <p:spPr>
          <a:xfrm>
            <a:off x="3568602" y="1416150"/>
            <a:ext cx="1985017" cy="1397614"/>
          </a:xfrm>
          <a:prstGeom prst="roundRect">
            <a:avLst>
              <a:gd name="adj" fmla="val 4047"/>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3">
              <a:defRPr/>
            </a:pPr>
            <a:r>
              <a:rPr lang="en-US" sz="1350" dirty="0">
                <a:solidFill>
                  <a:srgbClr val="595454"/>
                </a:solidFill>
                <a:latin typeface="Trebuchet MS" panose="020B0603020202020204"/>
              </a:rPr>
              <a:t/>
            </a:r>
            <a:br>
              <a:rPr lang="en-US" sz="1350" dirty="0">
                <a:solidFill>
                  <a:srgbClr val="595454"/>
                </a:solidFill>
                <a:latin typeface="Trebuchet MS" panose="020B0603020202020204"/>
              </a:rPr>
            </a:br>
            <a:endParaRPr lang="en-US" sz="1350" dirty="0">
              <a:solidFill>
                <a:srgbClr val="595454"/>
              </a:solidFill>
              <a:latin typeface="Trebuchet MS" panose="020B0603020202020204"/>
            </a:endParaRPr>
          </a:p>
          <a:p>
            <a:pPr defTabSz="685863">
              <a:defRPr/>
            </a:pPr>
            <a:endParaRPr lang="en-US" sz="1013" dirty="0">
              <a:solidFill>
                <a:srgbClr val="595454"/>
              </a:solidFill>
              <a:latin typeface="Trebuchet MS" panose="020B0603020202020204"/>
            </a:endParaRPr>
          </a:p>
        </p:txBody>
      </p:sp>
      <p:sp>
        <p:nvSpPr>
          <p:cNvPr id="10" name="Rounded Rectangle 52">
            <a:extLst>
              <a:ext uri="{FF2B5EF4-FFF2-40B4-BE49-F238E27FC236}">
                <a16:creationId xmlns:a16="http://schemas.microsoft.com/office/drawing/2014/main" id="{B8B7DE50-8B5C-9941-2411-B28D81745AE7}"/>
              </a:ext>
            </a:extLst>
          </p:cNvPr>
          <p:cNvSpPr/>
          <p:nvPr/>
        </p:nvSpPr>
        <p:spPr>
          <a:xfrm>
            <a:off x="5784051" y="1416150"/>
            <a:ext cx="1985017" cy="1397614"/>
          </a:xfrm>
          <a:prstGeom prst="roundRect">
            <a:avLst>
              <a:gd name="adj" fmla="val 4047"/>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3">
              <a:defRPr/>
            </a:pPr>
            <a:r>
              <a:rPr lang="en-US" sz="1350" dirty="0">
                <a:solidFill>
                  <a:srgbClr val="595454"/>
                </a:solidFill>
                <a:latin typeface="Trebuchet MS" panose="020B0603020202020204"/>
              </a:rPr>
              <a:t/>
            </a:r>
            <a:br>
              <a:rPr lang="en-US" sz="1350" dirty="0">
                <a:solidFill>
                  <a:srgbClr val="595454"/>
                </a:solidFill>
                <a:latin typeface="Trebuchet MS" panose="020B0603020202020204"/>
              </a:rPr>
            </a:br>
            <a:endParaRPr lang="en-US" sz="1350" dirty="0">
              <a:solidFill>
                <a:srgbClr val="595454"/>
              </a:solidFill>
              <a:latin typeface="Trebuchet MS" panose="020B0603020202020204"/>
            </a:endParaRPr>
          </a:p>
          <a:p>
            <a:pPr defTabSz="685863">
              <a:defRPr/>
            </a:pPr>
            <a:endParaRPr lang="en-US" sz="1013" dirty="0">
              <a:solidFill>
                <a:srgbClr val="595454"/>
              </a:solidFill>
              <a:latin typeface="Trebuchet MS" panose="020B0603020202020204"/>
            </a:endParaRPr>
          </a:p>
        </p:txBody>
      </p:sp>
      <p:sp>
        <p:nvSpPr>
          <p:cNvPr id="11" name="TextBox 10">
            <a:extLst>
              <a:ext uri="{FF2B5EF4-FFF2-40B4-BE49-F238E27FC236}">
                <a16:creationId xmlns:a16="http://schemas.microsoft.com/office/drawing/2014/main" id="{34EC394C-647A-D75D-1C3D-EFF4830FC2B0}"/>
              </a:ext>
            </a:extLst>
          </p:cNvPr>
          <p:cNvSpPr txBox="1"/>
          <p:nvPr/>
        </p:nvSpPr>
        <p:spPr>
          <a:xfrm>
            <a:off x="3625467" y="1444827"/>
            <a:ext cx="1871588" cy="523689"/>
          </a:xfrm>
          <a:prstGeom prst="roundRect">
            <a:avLst/>
          </a:prstGeom>
          <a:solidFill>
            <a:srgbClr val="E1D5D5"/>
          </a:solidFill>
        </p:spPr>
        <p:txBody>
          <a:bodyPr wrap="square" rtlCol="0">
            <a:spAutoFit/>
          </a:bodyPr>
          <a:lstStyle/>
          <a:p>
            <a:pPr algn="ctr" defTabSz="685863">
              <a:defRPr/>
            </a:pPr>
            <a:r>
              <a:rPr lang="en-US" sz="1238" dirty="0">
                <a:solidFill>
                  <a:srgbClr val="595454"/>
                </a:solidFill>
                <a:latin typeface="Trebuchet MS" panose="020B0603020202020204"/>
              </a:rPr>
              <a:t>Secondary endpoints</a:t>
            </a:r>
            <a:br>
              <a:rPr lang="en-US" sz="1238" dirty="0">
                <a:solidFill>
                  <a:srgbClr val="595454"/>
                </a:solidFill>
                <a:latin typeface="Trebuchet MS" panose="020B0603020202020204"/>
              </a:rPr>
            </a:br>
            <a:r>
              <a:rPr lang="en-US" sz="1238" dirty="0">
                <a:solidFill>
                  <a:srgbClr val="595454"/>
                </a:solidFill>
                <a:latin typeface="Trebuchet MS" panose="020B0603020202020204"/>
              </a:rPr>
              <a:t>(weeks 1–24)</a:t>
            </a:r>
          </a:p>
        </p:txBody>
      </p:sp>
      <p:sp>
        <p:nvSpPr>
          <p:cNvPr id="15" name="TextBox 14">
            <a:extLst>
              <a:ext uri="{FF2B5EF4-FFF2-40B4-BE49-F238E27FC236}">
                <a16:creationId xmlns:a16="http://schemas.microsoft.com/office/drawing/2014/main" id="{DBD9E888-3E4A-53DC-7F4C-0F1D399A8720}"/>
              </a:ext>
            </a:extLst>
          </p:cNvPr>
          <p:cNvSpPr txBox="1"/>
          <p:nvPr/>
        </p:nvSpPr>
        <p:spPr>
          <a:xfrm>
            <a:off x="1343024" y="1960046"/>
            <a:ext cx="1994673" cy="750462"/>
          </a:xfrm>
          <a:prstGeom prst="rect">
            <a:avLst/>
          </a:prstGeom>
          <a:noFill/>
        </p:spPr>
        <p:txBody>
          <a:bodyPr wrap="square">
            <a:spAutoFit/>
          </a:bodyPr>
          <a:lstStyle/>
          <a:p>
            <a:pPr marL="192933" indent="-192933" defTabSz="685863">
              <a:buFont typeface="Arial" panose="020B0604020202020204" pitchFamily="34" charset="0"/>
              <a:buChar char="•"/>
              <a:defRPr/>
            </a:pPr>
            <a:r>
              <a:rPr lang="en-US" sz="1069" dirty="0">
                <a:solidFill>
                  <a:srgbClr val="595454"/>
                </a:solidFill>
                <a:latin typeface="Trebuchet MS" panose="020B0603020202020204"/>
              </a:rPr>
              <a:t>RBC-TI for ≥ 12 weeks </a:t>
            </a:r>
            <a:br>
              <a:rPr lang="en-US" sz="1069" dirty="0">
                <a:solidFill>
                  <a:srgbClr val="595454"/>
                </a:solidFill>
                <a:latin typeface="Trebuchet MS" panose="020B0603020202020204"/>
              </a:rPr>
            </a:br>
            <a:r>
              <a:rPr lang="en-US" sz="1069" u="sng" dirty="0">
                <a:solidFill>
                  <a:srgbClr val="595454"/>
                </a:solidFill>
                <a:latin typeface="Trebuchet MS" panose="020B0603020202020204"/>
              </a:rPr>
              <a:t>WITH CONCURRENT </a:t>
            </a:r>
            <a:br>
              <a:rPr lang="en-US" sz="1069" u="sng" dirty="0">
                <a:solidFill>
                  <a:srgbClr val="595454"/>
                </a:solidFill>
                <a:latin typeface="Trebuchet MS" panose="020B0603020202020204"/>
              </a:rPr>
            </a:br>
            <a:r>
              <a:rPr lang="en-US" sz="1069" dirty="0">
                <a:solidFill>
                  <a:srgbClr val="595454"/>
                </a:solidFill>
                <a:latin typeface="Trebuchet MS" panose="020B0603020202020204"/>
              </a:rPr>
              <a:t>mean hemoglobin </a:t>
            </a:r>
            <a:br>
              <a:rPr lang="en-US" sz="1069" dirty="0">
                <a:solidFill>
                  <a:srgbClr val="595454"/>
                </a:solidFill>
                <a:latin typeface="Trebuchet MS" panose="020B0603020202020204"/>
              </a:rPr>
            </a:br>
            <a:r>
              <a:rPr lang="en-US" sz="1069" dirty="0">
                <a:solidFill>
                  <a:srgbClr val="595454"/>
                </a:solidFill>
                <a:latin typeface="Trebuchet MS" panose="020B0603020202020204"/>
              </a:rPr>
              <a:t>increase ≥ 1.5 g/dL</a:t>
            </a:r>
          </a:p>
        </p:txBody>
      </p:sp>
      <p:sp>
        <p:nvSpPr>
          <p:cNvPr id="16" name="TextBox 15">
            <a:extLst>
              <a:ext uri="{FF2B5EF4-FFF2-40B4-BE49-F238E27FC236}">
                <a16:creationId xmlns:a16="http://schemas.microsoft.com/office/drawing/2014/main" id="{8E14C533-F65A-82D0-7521-1296B38646EF}"/>
              </a:ext>
            </a:extLst>
          </p:cNvPr>
          <p:cNvSpPr txBox="1"/>
          <p:nvPr/>
        </p:nvSpPr>
        <p:spPr>
          <a:xfrm>
            <a:off x="3573390" y="1960046"/>
            <a:ext cx="1972031" cy="750462"/>
          </a:xfrm>
          <a:prstGeom prst="rect">
            <a:avLst/>
          </a:prstGeom>
          <a:noFill/>
        </p:spPr>
        <p:txBody>
          <a:bodyPr wrap="square">
            <a:spAutoFit/>
          </a:bodyPr>
          <a:lstStyle/>
          <a:p>
            <a:pPr marL="192933" indent="-192933" defTabSz="685863">
              <a:buFont typeface="Arial" panose="020B0604020202020204" pitchFamily="34" charset="0"/>
              <a:buChar char="•"/>
              <a:defRPr/>
            </a:pPr>
            <a:r>
              <a:rPr lang="en-US" sz="1069" dirty="0">
                <a:solidFill>
                  <a:srgbClr val="595454"/>
                </a:solidFill>
                <a:latin typeface="Trebuchet MS" panose="020B0603020202020204"/>
              </a:rPr>
              <a:t>HI-E response ≥ 8 weeks per IWG criteria </a:t>
            </a:r>
          </a:p>
          <a:p>
            <a:pPr marL="192933" indent="-192933" defTabSz="685863">
              <a:buFont typeface="Arial" panose="020B0604020202020204" pitchFamily="34" charset="0"/>
              <a:buChar char="•"/>
              <a:defRPr/>
            </a:pPr>
            <a:r>
              <a:rPr lang="en-US" sz="1069" dirty="0">
                <a:solidFill>
                  <a:srgbClr val="595454"/>
                </a:solidFill>
                <a:latin typeface="Trebuchet MS" panose="020B0603020202020204"/>
              </a:rPr>
              <a:t>RBC-TI for 24 weeks </a:t>
            </a:r>
          </a:p>
          <a:p>
            <a:pPr marL="192933" indent="-192933" defTabSz="685863">
              <a:buFont typeface="Arial" panose="020B0604020202020204" pitchFamily="34" charset="0"/>
              <a:buChar char="•"/>
              <a:defRPr/>
            </a:pPr>
            <a:r>
              <a:rPr lang="en-US" sz="1069" dirty="0">
                <a:solidFill>
                  <a:srgbClr val="595454"/>
                </a:solidFill>
                <a:latin typeface="Trebuchet MS" panose="020B0603020202020204"/>
              </a:rPr>
              <a:t>RBC-TI for ≥ 12 weeks</a:t>
            </a:r>
          </a:p>
        </p:txBody>
      </p:sp>
      <p:sp>
        <p:nvSpPr>
          <p:cNvPr id="17" name="TextBox 16">
            <a:extLst>
              <a:ext uri="{FF2B5EF4-FFF2-40B4-BE49-F238E27FC236}">
                <a16:creationId xmlns:a16="http://schemas.microsoft.com/office/drawing/2014/main" id="{885491ED-E66E-3068-5672-06F2B27F0B6B}"/>
              </a:ext>
            </a:extLst>
          </p:cNvPr>
          <p:cNvSpPr txBox="1"/>
          <p:nvPr/>
        </p:nvSpPr>
        <p:spPr>
          <a:xfrm>
            <a:off x="5784051" y="1960046"/>
            <a:ext cx="1985016" cy="914994"/>
          </a:xfrm>
          <a:prstGeom prst="rect">
            <a:avLst/>
          </a:prstGeom>
          <a:noFill/>
        </p:spPr>
        <p:txBody>
          <a:bodyPr wrap="square">
            <a:spAutoFit/>
          </a:bodyPr>
          <a:lstStyle/>
          <a:p>
            <a:pPr marL="192933" indent="-192933">
              <a:buFont typeface="Arial" panose="020B0604020202020204" pitchFamily="34" charset="0"/>
              <a:buChar char="•"/>
              <a:defRPr/>
            </a:pPr>
            <a:r>
              <a:rPr lang="en-GB" sz="1069" dirty="0">
                <a:solidFill>
                  <a:srgbClr val="595454"/>
                </a:solidFill>
                <a:latin typeface="Trebuchet MS" panose="020B0603020202020204"/>
              </a:rPr>
              <a:t>Duration of RBC-TI for </a:t>
            </a:r>
            <a:br>
              <a:rPr lang="en-GB" sz="1069" dirty="0">
                <a:solidFill>
                  <a:srgbClr val="595454"/>
                </a:solidFill>
                <a:latin typeface="Trebuchet MS" panose="020B0603020202020204"/>
              </a:rPr>
            </a:br>
            <a:r>
              <a:rPr lang="en-GB" sz="1069" dirty="0">
                <a:solidFill>
                  <a:srgbClr val="595454"/>
                </a:solidFill>
                <a:latin typeface="Trebuchet MS" panose="020B0603020202020204"/>
              </a:rPr>
              <a:t>≥ 12 weeks (week 1−EOT)</a:t>
            </a:r>
          </a:p>
          <a:p>
            <a:pPr marL="192933" indent="-192933" defTabSz="685863">
              <a:buFont typeface="Arial" panose="020B0604020202020204" pitchFamily="34" charset="0"/>
              <a:buChar char="•"/>
              <a:defRPr/>
            </a:pPr>
            <a:r>
              <a:rPr lang="en-GB" sz="1069" dirty="0">
                <a:solidFill>
                  <a:srgbClr val="595454"/>
                </a:solidFill>
                <a:latin typeface="Trebuchet MS" panose="020B0603020202020204"/>
              </a:rPr>
              <a:t>Impact of baseline mutations on response</a:t>
            </a:r>
          </a:p>
          <a:p>
            <a:pPr marL="192933" indent="-192933" defTabSz="685863">
              <a:buFont typeface="Arial" panose="020B0604020202020204" pitchFamily="34" charset="0"/>
              <a:buChar char="•"/>
              <a:defRPr/>
            </a:pPr>
            <a:r>
              <a:rPr lang="en-GB" sz="1069" dirty="0">
                <a:solidFill>
                  <a:srgbClr val="595454"/>
                </a:solidFill>
                <a:latin typeface="Trebuchet MS" panose="020B0603020202020204"/>
              </a:rPr>
              <a:t>Subgroup analyses </a:t>
            </a:r>
          </a:p>
        </p:txBody>
      </p:sp>
      <p:sp>
        <p:nvSpPr>
          <p:cNvPr id="20" name="Rounded Rectangle 52">
            <a:extLst>
              <a:ext uri="{FF2B5EF4-FFF2-40B4-BE49-F238E27FC236}">
                <a16:creationId xmlns:a16="http://schemas.microsoft.com/office/drawing/2014/main" id="{3F6E7621-11D2-AACB-32E3-4F975E2A29B3}"/>
              </a:ext>
            </a:extLst>
          </p:cNvPr>
          <p:cNvSpPr/>
          <p:nvPr/>
        </p:nvSpPr>
        <p:spPr>
          <a:xfrm>
            <a:off x="1409937" y="1444828"/>
            <a:ext cx="1871753" cy="478979"/>
          </a:xfrm>
          <a:prstGeom prst="roundRect">
            <a:avLst/>
          </a:prstGeom>
          <a:solidFill>
            <a:srgbClr val="E1D5D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85863">
              <a:defRPr/>
            </a:pPr>
            <a:r>
              <a:rPr lang="en-US" sz="1238" dirty="0">
                <a:solidFill>
                  <a:srgbClr val="595454"/>
                </a:solidFill>
                <a:latin typeface="Trebuchet MS" panose="020B0603020202020204"/>
              </a:rPr>
              <a:t>Composite primary endpoint (weeks 1</a:t>
            </a:r>
            <a:r>
              <a:rPr lang="en-US" sz="1238" dirty="0">
                <a:solidFill>
                  <a:srgbClr val="595454"/>
                </a:solidFill>
                <a:latin typeface="Trebuchet MS" panose="020B0603020202020204"/>
                <a:cs typeface="Arial" panose="020B0604020202020204" pitchFamily="34" charset="0"/>
              </a:rPr>
              <a:t>–</a:t>
            </a:r>
            <a:r>
              <a:rPr lang="en-US" sz="1238" dirty="0">
                <a:solidFill>
                  <a:srgbClr val="595454"/>
                </a:solidFill>
                <a:latin typeface="Trebuchet MS" panose="020B0603020202020204"/>
              </a:rPr>
              <a:t>24)</a:t>
            </a:r>
          </a:p>
        </p:txBody>
      </p:sp>
      <p:sp>
        <p:nvSpPr>
          <p:cNvPr id="4" name="Text Placeholder 3">
            <a:extLst>
              <a:ext uri="{FF2B5EF4-FFF2-40B4-BE49-F238E27FC236}">
                <a16:creationId xmlns:a16="http://schemas.microsoft.com/office/drawing/2014/main" id="{9621E25A-3DC3-888C-EC0F-706BF5F91930}"/>
              </a:ext>
            </a:extLst>
          </p:cNvPr>
          <p:cNvSpPr>
            <a:spLocks noGrp="1"/>
          </p:cNvSpPr>
          <p:nvPr>
            <p:ph type="body" sz="quarter" idx="11"/>
          </p:nvPr>
        </p:nvSpPr>
        <p:spPr>
          <a:xfrm>
            <a:off x="1343026" y="2943481"/>
            <a:ext cx="4210895" cy="1331903"/>
          </a:xfrm>
        </p:spPr>
        <p:txBody>
          <a:bodyPr>
            <a:normAutofit/>
          </a:bodyPr>
          <a:lstStyle/>
          <a:p>
            <a:r>
              <a:rPr lang="en-US" sz="1238" dirty="0"/>
              <a:t>The data cutoff date for this planned interim analysis was August 31, 2022</a:t>
            </a:r>
          </a:p>
          <a:p>
            <a:pPr lvl="2"/>
            <a:r>
              <a:rPr lang="en-GB" sz="1125" dirty="0"/>
              <a:t>This prespecified interim analysis was planned for when ~300 patients had either completed 24 weeks of treatment or discontinued prior to completing 24 weeks of treatment (at 85% of information for the primary endpoint)</a:t>
            </a:r>
          </a:p>
        </p:txBody>
      </p:sp>
      <p:sp>
        <p:nvSpPr>
          <p:cNvPr id="12" name="TextBox 11">
            <a:extLst>
              <a:ext uri="{FF2B5EF4-FFF2-40B4-BE49-F238E27FC236}">
                <a16:creationId xmlns:a16="http://schemas.microsoft.com/office/drawing/2014/main" id="{2C7A8E16-4949-4890-86B3-459741868F1F}"/>
              </a:ext>
            </a:extLst>
          </p:cNvPr>
          <p:cNvSpPr txBox="1"/>
          <p:nvPr>
            <p:custDataLst>
              <p:tags r:id="rId1"/>
            </p:custDataLst>
          </p:nvPr>
        </p:nvSpPr>
        <p:spPr>
          <a:xfrm>
            <a:off x="1355884" y="4272907"/>
            <a:ext cx="6162740" cy="77970"/>
          </a:xfrm>
          <a:prstGeom prst="rect">
            <a:avLst/>
          </a:prstGeom>
          <a:noFill/>
        </p:spPr>
        <p:txBody>
          <a:bodyPr vert="horz" wrap="square" lIns="0" tIns="0" rIns="0" bIns="0" rtlCol="0" anchor="b" anchorCtr="0">
            <a:spAutoFit/>
          </a:bodyPr>
          <a:lstStyle/>
          <a:p>
            <a:pPr defTabSz="685863">
              <a:lnSpc>
                <a:spcPct val="90000"/>
              </a:lnSpc>
              <a:spcBef>
                <a:spcPts val="300"/>
              </a:spcBef>
              <a:defRPr/>
            </a:pPr>
            <a:r>
              <a:rPr lang="en-US" sz="563" dirty="0">
                <a:solidFill>
                  <a:srgbClr val="595454"/>
                </a:solidFill>
                <a:latin typeface="Trebuchet MS" panose="020B0603020202020204"/>
                <a:cs typeface="Arial" panose="020B0604020202020204" pitchFamily="34" charset="0"/>
              </a:rPr>
              <a:t>HI-E, hematological improvement-erythroid; RBC-TI, RBC transfusion independence; TEAE, treatment-emergent adverse event.</a:t>
            </a:r>
          </a:p>
        </p:txBody>
      </p:sp>
      <p:sp>
        <p:nvSpPr>
          <p:cNvPr id="5" name="TextBox 4">
            <a:extLst>
              <a:ext uri="{FF2B5EF4-FFF2-40B4-BE49-F238E27FC236}">
                <a16:creationId xmlns:a16="http://schemas.microsoft.com/office/drawing/2014/main" id="{8AD1545C-0600-87C1-E419-CD7B8F525F1A}"/>
              </a:ext>
            </a:extLst>
          </p:cNvPr>
          <p:cNvSpPr txBox="1"/>
          <p:nvPr/>
        </p:nvSpPr>
        <p:spPr>
          <a:xfrm>
            <a:off x="5840915" y="1444827"/>
            <a:ext cx="1871588" cy="523689"/>
          </a:xfrm>
          <a:prstGeom prst="roundRect">
            <a:avLst/>
          </a:prstGeom>
          <a:solidFill>
            <a:srgbClr val="E1D5D5"/>
          </a:solidFill>
        </p:spPr>
        <p:txBody>
          <a:bodyPr wrap="square" rtlCol="0">
            <a:spAutoFit/>
          </a:bodyPr>
          <a:lstStyle/>
          <a:p>
            <a:pPr algn="ctr" defTabSz="685863">
              <a:defRPr/>
            </a:pPr>
            <a:r>
              <a:rPr lang="en-US" sz="1238" dirty="0">
                <a:solidFill>
                  <a:srgbClr val="595454"/>
                </a:solidFill>
                <a:latin typeface="Trebuchet MS" panose="020B0603020202020204"/>
              </a:rPr>
              <a:t>Secondary and exploratory endpoints</a:t>
            </a:r>
            <a:endParaRPr lang="en-US" sz="1350" dirty="0">
              <a:solidFill>
                <a:srgbClr val="595454"/>
              </a:solidFill>
              <a:latin typeface="Trebuchet MS" panose="020B0603020202020204"/>
            </a:endParaRPr>
          </a:p>
        </p:txBody>
      </p:sp>
      <p:sp>
        <p:nvSpPr>
          <p:cNvPr id="22" name="Rounded Rectangle 52">
            <a:extLst>
              <a:ext uri="{FF2B5EF4-FFF2-40B4-BE49-F238E27FC236}">
                <a16:creationId xmlns:a16="http://schemas.microsoft.com/office/drawing/2014/main" id="{480EB552-FCDD-049F-8BF9-49F2E69399F4}"/>
              </a:ext>
            </a:extLst>
          </p:cNvPr>
          <p:cNvSpPr/>
          <p:nvPr/>
        </p:nvSpPr>
        <p:spPr>
          <a:xfrm>
            <a:off x="5784051" y="2943511"/>
            <a:ext cx="1985318" cy="1114040"/>
          </a:xfrm>
          <a:prstGeom prst="roundRect">
            <a:avLst>
              <a:gd name="adj" fmla="val 4047"/>
            </a:avLst>
          </a:prstGeom>
          <a:solidFill>
            <a:srgbClr val="EE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63">
              <a:defRPr/>
            </a:pPr>
            <a:r>
              <a:rPr lang="en-US" sz="1350" dirty="0">
                <a:solidFill>
                  <a:srgbClr val="595454"/>
                </a:solidFill>
                <a:latin typeface="Trebuchet MS" panose="020B0603020202020204"/>
              </a:rPr>
              <a:t/>
            </a:r>
            <a:br>
              <a:rPr lang="en-US" sz="1350" dirty="0">
                <a:solidFill>
                  <a:srgbClr val="595454"/>
                </a:solidFill>
                <a:latin typeface="Trebuchet MS" panose="020B0603020202020204"/>
              </a:rPr>
            </a:br>
            <a:endParaRPr lang="en-US" sz="1350" dirty="0">
              <a:solidFill>
                <a:srgbClr val="595454"/>
              </a:solidFill>
              <a:latin typeface="Trebuchet MS" panose="020B0603020202020204"/>
            </a:endParaRPr>
          </a:p>
          <a:p>
            <a:pPr defTabSz="685863">
              <a:defRPr/>
            </a:pPr>
            <a:endParaRPr lang="en-US" sz="1013" dirty="0">
              <a:solidFill>
                <a:srgbClr val="595454"/>
              </a:solidFill>
              <a:latin typeface="Trebuchet MS" panose="020B0603020202020204"/>
            </a:endParaRPr>
          </a:p>
        </p:txBody>
      </p:sp>
      <p:sp>
        <p:nvSpPr>
          <p:cNvPr id="23" name="TextBox 22">
            <a:extLst>
              <a:ext uri="{FF2B5EF4-FFF2-40B4-BE49-F238E27FC236}">
                <a16:creationId xmlns:a16="http://schemas.microsoft.com/office/drawing/2014/main" id="{652565C0-5FEC-91F2-F693-A1EA2CB25F76}"/>
              </a:ext>
            </a:extLst>
          </p:cNvPr>
          <p:cNvSpPr txBox="1"/>
          <p:nvPr/>
        </p:nvSpPr>
        <p:spPr>
          <a:xfrm>
            <a:off x="5784051" y="3291734"/>
            <a:ext cx="1985016" cy="914994"/>
          </a:xfrm>
          <a:prstGeom prst="rect">
            <a:avLst/>
          </a:prstGeom>
          <a:noFill/>
        </p:spPr>
        <p:txBody>
          <a:bodyPr wrap="square">
            <a:spAutoFit/>
          </a:bodyPr>
          <a:lstStyle/>
          <a:p>
            <a:pPr marL="192933" indent="-192933">
              <a:buFont typeface="Arial" panose="020B0604020202020204" pitchFamily="34" charset="0"/>
              <a:buChar char="•"/>
              <a:defRPr/>
            </a:pPr>
            <a:r>
              <a:rPr lang="en-GB" sz="1069" dirty="0">
                <a:solidFill>
                  <a:srgbClr val="595454"/>
                </a:solidFill>
                <a:latin typeface="Trebuchet MS" panose="020B0603020202020204"/>
              </a:rPr>
              <a:t>Treatment discontinuation</a:t>
            </a:r>
          </a:p>
          <a:p>
            <a:pPr marL="192933" indent="-192933">
              <a:buFont typeface="Arial" panose="020B0604020202020204" pitchFamily="34" charset="0"/>
              <a:buChar char="•"/>
              <a:defRPr/>
            </a:pPr>
            <a:r>
              <a:rPr lang="en-GB" sz="1069" dirty="0">
                <a:solidFill>
                  <a:srgbClr val="595454"/>
                </a:solidFill>
                <a:latin typeface="Trebuchet MS" panose="020B0603020202020204"/>
              </a:rPr>
              <a:t>TEAE</a:t>
            </a:r>
          </a:p>
          <a:p>
            <a:pPr marL="192933" indent="-192933">
              <a:buFont typeface="Arial" panose="020B0604020202020204" pitchFamily="34" charset="0"/>
              <a:buChar char="•"/>
              <a:defRPr/>
            </a:pPr>
            <a:r>
              <a:rPr lang="en-GB" sz="1069" dirty="0">
                <a:solidFill>
                  <a:srgbClr val="595454"/>
                </a:solidFill>
                <a:latin typeface="Trebuchet MS" panose="020B0603020202020204"/>
              </a:rPr>
              <a:t>HR-MDS/AML progression</a:t>
            </a:r>
          </a:p>
          <a:p>
            <a:pPr marL="192933" indent="-192933">
              <a:buFont typeface="Arial" panose="020B0604020202020204" pitchFamily="34" charset="0"/>
              <a:buChar char="•"/>
              <a:defRPr/>
            </a:pPr>
            <a:r>
              <a:rPr lang="en-GB" sz="1069" dirty="0">
                <a:solidFill>
                  <a:srgbClr val="595454"/>
                </a:solidFill>
                <a:latin typeface="Trebuchet MS" panose="020B0603020202020204"/>
              </a:rPr>
              <a:t>Death</a:t>
            </a:r>
          </a:p>
        </p:txBody>
      </p:sp>
      <p:sp>
        <p:nvSpPr>
          <p:cNvPr id="24" name="TextBox 23">
            <a:extLst>
              <a:ext uri="{FF2B5EF4-FFF2-40B4-BE49-F238E27FC236}">
                <a16:creationId xmlns:a16="http://schemas.microsoft.com/office/drawing/2014/main" id="{9A47E224-601C-B69B-AEEA-3AEB4FF708DE}"/>
              </a:ext>
            </a:extLst>
          </p:cNvPr>
          <p:cNvSpPr txBox="1"/>
          <p:nvPr/>
        </p:nvSpPr>
        <p:spPr>
          <a:xfrm>
            <a:off x="5840915" y="2980762"/>
            <a:ext cx="1871588" cy="312923"/>
          </a:xfrm>
          <a:prstGeom prst="roundRect">
            <a:avLst/>
          </a:prstGeom>
          <a:solidFill>
            <a:srgbClr val="E1D5D5"/>
          </a:solidFill>
        </p:spPr>
        <p:txBody>
          <a:bodyPr wrap="square" rtlCol="0">
            <a:spAutoFit/>
          </a:bodyPr>
          <a:lstStyle/>
          <a:p>
            <a:pPr algn="ctr" defTabSz="685863">
              <a:defRPr/>
            </a:pPr>
            <a:r>
              <a:rPr lang="en-US" sz="1238" dirty="0">
                <a:solidFill>
                  <a:srgbClr val="595454"/>
                </a:solidFill>
                <a:latin typeface="Trebuchet MS" panose="020B0603020202020204"/>
              </a:rPr>
              <a:t>Safety</a:t>
            </a:r>
            <a:endParaRPr lang="en-US" sz="1350" dirty="0">
              <a:solidFill>
                <a:srgbClr val="595454"/>
              </a:solidFill>
              <a:latin typeface="Trebuchet MS" panose="020B0603020202020204"/>
            </a:endParaRPr>
          </a:p>
        </p:txBody>
      </p:sp>
    </p:spTree>
    <p:extLst>
      <p:ext uri="{BB962C8B-B14F-4D97-AF65-F5344CB8AC3E}">
        <p14:creationId xmlns:p14="http://schemas.microsoft.com/office/powerpoint/2010/main" val="251611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rgbClr val="FF0000"/>
                </a:solidFill>
              </a:rPr>
              <a:t>Anemia</a:t>
            </a:r>
            <a:r>
              <a:rPr lang="fr-FR" dirty="0">
                <a:solidFill>
                  <a:srgbClr val="FF0000"/>
                </a:solidFill>
              </a:rPr>
              <a:t> in  MDS WITH NO EXCESS OF MARROW BLASTS</a:t>
            </a:r>
          </a:p>
        </p:txBody>
      </p:sp>
      <p:sp>
        <p:nvSpPr>
          <p:cNvPr id="3" name="Espace réservé du contenu 2"/>
          <p:cNvSpPr>
            <a:spLocks noGrp="1"/>
          </p:cNvSpPr>
          <p:nvPr>
            <p:ph idx="1"/>
          </p:nvPr>
        </p:nvSpPr>
        <p:spPr/>
        <p:txBody>
          <a:bodyPr>
            <a:normAutofit fontScale="77500" lnSpcReduction="20000"/>
          </a:bodyPr>
          <a:lstStyle/>
          <a:p>
            <a:r>
              <a:rPr lang="fr-FR" dirty="0" err="1"/>
              <a:t>Until</a:t>
            </a:r>
            <a:r>
              <a:rPr lang="fr-FR" dirty="0"/>
              <a:t> </a:t>
            </a:r>
            <a:r>
              <a:rPr lang="fr-FR" dirty="0" err="1"/>
              <a:t>recently</a:t>
            </a:r>
            <a:r>
              <a:rPr lang="fr-FR" dirty="0"/>
              <a:t> </a:t>
            </a:r>
            <a:r>
              <a:rPr lang="fr-FR" dirty="0" err="1"/>
              <a:t>called</a:t>
            </a:r>
            <a:r>
              <a:rPr lang="fr-FR" dirty="0"/>
              <a:t> « </a:t>
            </a:r>
            <a:r>
              <a:rPr lang="fr-FR" dirty="0" err="1"/>
              <a:t>refractory</a:t>
            </a:r>
            <a:r>
              <a:rPr lang="fr-FR" dirty="0"/>
              <a:t> </a:t>
            </a:r>
            <a:r>
              <a:rPr lang="fr-FR" dirty="0" err="1"/>
              <a:t>anemia</a:t>
            </a:r>
            <a:r>
              <a:rPr lang="fr-FR" dirty="0"/>
              <a:t> »</a:t>
            </a:r>
          </a:p>
          <a:p>
            <a:r>
              <a:rPr lang="fr-FR" dirty="0"/>
              <a:t>MDS </a:t>
            </a:r>
            <a:r>
              <a:rPr lang="fr-FR" dirty="0" err="1"/>
              <a:t>without</a:t>
            </a:r>
            <a:r>
              <a:rPr lang="fr-FR" dirty="0"/>
              <a:t> </a:t>
            </a:r>
            <a:r>
              <a:rPr lang="fr-FR" dirty="0" err="1"/>
              <a:t>excess</a:t>
            </a:r>
            <a:r>
              <a:rPr lang="fr-FR" dirty="0"/>
              <a:t> of blasts :</a:t>
            </a:r>
          </a:p>
          <a:p>
            <a:pPr lvl="1"/>
            <a:r>
              <a:rPr lang="fr-FR" dirty="0" err="1"/>
              <a:t>with</a:t>
            </a:r>
            <a:r>
              <a:rPr lang="fr-FR" dirty="0"/>
              <a:t> or </a:t>
            </a:r>
            <a:r>
              <a:rPr lang="fr-FR" dirty="0" err="1"/>
              <a:t>without</a:t>
            </a:r>
            <a:r>
              <a:rPr lang="fr-FR" dirty="0"/>
              <a:t> </a:t>
            </a:r>
            <a:r>
              <a:rPr lang="fr-FR" dirty="0" err="1"/>
              <a:t>ringed</a:t>
            </a:r>
            <a:r>
              <a:rPr lang="fr-FR" dirty="0"/>
              <a:t> </a:t>
            </a:r>
            <a:r>
              <a:rPr lang="fr-FR" dirty="0" err="1"/>
              <a:t>sideroblasts</a:t>
            </a:r>
            <a:r>
              <a:rPr lang="fr-FR" dirty="0"/>
              <a:t> (RS)</a:t>
            </a:r>
          </a:p>
          <a:p>
            <a:pPr lvl="1"/>
            <a:r>
              <a:rPr lang="fr-FR" dirty="0"/>
              <a:t>Uni or </a:t>
            </a:r>
            <a:r>
              <a:rPr lang="fr-FR" dirty="0" err="1"/>
              <a:t>multilineage</a:t>
            </a:r>
            <a:r>
              <a:rPr lang="fr-FR" dirty="0"/>
              <a:t> </a:t>
            </a:r>
            <a:r>
              <a:rPr lang="fr-FR" dirty="0" err="1"/>
              <a:t>dysplasia</a:t>
            </a:r>
            <a:endParaRPr lang="fr-FR" dirty="0"/>
          </a:p>
          <a:p>
            <a:pPr lvl="1"/>
            <a:r>
              <a:rPr lang="fr-FR" dirty="0"/>
              <a:t>MDS </a:t>
            </a:r>
            <a:r>
              <a:rPr lang="fr-FR" dirty="0" err="1"/>
              <a:t>with</a:t>
            </a:r>
            <a:r>
              <a:rPr lang="fr-FR" dirty="0"/>
              <a:t> </a:t>
            </a:r>
            <a:r>
              <a:rPr lang="fr-FR" dirty="0" err="1"/>
              <a:t>del</a:t>
            </a:r>
            <a:r>
              <a:rPr lang="fr-FR" dirty="0"/>
              <a:t> 5q</a:t>
            </a:r>
          </a:p>
          <a:p>
            <a:r>
              <a:rPr lang="fr-FR" dirty="0"/>
              <a:t>Ineffective </a:t>
            </a:r>
            <a:r>
              <a:rPr lang="fr-FR" dirty="0" err="1"/>
              <a:t>erythropoiesis</a:t>
            </a:r>
            <a:r>
              <a:rPr lang="fr-FR" dirty="0"/>
              <a:t> </a:t>
            </a:r>
            <a:r>
              <a:rPr lang="fr-FR" dirty="0" err="1"/>
              <a:t>is</a:t>
            </a:r>
            <a:r>
              <a:rPr lang="fr-FR" dirty="0"/>
              <a:t> the major cause of </a:t>
            </a:r>
            <a:r>
              <a:rPr lang="fr-FR" dirty="0" err="1"/>
              <a:t>anemia</a:t>
            </a:r>
            <a:r>
              <a:rPr lang="fr-FR" dirty="0"/>
              <a:t> (</a:t>
            </a:r>
            <a:r>
              <a:rPr lang="fr-FR" dirty="0" err="1"/>
              <a:t>except</a:t>
            </a:r>
            <a:r>
              <a:rPr lang="fr-FR" dirty="0"/>
              <a:t> in MDS </a:t>
            </a:r>
            <a:r>
              <a:rPr lang="fr-FR" dirty="0" err="1"/>
              <a:t>with</a:t>
            </a:r>
            <a:r>
              <a:rPr lang="fr-FR" dirty="0"/>
              <a:t> </a:t>
            </a:r>
            <a:r>
              <a:rPr lang="fr-FR" dirty="0" err="1"/>
              <a:t>with</a:t>
            </a:r>
            <a:r>
              <a:rPr lang="fr-FR" dirty="0"/>
              <a:t> </a:t>
            </a:r>
            <a:r>
              <a:rPr lang="fr-FR" dirty="0" err="1"/>
              <a:t>del</a:t>
            </a:r>
            <a:r>
              <a:rPr lang="fr-FR" dirty="0"/>
              <a:t> 5q)</a:t>
            </a:r>
          </a:p>
          <a:p>
            <a:r>
              <a:rPr lang="fr-FR" dirty="0" err="1"/>
              <a:t>Treatment</a:t>
            </a:r>
            <a:endParaRPr lang="fr-FR" dirty="0"/>
          </a:p>
          <a:p>
            <a:pPr lvl="1"/>
            <a:r>
              <a:rPr lang="fr-FR" dirty="0"/>
              <a:t>First line</a:t>
            </a:r>
          </a:p>
          <a:p>
            <a:pPr lvl="2"/>
            <a:r>
              <a:rPr lang="fr-FR" dirty="0"/>
              <a:t>ESA (non </a:t>
            </a:r>
            <a:r>
              <a:rPr lang="fr-FR" dirty="0" err="1"/>
              <a:t>del</a:t>
            </a:r>
            <a:r>
              <a:rPr lang="fr-FR" dirty="0"/>
              <a:t> 5q)</a:t>
            </a:r>
          </a:p>
          <a:p>
            <a:pPr lvl="2"/>
            <a:r>
              <a:rPr lang="fr-FR" dirty="0" err="1"/>
              <a:t>Lenalidomide</a:t>
            </a:r>
            <a:r>
              <a:rPr lang="fr-FR" dirty="0"/>
              <a:t> (</a:t>
            </a:r>
            <a:r>
              <a:rPr lang="fr-FR" dirty="0" err="1"/>
              <a:t>del</a:t>
            </a:r>
            <a:r>
              <a:rPr lang="fr-FR" dirty="0"/>
              <a:t> 5q)</a:t>
            </a:r>
          </a:p>
          <a:p>
            <a:pPr lvl="1"/>
            <a:r>
              <a:rPr lang="fr-FR" dirty="0"/>
              <a:t>Second line</a:t>
            </a:r>
          </a:p>
          <a:p>
            <a:pPr lvl="2"/>
            <a:r>
              <a:rPr lang="fr-FR" dirty="0"/>
              <a:t>HMA</a:t>
            </a:r>
          </a:p>
          <a:p>
            <a:pPr lvl="2"/>
            <a:r>
              <a:rPr lang="fr-FR" dirty="0" err="1"/>
              <a:t>Lenalidomide</a:t>
            </a:r>
            <a:r>
              <a:rPr lang="fr-FR" dirty="0"/>
              <a:t> +/- ESA</a:t>
            </a:r>
          </a:p>
          <a:p>
            <a:pPr lvl="2"/>
            <a:r>
              <a:rPr lang="fr-FR" dirty="0"/>
              <a:t>ATG</a:t>
            </a:r>
          </a:p>
          <a:p>
            <a:pPr lvl="2"/>
            <a:r>
              <a:rPr lang="fr-FR" i="1" dirty="0" err="1"/>
              <a:t>Imetelstat</a:t>
            </a:r>
            <a:endParaRPr lang="fr-FR" i="1" dirty="0"/>
          </a:p>
        </p:txBody>
      </p:sp>
      <p:sp>
        <p:nvSpPr>
          <p:cNvPr id="4" name="Espace réservé du pied de page 3"/>
          <p:cNvSpPr>
            <a:spLocks noGrp="1"/>
          </p:cNvSpPr>
          <p:nvPr>
            <p:ph type="ftr" sz="quarter" idx="11"/>
          </p:nvPr>
        </p:nvSpPr>
        <p:spPr/>
        <p:txBody>
          <a:bodyPr/>
          <a:lstStyle/>
          <a:p>
            <a:r>
              <a:rPr lang="en-US"/>
              <a:t>Footer for Disclaimer Text</a:t>
            </a:r>
            <a:endParaRPr lang="en-US" dirty="0"/>
          </a:p>
        </p:txBody>
      </p:sp>
      <p:sp>
        <p:nvSpPr>
          <p:cNvPr id="5" name="Espace réservé du numéro de diapositive 4"/>
          <p:cNvSpPr>
            <a:spLocks noGrp="1"/>
          </p:cNvSpPr>
          <p:nvPr>
            <p:ph type="sldNum" sz="quarter" idx="12"/>
          </p:nvPr>
        </p:nvSpPr>
        <p:spPr/>
        <p:txBody>
          <a:bodyPr/>
          <a:lstStyle/>
          <a:p>
            <a:fld id="{C0543ED3-111B-4842-9D2D-918F903AB236}" type="slidenum">
              <a:rPr lang="en-US" smtClean="0"/>
              <a:t>4</a:t>
            </a:fld>
            <a:endParaRPr lang="en-US" dirty="0"/>
          </a:p>
        </p:txBody>
      </p:sp>
    </p:spTree>
    <p:extLst>
      <p:ext uri="{BB962C8B-B14F-4D97-AF65-F5344CB8AC3E}">
        <p14:creationId xmlns:p14="http://schemas.microsoft.com/office/powerpoint/2010/main" val="170244308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ABB9-E518-8513-0B43-D23F4AD6B8C8}"/>
              </a:ext>
            </a:extLst>
          </p:cNvPr>
          <p:cNvSpPr>
            <a:spLocks noGrp="1"/>
          </p:cNvSpPr>
          <p:nvPr>
            <p:ph type="title"/>
          </p:nvPr>
        </p:nvSpPr>
        <p:spPr/>
        <p:txBody>
          <a:bodyPr>
            <a:normAutofit/>
          </a:bodyPr>
          <a:lstStyle/>
          <a:p>
            <a:r>
              <a:rPr lang="en-US" dirty="0"/>
              <a:t>Primary endpoint: </a:t>
            </a:r>
            <a:r>
              <a:rPr lang="en-GB" dirty="0"/>
              <a:t>luspatercept superior to epoetin alfa</a:t>
            </a:r>
            <a:endParaRPr lang="en-US" dirty="0"/>
          </a:p>
        </p:txBody>
      </p:sp>
      <p:sp>
        <p:nvSpPr>
          <p:cNvPr id="3" name="Slide Number Placeholder 2">
            <a:extLst>
              <a:ext uri="{FF2B5EF4-FFF2-40B4-BE49-F238E27FC236}">
                <a16:creationId xmlns:a16="http://schemas.microsoft.com/office/drawing/2014/main" id="{520421CF-3B15-0698-BCF6-0014D5C88035}"/>
              </a:ext>
            </a:extLst>
          </p:cNvPr>
          <p:cNvSpPr>
            <a:spLocks noGrp="1"/>
          </p:cNvSpPr>
          <p:nvPr>
            <p:ph type="sldNum" sz="quarter" idx="10"/>
          </p:nvPr>
        </p:nvSpPr>
        <p:spPr/>
        <p:txBody>
          <a:bodyPr/>
          <a:lstStyle/>
          <a:p>
            <a:pPr defTabSz="685863">
              <a:defRPr/>
            </a:pPr>
            <a:fld id="{AF1AFCDA-ABCC-4704-AB71-48FDE4F2FA4C}" type="slidenum">
              <a:rPr lang="en-GB" sz="563" b="0">
                <a:solidFill>
                  <a:srgbClr val="595454"/>
                </a:solidFill>
                <a:latin typeface="Trebuchet MS" panose="020B0603020202020204"/>
              </a:rPr>
              <a:pPr defTabSz="685863">
                <a:defRPr/>
              </a:pPr>
              <a:t>40</a:t>
            </a:fld>
            <a:endParaRPr lang="en-GB" sz="563" b="0" dirty="0">
              <a:solidFill>
                <a:srgbClr val="595454"/>
              </a:solidFill>
              <a:latin typeface="Trebuchet MS" panose="020B0603020202020204"/>
            </a:endParaRPr>
          </a:p>
        </p:txBody>
      </p:sp>
      <p:sp>
        <p:nvSpPr>
          <p:cNvPr id="4" name="Text Placeholder 3">
            <a:extLst>
              <a:ext uri="{FF2B5EF4-FFF2-40B4-BE49-F238E27FC236}">
                <a16:creationId xmlns:a16="http://schemas.microsoft.com/office/drawing/2014/main" id="{909F7C91-B3FD-7CB6-EAE2-EEBCC2FBEC5F}"/>
              </a:ext>
            </a:extLst>
          </p:cNvPr>
          <p:cNvSpPr>
            <a:spLocks noGrp="1"/>
          </p:cNvSpPr>
          <p:nvPr>
            <p:ph type="body" sz="quarter" idx="11"/>
          </p:nvPr>
        </p:nvSpPr>
        <p:spPr/>
        <p:txBody>
          <a:bodyPr/>
          <a:lstStyle/>
          <a:p>
            <a:r>
              <a:rPr lang="en-US" sz="1238" dirty="0"/>
              <a:t>Of 301 pts included in the efficacy analysis, 86 (58.5%) patients receiving luspatercept and 48 (31.2%) epoetin alfa achieved the primary endpoint</a:t>
            </a:r>
          </a:p>
          <a:p>
            <a:pPr lvl="2"/>
            <a:r>
              <a:rPr lang="en-US" sz="1125" dirty="0"/>
              <a:t>Achievement of the primary endpoint favored luspatercept or was similar to epoetin alfa for all subgroups analyzed</a:t>
            </a:r>
          </a:p>
          <a:p>
            <a:endParaRPr lang="en-US" sz="1238" dirty="0"/>
          </a:p>
          <a:p>
            <a:endParaRPr lang="en-US" sz="1238" dirty="0"/>
          </a:p>
        </p:txBody>
      </p:sp>
      <p:sp>
        <p:nvSpPr>
          <p:cNvPr id="8" name="TextBox 7">
            <a:extLst>
              <a:ext uri="{FF2B5EF4-FFF2-40B4-BE49-F238E27FC236}">
                <a16:creationId xmlns:a16="http://schemas.microsoft.com/office/drawing/2014/main" id="{93B5D68D-357D-9557-9DF9-935D95A63B6C}"/>
              </a:ext>
            </a:extLst>
          </p:cNvPr>
          <p:cNvSpPr txBox="1"/>
          <p:nvPr>
            <p:custDataLst>
              <p:tags r:id="rId1"/>
            </p:custDataLst>
          </p:nvPr>
        </p:nvSpPr>
        <p:spPr>
          <a:xfrm>
            <a:off x="1248729" y="4275504"/>
            <a:ext cx="6375175" cy="77970"/>
          </a:xfrm>
          <a:prstGeom prst="rect">
            <a:avLst/>
          </a:prstGeom>
          <a:noFill/>
        </p:spPr>
        <p:txBody>
          <a:bodyPr vert="horz" wrap="square" lIns="0" tIns="0" rIns="0" bIns="0" rtlCol="0" anchor="b" anchorCtr="0">
            <a:spAutoFit/>
          </a:bodyPr>
          <a:lstStyle/>
          <a:p>
            <a:pPr defTabSz="685863">
              <a:lnSpc>
                <a:spcPct val="90000"/>
              </a:lnSpc>
              <a:spcBef>
                <a:spcPts val="300"/>
              </a:spcBef>
              <a:defRPr/>
            </a:pPr>
            <a:r>
              <a:rPr lang="en-GB" sz="563" dirty="0">
                <a:solidFill>
                  <a:srgbClr val="595454"/>
                </a:solidFill>
                <a:latin typeface="Trebuchet MS" panose="020B0603020202020204" pitchFamily="34" charset="0"/>
                <a:cs typeface="Arial" panose="020B0604020202020204" pitchFamily="34" charset="0"/>
              </a:rPr>
              <a:t>This prespecified interim analysis included 301 patients who had either completed 24 weeks of treatment or discontinued prior to completing 24 weeks of treatment.</a:t>
            </a:r>
          </a:p>
        </p:txBody>
      </p:sp>
      <p:grpSp>
        <p:nvGrpSpPr>
          <p:cNvPr id="31" name="Group 30">
            <a:extLst>
              <a:ext uri="{FF2B5EF4-FFF2-40B4-BE49-F238E27FC236}">
                <a16:creationId xmlns:a16="http://schemas.microsoft.com/office/drawing/2014/main" id="{791E2406-E474-0350-D330-09171027437E}"/>
              </a:ext>
            </a:extLst>
          </p:cNvPr>
          <p:cNvGrpSpPr/>
          <p:nvPr/>
        </p:nvGrpSpPr>
        <p:grpSpPr>
          <a:xfrm>
            <a:off x="1426994" y="2021549"/>
            <a:ext cx="6269806" cy="2508134"/>
            <a:chOff x="504745" y="2371217"/>
            <a:chExt cx="11143418" cy="4457743"/>
          </a:xfrm>
        </p:grpSpPr>
        <p:grpSp>
          <p:nvGrpSpPr>
            <p:cNvPr id="6" name="Group 5">
              <a:extLst>
                <a:ext uri="{FF2B5EF4-FFF2-40B4-BE49-F238E27FC236}">
                  <a16:creationId xmlns:a16="http://schemas.microsoft.com/office/drawing/2014/main" id="{99C8E2DB-5061-5F88-065A-10FA546FDCFF}"/>
                </a:ext>
              </a:extLst>
            </p:cNvPr>
            <p:cNvGrpSpPr/>
            <p:nvPr/>
          </p:nvGrpSpPr>
          <p:grpSpPr>
            <a:xfrm>
              <a:off x="504745" y="2371217"/>
              <a:ext cx="11143418" cy="4457743"/>
              <a:chOff x="667044" y="2433363"/>
              <a:chExt cx="11143418" cy="4457743"/>
            </a:xfrm>
          </p:grpSpPr>
          <p:grpSp>
            <p:nvGrpSpPr>
              <p:cNvPr id="5" name="Group 4">
                <a:extLst>
                  <a:ext uri="{FF2B5EF4-FFF2-40B4-BE49-F238E27FC236}">
                    <a16:creationId xmlns:a16="http://schemas.microsoft.com/office/drawing/2014/main" id="{3E6B3307-3D0E-5680-4BF5-B5157E14AB04}"/>
                  </a:ext>
                </a:extLst>
              </p:cNvPr>
              <p:cNvGrpSpPr/>
              <p:nvPr/>
            </p:nvGrpSpPr>
            <p:grpSpPr>
              <a:xfrm>
                <a:off x="667044" y="2433363"/>
                <a:ext cx="11143418" cy="4457743"/>
                <a:chOff x="667044" y="2433363"/>
                <a:chExt cx="11143418" cy="4457743"/>
              </a:xfrm>
            </p:grpSpPr>
            <p:graphicFrame>
              <p:nvGraphicFramePr>
                <p:cNvPr id="11" name="Chart 10">
                  <a:extLst>
                    <a:ext uri="{FF2B5EF4-FFF2-40B4-BE49-F238E27FC236}">
                      <a16:creationId xmlns:a16="http://schemas.microsoft.com/office/drawing/2014/main" id="{B158F013-803E-BC4A-33C5-784993381495}"/>
                    </a:ext>
                  </a:extLst>
                </p:cNvPr>
                <p:cNvGraphicFramePr/>
                <p:nvPr/>
              </p:nvGraphicFramePr>
              <p:xfrm>
                <a:off x="1037514" y="2843884"/>
                <a:ext cx="3831867" cy="32802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F52C68F-88FA-914F-9551-1A8538CAFE7A}"/>
                    </a:ext>
                  </a:extLst>
                </p:cNvPr>
                <p:cNvSpPr txBox="1"/>
                <p:nvPr/>
              </p:nvSpPr>
              <p:spPr>
                <a:xfrm rot="16200000">
                  <a:off x="218378" y="3947311"/>
                  <a:ext cx="1276940" cy="379608"/>
                </a:xfrm>
                <a:prstGeom prst="rect">
                  <a:avLst/>
                </a:prstGeom>
                <a:noFill/>
              </p:spPr>
              <p:txBody>
                <a:bodyPr wrap="none" rtlCol="0">
                  <a:spAutoFit/>
                </a:bodyPr>
                <a:lstStyle/>
                <a:p>
                  <a:pPr defTabSz="514487">
                    <a:defRPr/>
                  </a:pPr>
                  <a:r>
                    <a:rPr lang="en-US" sz="788" kern="0" dirty="0">
                      <a:solidFill>
                        <a:srgbClr val="595454"/>
                      </a:solidFill>
                      <a:latin typeface="Trebuchet MS" panose="020B0603020202020204"/>
                    </a:rPr>
                    <a:t>Patients (%)</a:t>
                  </a:r>
                </a:p>
              </p:txBody>
            </p:sp>
            <p:graphicFrame>
              <p:nvGraphicFramePr>
                <p:cNvPr id="13" name="Chart 12">
                  <a:extLst>
                    <a:ext uri="{FF2B5EF4-FFF2-40B4-BE49-F238E27FC236}">
                      <a16:creationId xmlns:a16="http://schemas.microsoft.com/office/drawing/2014/main" id="{856B0F6E-576E-0E59-D48B-F5E1863485CB}"/>
                    </a:ext>
                  </a:extLst>
                </p:cNvPr>
                <p:cNvGraphicFramePr/>
                <p:nvPr/>
              </p:nvGraphicFramePr>
              <p:xfrm>
                <a:off x="4282633" y="2433363"/>
                <a:ext cx="7527829" cy="4457743"/>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extBox 13">
                <a:extLst>
                  <a:ext uri="{FF2B5EF4-FFF2-40B4-BE49-F238E27FC236}">
                    <a16:creationId xmlns:a16="http://schemas.microsoft.com/office/drawing/2014/main" id="{164E18C9-30C3-B8EC-8463-3FBF8C510C6D}"/>
                  </a:ext>
                </a:extLst>
              </p:cNvPr>
              <p:cNvSpPr txBox="1"/>
              <p:nvPr/>
            </p:nvSpPr>
            <p:spPr>
              <a:xfrm>
                <a:off x="8345088" y="5558509"/>
                <a:ext cx="589560" cy="318068"/>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RS+</a:t>
                </a:r>
              </a:p>
            </p:txBody>
          </p:sp>
          <p:sp>
            <p:nvSpPr>
              <p:cNvPr id="15" name="TextBox 14">
                <a:extLst>
                  <a:ext uri="{FF2B5EF4-FFF2-40B4-BE49-F238E27FC236}">
                    <a16:creationId xmlns:a16="http://schemas.microsoft.com/office/drawing/2014/main" id="{7334D6D6-28B8-8B74-CE7E-946D45F8676D}"/>
                  </a:ext>
                </a:extLst>
              </p:cNvPr>
              <p:cNvSpPr txBox="1"/>
              <p:nvPr/>
            </p:nvSpPr>
            <p:spPr>
              <a:xfrm>
                <a:off x="9241341" y="5558509"/>
                <a:ext cx="589560" cy="318068"/>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RS−</a:t>
                </a:r>
              </a:p>
            </p:txBody>
          </p:sp>
          <p:sp>
            <p:nvSpPr>
              <p:cNvPr id="16" name="TextBox 15">
                <a:extLst>
                  <a:ext uri="{FF2B5EF4-FFF2-40B4-BE49-F238E27FC236}">
                    <a16:creationId xmlns:a16="http://schemas.microsoft.com/office/drawing/2014/main" id="{5C770F4C-51E6-50C0-59E4-F96E82CF9470}"/>
                  </a:ext>
                </a:extLst>
              </p:cNvPr>
              <p:cNvSpPr txBox="1"/>
              <p:nvPr/>
            </p:nvSpPr>
            <p:spPr>
              <a:xfrm>
                <a:off x="9948992" y="5549737"/>
                <a:ext cx="983605" cy="318068"/>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Mutated</a:t>
                </a:r>
              </a:p>
            </p:txBody>
          </p:sp>
          <p:sp>
            <p:nvSpPr>
              <p:cNvPr id="17" name="TextBox 16">
                <a:extLst>
                  <a:ext uri="{FF2B5EF4-FFF2-40B4-BE49-F238E27FC236}">
                    <a16:creationId xmlns:a16="http://schemas.microsoft.com/office/drawing/2014/main" id="{1980B28F-DDD9-99B9-810E-6341166AE21A}"/>
                  </a:ext>
                </a:extLst>
              </p:cNvPr>
              <p:cNvSpPr txBox="1"/>
              <p:nvPr/>
            </p:nvSpPr>
            <p:spPr>
              <a:xfrm>
                <a:off x="11024533" y="5549737"/>
                <a:ext cx="585463" cy="318068"/>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WT</a:t>
                </a:r>
              </a:p>
            </p:txBody>
          </p:sp>
          <p:sp>
            <p:nvSpPr>
              <p:cNvPr id="18" name="TextBox 17">
                <a:extLst>
                  <a:ext uri="{FF2B5EF4-FFF2-40B4-BE49-F238E27FC236}">
                    <a16:creationId xmlns:a16="http://schemas.microsoft.com/office/drawing/2014/main" id="{4891B61A-373A-BD53-1C0C-D2639C426A40}"/>
                  </a:ext>
                </a:extLst>
              </p:cNvPr>
              <p:cNvSpPr txBox="1"/>
              <p:nvPr/>
            </p:nvSpPr>
            <p:spPr>
              <a:xfrm>
                <a:off x="4567683" y="5549737"/>
                <a:ext cx="972417" cy="318068"/>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 200 U/L</a:t>
                </a:r>
              </a:p>
            </p:txBody>
          </p:sp>
          <p:sp>
            <p:nvSpPr>
              <p:cNvPr id="19" name="TextBox 18">
                <a:extLst>
                  <a:ext uri="{FF2B5EF4-FFF2-40B4-BE49-F238E27FC236}">
                    <a16:creationId xmlns:a16="http://schemas.microsoft.com/office/drawing/2014/main" id="{1A349446-7AE6-F051-B442-C776C4D0B1DE}"/>
                  </a:ext>
                </a:extLst>
              </p:cNvPr>
              <p:cNvSpPr txBox="1"/>
              <p:nvPr/>
            </p:nvSpPr>
            <p:spPr>
              <a:xfrm>
                <a:off x="5392949" y="5539085"/>
                <a:ext cx="704533" cy="625992"/>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&gt; 200–500 U/L</a:t>
                </a:r>
              </a:p>
            </p:txBody>
          </p:sp>
          <p:sp>
            <p:nvSpPr>
              <p:cNvPr id="20" name="TextBox 19">
                <a:extLst>
                  <a:ext uri="{FF2B5EF4-FFF2-40B4-BE49-F238E27FC236}">
                    <a16:creationId xmlns:a16="http://schemas.microsoft.com/office/drawing/2014/main" id="{A46FDF28-948E-2597-3FAF-794AE14A2A47}"/>
                  </a:ext>
                </a:extLst>
              </p:cNvPr>
              <p:cNvSpPr txBox="1"/>
              <p:nvPr/>
            </p:nvSpPr>
            <p:spPr>
              <a:xfrm>
                <a:off x="6441770" y="5549737"/>
                <a:ext cx="737546" cy="625992"/>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&lt; 4 U/</a:t>
                </a:r>
                <a:br>
                  <a:rPr lang="en-US" sz="563" kern="0" dirty="0">
                    <a:solidFill>
                      <a:srgbClr val="595454"/>
                    </a:solidFill>
                    <a:latin typeface="Trebuchet MS" panose="020B0603020202020204"/>
                  </a:rPr>
                </a:br>
                <a:r>
                  <a:rPr lang="en-US" sz="563" kern="0" dirty="0">
                    <a:solidFill>
                      <a:srgbClr val="595454"/>
                    </a:solidFill>
                    <a:latin typeface="Trebuchet MS" panose="020B0603020202020204"/>
                  </a:rPr>
                  <a:t>8 weeks </a:t>
                </a:r>
              </a:p>
            </p:txBody>
          </p:sp>
          <p:sp>
            <p:nvSpPr>
              <p:cNvPr id="21" name="TextBox 20">
                <a:extLst>
                  <a:ext uri="{FF2B5EF4-FFF2-40B4-BE49-F238E27FC236}">
                    <a16:creationId xmlns:a16="http://schemas.microsoft.com/office/drawing/2014/main" id="{B9B49971-2460-B1F8-E01A-81E29E16023B}"/>
                  </a:ext>
                </a:extLst>
              </p:cNvPr>
              <p:cNvSpPr txBox="1"/>
              <p:nvPr/>
            </p:nvSpPr>
            <p:spPr>
              <a:xfrm>
                <a:off x="7319332" y="5549737"/>
                <a:ext cx="731861" cy="625992"/>
              </a:xfrm>
              <a:prstGeom prst="rect">
                <a:avLst/>
              </a:prstGeom>
              <a:noFill/>
            </p:spPr>
            <p:txBody>
              <a:bodyPr wrap="square" rtlCol="0">
                <a:spAutoFit/>
              </a:bodyPr>
              <a:lstStyle/>
              <a:p>
                <a:pPr algn="ctr" defTabSz="514487">
                  <a:defRPr/>
                </a:pPr>
                <a:r>
                  <a:rPr lang="en-US" sz="563" kern="0" dirty="0">
                    <a:solidFill>
                      <a:srgbClr val="595454"/>
                    </a:solidFill>
                    <a:latin typeface="Trebuchet MS" panose="020B0603020202020204"/>
                  </a:rPr>
                  <a:t>≥ 4 U/</a:t>
                </a:r>
                <a:br>
                  <a:rPr lang="en-US" sz="563" kern="0" dirty="0">
                    <a:solidFill>
                      <a:srgbClr val="595454"/>
                    </a:solidFill>
                    <a:latin typeface="Trebuchet MS" panose="020B0603020202020204"/>
                  </a:rPr>
                </a:br>
                <a:r>
                  <a:rPr lang="en-US" sz="563" kern="0" dirty="0">
                    <a:solidFill>
                      <a:srgbClr val="595454"/>
                    </a:solidFill>
                    <a:latin typeface="Trebuchet MS" panose="020B0603020202020204"/>
                  </a:rPr>
                  <a:t>8 weeks </a:t>
                </a:r>
              </a:p>
            </p:txBody>
          </p:sp>
        </p:grpSp>
        <p:grpSp>
          <p:nvGrpSpPr>
            <p:cNvPr id="7" name="Group 6">
              <a:extLst>
                <a:ext uri="{FF2B5EF4-FFF2-40B4-BE49-F238E27FC236}">
                  <a16:creationId xmlns:a16="http://schemas.microsoft.com/office/drawing/2014/main" id="{023D5CE9-4613-1620-3893-1479FE8320D1}"/>
                </a:ext>
              </a:extLst>
            </p:cNvPr>
            <p:cNvGrpSpPr/>
            <p:nvPr/>
          </p:nvGrpSpPr>
          <p:grpSpPr>
            <a:xfrm>
              <a:off x="8080187" y="5848052"/>
              <a:ext cx="1600200" cy="367386"/>
              <a:chOff x="4881814" y="5923098"/>
              <a:chExt cx="1600200" cy="367386"/>
            </a:xfrm>
          </p:grpSpPr>
          <p:sp>
            <p:nvSpPr>
              <p:cNvPr id="9" name="TextBox 8">
                <a:extLst>
                  <a:ext uri="{FF2B5EF4-FFF2-40B4-BE49-F238E27FC236}">
                    <a16:creationId xmlns:a16="http://schemas.microsoft.com/office/drawing/2014/main" id="{C4E4BFDE-1E87-49E0-0906-1FB3B3DD2DEF}"/>
                  </a:ext>
                </a:extLst>
              </p:cNvPr>
              <p:cNvSpPr txBox="1"/>
              <p:nvPr/>
            </p:nvSpPr>
            <p:spPr>
              <a:xfrm>
                <a:off x="4881814" y="5941760"/>
                <a:ext cx="1600200" cy="348724"/>
              </a:xfrm>
              <a:prstGeom prst="rect">
                <a:avLst/>
              </a:prstGeom>
              <a:noFill/>
            </p:spPr>
            <p:txBody>
              <a:bodyPr wrap="square" rtlCol="0">
                <a:spAutoFit/>
              </a:bodyPr>
              <a:lstStyle/>
              <a:p>
                <a:pPr algn="ctr"/>
                <a:r>
                  <a:rPr lang="en-US" sz="675" dirty="0"/>
                  <a:t>RS status</a:t>
                </a:r>
              </a:p>
            </p:txBody>
          </p:sp>
          <p:cxnSp>
            <p:nvCxnSpPr>
              <p:cNvPr id="10" name="Straight Connector 9">
                <a:extLst>
                  <a:ext uri="{FF2B5EF4-FFF2-40B4-BE49-F238E27FC236}">
                    <a16:creationId xmlns:a16="http://schemas.microsoft.com/office/drawing/2014/main" id="{D421F435-AA85-7352-25B9-68D680F7B639}"/>
                  </a:ext>
                </a:extLst>
              </p:cNvPr>
              <p:cNvCxnSpPr>
                <a:cxnSpLocks/>
              </p:cNvCxnSpPr>
              <p:nvPr/>
            </p:nvCxnSpPr>
            <p:spPr>
              <a:xfrm>
                <a:off x="4881814" y="5923098"/>
                <a:ext cx="16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B401F84-7B8C-AEE8-BDBD-A2D23E90B6B7}"/>
                </a:ext>
              </a:extLst>
            </p:cNvPr>
            <p:cNvGrpSpPr/>
            <p:nvPr/>
          </p:nvGrpSpPr>
          <p:grpSpPr>
            <a:xfrm>
              <a:off x="9950361" y="5848052"/>
              <a:ext cx="1600200" cy="552002"/>
              <a:chOff x="6635480" y="5923098"/>
              <a:chExt cx="1600200" cy="552002"/>
            </a:xfrm>
          </p:grpSpPr>
          <p:sp>
            <p:nvSpPr>
              <p:cNvPr id="23" name="TextBox 22">
                <a:extLst>
                  <a:ext uri="{FF2B5EF4-FFF2-40B4-BE49-F238E27FC236}">
                    <a16:creationId xmlns:a16="http://schemas.microsoft.com/office/drawing/2014/main" id="{F67EEE32-C4B5-1938-47F3-17BA8C7A48A0}"/>
                  </a:ext>
                </a:extLst>
              </p:cNvPr>
              <p:cNvSpPr txBox="1"/>
              <p:nvPr/>
            </p:nvSpPr>
            <p:spPr>
              <a:xfrm>
                <a:off x="6635480" y="5941760"/>
                <a:ext cx="1600200" cy="533340"/>
              </a:xfrm>
              <a:prstGeom prst="rect">
                <a:avLst/>
              </a:prstGeom>
              <a:noFill/>
            </p:spPr>
            <p:txBody>
              <a:bodyPr wrap="square" rtlCol="0">
                <a:spAutoFit/>
              </a:bodyPr>
              <a:lstStyle/>
              <a:p>
                <a:pPr algn="ctr"/>
                <a:r>
                  <a:rPr lang="en-US" sz="675" i="1" dirty="0"/>
                  <a:t>SF3B1 </a:t>
                </a:r>
                <a:r>
                  <a:rPr lang="en-US" sz="675" dirty="0"/>
                  <a:t>mutation status</a:t>
                </a:r>
              </a:p>
            </p:txBody>
          </p:sp>
          <p:cxnSp>
            <p:nvCxnSpPr>
              <p:cNvPr id="24" name="Straight Connector 23">
                <a:extLst>
                  <a:ext uri="{FF2B5EF4-FFF2-40B4-BE49-F238E27FC236}">
                    <a16:creationId xmlns:a16="http://schemas.microsoft.com/office/drawing/2014/main" id="{6DB0518C-0ED1-513B-FCDF-C4B5F09F9C87}"/>
                  </a:ext>
                </a:extLst>
              </p:cNvPr>
              <p:cNvCxnSpPr>
                <a:cxnSpLocks/>
              </p:cNvCxnSpPr>
              <p:nvPr/>
            </p:nvCxnSpPr>
            <p:spPr>
              <a:xfrm>
                <a:off x="6635480" y="5923098"/>
                <a:ext cx="16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37467A1-E15A-EE76-2FB4-7902AD2A3902}"/>
                </a:ext>
              </a:extLst>
            </p:cNvPr>
            <p:cNvGrpSpPr/>
            <p:nvPr/>
          </p:nvGrpSpPr>
          <p:grpSpPr>
            <a:xfrm>
              <a:off x="4553031" y="5848052"/>
              <a:ext cx="1597742" cy="552003"/>
              <a:chOff x="6646070" y="5923098"/>
              <a:chExt cx="1597742" cy="552003"/>
            </a:xfrm>
          </p:grpSpPr>
          <p:cxnSp>
            <p:nvCxnSpPr>
              <p:cNvPr id="26" name="Straight Connector 25">
                <a:extLst>
                  <a:ext uri="{FF2B5EF4-FFF2-40B4-BE49-F238E27FC236}">
                    <a16:creationId xmlns:a16="http://schemas.microsoft.com/office/drawing/2014/main" id="{FD4A9077-C5B6-9356-CB31-3A3C7BAD84D4}"/>
                  </a:ext>
                </a:extLst>
              </p:cNvPr>
              <p:cNvCxnSpPr>
                <a:cxnSpLocks/>
              </p:cNvCxnSpPr>
              <p:nvPr/>
            </p:nvCxnSpPr>
            <p:spPr>
              <a:xfrm>
                <a:off x="6646070" y="5923098"/>
                <a:ext cx="15977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EDBBC28-554E-74FB-6F76-9E1AA8A5C916}"/>
                  </a:ext>
                </a:extLst>
              </p:cNvPr>
              <p:cNvSpPr txBox="1"/>
              <p:nvPr/>
            </p:nvSpPr>
            <p:spPr>
              <a:xfrm>
                <a:off x="6646070" y="5941760"/>
                <a:ext cx="1597742" cy="533341"/>
              </a:xfrm>
              <a:prstGeom prst="rect">
                <a:avLst/>
              </a:prstGeom>
              <a:noFill/>
            </p:spPr>
            <p:txBody>
              <a:bodyPr wrap="square" rtlCol="0">
                <a:spAutoFit/>
              </a:bodyPr>
              <a:lstStyle/>
              <a:p>
                <a:pPr algn="ctr"/>
                <a:r>
                  <a:rPr lang="en-US" sz="675" dirty="0"/>
                  <a:t>Baseline sEPO level</a:t>
                </a:r>
              </a:p>
            </p:txBody>
          </p:sp>
        </p:grpSp>
        <p:grpSp>
          <p:nvGrpSpPr>
            <p:cNvPr id="28" name="Group 27">
              <a:extLst>
                <a:ext uri="{FF2B5EF4-FFF2-40B4-BE49-F238E27FC236}">
                  <a16:creationId xmlns:a16="http://schemas.microsoft.com/office/drawing/2014/main" id="{3954C90E-D9FA-6CB9-6FDD-93B5F6F1A244}"/>
                </a:ext>
              </a:extLst>
            </p:cNvPr>
            <p:cNvGrpSpPr/>
            <p:nvPr/>
          </p:nvGrpSpPr>
          <p:grpSpPr>
            <a:xfrm>
              <a:off x="6201648" y="5848052"/>
              <a:ext cx="1801480" cy="552001"/>
              <a:chOff x="10005244" y="5923098"/>
              <a:chExt cx="1905560" cy="552001"/>
            </a:xfrm>
          </p:grpSpPr>
          <p:sp>
            <p:nvSpPr>
              <p:cNvPr id="29" name="TextBox 28">
                <a:extLst>
                  <a:ext uri="{FF2B5EF4-FFF2-40B4-BE49-F238E27FC236}">
                    <a16:creationId xmlns:a16="http://schemas.microsoft.com/office/drawing/2014/main" id="{A964E63B-5570-C214-7B5F-538AA7CA7C76}"/>
                  </a:ext>
                </a:extLst>
              </p:cNvPr>
              <p:cNvSpPr txBox="1"/>
              <p:nvPr/>
            </p:nvSpPr>
            <p:spPr>
              <a:xfrm>
                <a:off x="10005244" y="5941760"/>
                <a:ext cx="1905560" cy="533339"/>
              </a:xfrm>
              <a:prstGeom prst="rect">
                <a:avLst/>
              </a:prstGeom>
              <a:noFill/>
            </p:spPr>
            <p:txBody>
              <a:bodyPr wrap="square" rtlCol="0">
                <a:spAutoFit/>
              </a:bodyPr>
              <a:lstStyle/>
              <a:p>
                <a:pPr algn="ctr"/>
                <a:r>
                  <a:rPr lang="en-US" sz="675" dirty="0"/>
                  <a:t>Baseline RBC transfusion burden</a:t>
                </a:r>
              </a:p>
            </p:txBody>
          </p:sp>
          <p:cxnSp>
            <p:nvCxnSpPr>
              <p:cNvPr id="30" name="Straight Connector 29">
                <a:extLst>
                  <a:ext uri="{FF2B5EF4-FFF2-40B4-BE49-F238E27FC236}">
                    <a16:creationId xmlns:a16="http://schemas.microsoft.com/office/drawing/2014/main" id="{4DDBD945-B5D8-4CEA-2761-C436E4F2BE69}"/>
                  </a:ext>
                </a:extLst>
              </p:cNvPr>
              <p:cNvCxnSpPr>
                <a:cxnSpLocks/>
              </p:cNvCxnSpPr>
              <p:nvPr/>
            </p:nvCxnSpPr>
            <p:spPr>
              <a:xfrm>
                <a:off x="10140353" y="5923098"/>
                <a:ext cx="1620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99529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F86E-87C6-AB9F-49ED-D80B2FE13607}"/>
              </a:ext>
            </a:extLst>
          </p:cNvPr>
          <p:cNvSpPr>
            <a:spLocks noGrp="1"/>
          </p:cNvSpPr>
          <p:nvPr>
            <p:ph type="title"/>
          </p:nvPr>
        </p:nvSpPr>
        <p:spPr/>
        <p:txBody>
          <a:bodyPr>
            <a:normAutofit/>
          </a:bodyPr>
          <a:lstStyle/>
          <a:p>
            <a:r>
              <a:rPr lang="en-US" dirty="0"/>
              <a:t>Secondary endpoints: luspatercept superior to epoetin alfa</a:t>
            </a:r>
          </a:p>
        </p:txBody>
      </p:sp>
      <p:sp>
        <p:nvSpPr>
          <p:cNvPr id="3" name="Slide Number Placeholder 2">
            <a:extLst>
              <a:ext uri="{FF2B5EF4-FFF2-40B4-BE49-F238E27FC236}">
                <a16:creationId xmlns:a16="http://schemas.microsoft.com/office/drawing/2014/main" id="{90A943DA-A05D-1194-9455-1E73111D9610}"/>
              </a:ext>
            </a:extLst>
          </p:cNvPr>
          <p:cNvSpPr>
            <a:spLocks noGrp="1"/>
          </p:cNvSpPr>
          <p:nvPr>
            <p:ph type="sldNum" sz="quarter" idx="10"/>
          </p:nvPr>
        </p:nvSpPr>
        <p:spPr/>
        <p:txBody>
          <a:bodyPr/>
          <a:lstStyle/>
          <a:p>
            <a:fld id="{AF1AFCDA-ABCC-4704-AB71-48FDE4F2FA4C}" type="slidenum">
              <a:rPr lang="en-GB" smtClean="0"/>
              <a:pPr/>
              <a:t>41</a:t>
            </a:fld>
            <a:endParaRPr lang="en-GB" dirty="0"/>
          </a:p>
        </p:txBody>
      </p:sp>
      <p:sp>
        <p:nvSpPr>
          <p:cNvPr id="6" name="TextBox 5">
            <a:extLst>
              <a:ext uri="{FF2B5EF4-FFF2-40B4-BE49-F238E27FC236}">
                <a16:creationId xmlns:a16="http://schemas.microsoft.com/office/drawing/2014/main" id="{91832A0C-0575-7DD7-69DA-9A9A28ECC143}"/>
              </a:ext>
            </a:extLst>
          </p:cNvPr>
          <p:cNvSpPr txBox="1"/>
          <p:nvPr>
            <p:custDataLst>
              <p:tags r:id="rId1"/>
            </p:custDataLst>
          </p:nvPr>
        </p:nvSpPr>
        <p:spPr>
          <a:xfrm>
            <a:off x="329339" y="102169"/>
            <a:ext cx="678809" cy="165104"/>
          </a:xfrm>
          <a:prstGeom prst="rect">
            <a:avLst/>
          </a:prstGeom>
          <a:noFill/>
        </p:spPr>
        <p:txBody>
          <a:bodyPr vert="horz" wrap="square" lIns="0" tIns="0" rIns="0" bIns="0" rtlCol="0" anchor="b" anchorCtr="0">
            <a:spAutoFit/>
          </a:bodyPr>
          <a:lstStyle/>
          <a:p>
            <a:pPr>
              <a:lnSpc>
                <a:spcPct val="90000"/>
              </a:lnSpc>
              <a:spcBef>
                <a:spcPts val="300"/>
              </a:spcBef>
            </a:pPr>
            <a:r>
              <a:rPr lang="en-US" sz="563" baseline="30000" dirty="0" err="1">
                <a:solidFill>
                  <a:srgbClr val="595454"/>
                </a:solidFill>
                <a:latin typeface="Trebuchet MS" panose="020B0603020202020204" pitchFamily="34" charset="0"/>
                <a:cs typeface="Arial" panose="020B0604020202020204" pitchFamily="34" charset="0"/>
              </a:rPr>
              <a:t>a</a:t>
            </a:r>
            <a:r>
              <a:rPr lang="en-US" sz="563" dirty="0" err="1">
                <a:solidFill>
                  <a:srgbClr val="595454"/>
                </a:solidFill>
                <a:latin typeface="Trebuchet MS" panose="020B0603020202020204" pitchFamily="34" charset="0"/>
                <a:cs typeface="Arial" panose="020B0604020202020204" pitchFamily="34" charset="0"/>
              </a:rPr>
              <a:t>During</a:t>
            </a:r>
            <a:r>
              <a:rPr lang="en-US" sz="563" dirty="0">
                <a:solidFill>
                  <a:srgbClr val="595454"/>
                </a:solidFill>
                <a:latin typeface="Trebuchet MS" panose="020B0603020202020204" pitchFamily="34" charset="0"/>
                <a:cs typeface="Arial" panose="020B0604020202020204" pitchFamily="34" charset="0"/>
              </a:rPr>
              <a:t> weeks 1-24.</a:t>
            </a:r>
          </a:p>
        </p:txBody>
      </p:sp>
      <p:grpSp>
        <p:nvGrpSpPr>
          <p:cNvPr id="13" name="Group 12">
            <a:extLst>
              <a:ext uri="{FF2B5EF4-FFF2-40B4-BE49-F238E27FC236}">
                <a16:creationId xmlns:a16="http://schemas.microsoft.com/office/drawing/2014/main" id="{D698EFE8-79D2-6A39-7CA8-E094CB0F2EE4}"/>
              </a:ext>
            </a:extLst>
          </p:cNvPr>
          <p:cNvGrpSpPr/>
          <p:nvPr/>
        </p:nvGrpSpPr>
        <p:grpSpPr>
          <a:xfrm>
            <a:off x="1931953" y="2053345"/>
            <a:ext cx="5280095" cy="2320451"/>
            <a:chOff x="1520102" y="2180198"/>
            <a:chExt cx="9385301" cy="4640835"/>
          </a:xfrm>
        </p:grpSpPr>
        <p:graphicFrame>
          <p:nvGraphicFramePr>
            <p:cNvPr id="7" name="Chart 6">
              <a:extLst>
                <a:ext uri="{FF2B5EF4-FFF2-40B4-BE49-F238E27FC236}">
                  <a16:creationId xmlns:a16="http://schemas.microsoft.com/office/drawing/2014/main" id="{483C6650-ABFB-E000-0DA1-0B5483355729}"/>
                </a:ext>
              </a:extLst>
            </p:cNvPr>
            <p:cNvGraphicFramePr/>
            <p:nvPr>
              <p:extLst>
                <p:ext uri="{D42A27DB-BD31-4B8C-83A1-F6EECF244321}">
                  <p14:modId xmlns:p14="http://schemas.microsoft.com/office/powerpoint/2010/main" val="699111459"/>
                </p:ext>
              </p:extLst>
            </p:nvPr>
          </p:nvGraphicFramePr>
          <p:xfrm>
            <a:off x="1520102" y="2180198"/>
            <a:ext cx="9385301" cy="42967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281C7D90-FE4D-6E69-550A-91CC754F3AD5}"/>
                </a:ext>
              </a:extLst>
            </p:cNvPr>
            <p:cNvSpPr txBox="1"/>
            <p:nvPr/>
          </p:nvSpPr>
          <p:spPr>
            <a:xfrm>
              <a:off x="3228230" y="6082380"/>
              <a:ext cx="1771724" cy="738653"/>
            </a:xfrm>
            <a:prstGeom prst="rect">
              <a:avLst/>
            </a:prstGeom>
            <a:noFill/>
          </p:spPr>
          <p:txBody>
            <a:bodyPr wrap="square" rtlCol="0">
              <a:spAutoFit/>
            </a:bodyPr>
            <a:lstStyle/>
            <a:p>
              <a:pPr algn="ctr"/>
              <a:r>
                <a:rPr lang="en-US" sz="900" dirty="0"/>
                <a:t>HI-E ≥ 8 </a:t>
              </a:r>
              <a:r>
                <a:rPr lang="en-US" sz="900" dirty="0" err="1"/>
                <a:t>weeks</a:t>
              </a:r>
              <a:r>
                <a:rPr lang="en-US" sz="900" baseline="30000" dirty="0" err="1"/>
                <a:t>a</a:t>
              </a:r>
              <a:endParaRPr lang="en-US" sz="900" baseline="30000" dirty="0"/>
            </a:p>
          </p:txBody>
        </p:sp>
        <p:sp>
          <p:nvSpPr>
            <p:cNvPr id="11" name="TextBox 10">
              <a:extLst>
                <a:ext uri="{FF2B5EF4-FFF2-40B4-BE49-F238E27FC236}">
                  <a16:creationId xmlns:a16="http://schemas.microsoft.com/office/drawing/2014/main" id="{1C7D1297-0A02-F75D-97EE-F6EB32850173}"/>
                </a:ext>
              </a:extLst>
            </p:cNvPr>
            <p:cNvSpPr txBox="1"/>
            <p:nvPr/>
          </p:nvSpPr>
          <p:spPr>
            <a:xfrm>
              <a:off x="5922335" y="6082380"/>
              <a:ext cx="1909792" cy="738653"/>
            </a:xfrm>
            <a:prstGeom prst="rect">
              <a:avLst/>
            </a:prstGeom>
            <a:noFill/>
          </p:spPr>
          <p:txBody>
            <a:bodyPr wrap="square" rtlCol="0">
              <a:spAutoFit/>
            </a:bodyPr>
            <a:lstStyle/>
            <a:p>
              <a:pPr algn="ctr"/>
              <a:r>
                <a:rPr lang="en-US" sz="900" dirty="0"/>
                <a:t>RBC-TI 24 </a:t>
              </a:r>
              <a:r>
                <a:rPr lang="en-US" sz="900" dirty="0" err="1"/>
                <a:t>weeks</a:t>
              </a:r>
              <a:r>
                <a:rPr lang="en-US" sz="900" baseline="30000" dirty="0" err="1"/>
                <a:t>a</a:t>
              </a:r>
              <a:endParaRPr lang="en-US" sz="900" baseline="30000" dirty="0"/>
            </a:p>
          </p:txBody>
        </p:sp>
        <p:sp>
          <p:nvSpPr>
            <p:cNvPr id="12" name="TextBox 11">
              <a:extLst>
                <a:ext uri="{FF2B5EF4-FFF2-40B4-BE49-F238E27FC236}">
                  <a16:creationId xmlns:a16="http://schemas.microsoft.com/office/drawing/2014/main" id="{AB32868A-A6B5-176D-E28B-00B096364936}"/>
                </a:ext>
              </a:extLst>
            </p:cNvPr>
            <p:cNvSpPr txBox="1"/>
            <p:nvPr/>
          </p:nvSpPr>
          <p:spPr>
            <a:xfrm>
              <a:off x="8587410" y="6082380"/>
              <a:ext cx="2081315" cy="738653"/>
            </a:xfrm>
            <a:prstGeom prst="rect">
              <a:avLst/>
            </a:prstGeom>
            <a:noFill/>
          </p:spPr>
          <p:txBody>
            <a:bodyPr wrap="square" rtlCol="0">
              <a:spAutoFit/>
            </a:bodyPr>
            <a:lstStyle/>
            <a:p>
              <a:pPr algn="ctr"/>
              <a:r>
                <a:rPr lang="en-US" sz="900" dirty="0"/>
                <a:t>RBC-TI ≥ 12 </a:t>
              </a:r>
              <a:r>
                <a:rPr lang="en-US" sz="900" dirty="0" err="1"/>
                <a:t>weeks</a:t>
              </a:r>
              <a:r>
                <a:rPr lang="en-US" sz="900" baseline="30000" dirty="0" err="1"/>
                <a:t>a</a:t>
              </a:r>
              <a:endParaRPr lang="en-US" sz="900" baseline="30000" dirty="0"/>
            </a:p>
          </p:txBody>
        </p:sp>
      </p:grpSp>
      <p:graphicFrame>
        <p:nvGraphicFramePr>
          <p:cNvPr id="14" name="Table 13">
            <a:extLst>
              <a:ext uri="{FF2B5EF4-FFF2-40B4-BE49-F238E27FC236}">
                <a16:creationId xmlns:a16="http://schemas.microsoft.com/office/drawing/2014/main" id="{0F0F9CBB-6FA6-3EC6-0B3B-9E0D882B05B6}"/>
              </a:ext>
            </a:extLst>
          </p:cNvPr>
          <p:cNvGraphicFramePr>
            <a:graphicFrameLocks noGrp="1"/>
          </p:cNvGraphicFramePr>
          <p:nvPr/>
        </p:nvGraphicFramePr>
        <p:xfrm>
          <a:off x="2031090" y="1323124"/>
          <a:ext cx="5081821" cy="442369"/>
        </p:xfrm>
        <a:graphic>
          <a:graphicData uri="http://schemas.openxmlformats.org/drawingml/2006/table">
            <a:tbl>
              <a:tblPr firstRow="1"/>
              <a:tblGrid>
                <a:gridCol w="2189205">
                  <a:extLst>
                    <a:ext uri="{9D8B030D-6E8A-4147-A177-3AD203B41FA5}">
                      <a16:colId xmlns:a16="http://schemas.microsoft.com/office/drawing/2014/main" val="3130900676"/>
                    </a:ext>
                  </a:extLst>
                </a:gridCol>
                <a:gridCol w="1446308">
                  <a:extLst>
                    <a:ext uri="{9D8B030D-6E8A-4147-A177-3AD203B41FA5}">
                      <a16:colId xmlns:a16="http://schemas.microsoft.com/office/drawing/2014/main" val="1302172202"/>
                    </a:ext>
                  </a:extLst>
                </a:gridCol>
                <a:gridCol w="1446308">
                  <a:extLst>
                    <a:ext uri="{9D8B030D-6E8A-4147-A177-3AD203B41FA5}">
                      <a16:colId xmlns:a16="http://schemas.microsoft.com/office/drawing/2014/main" val="3837107568"/>
                    </a:ext>
                  </a:extLst>
                </a:gridCol>
              </a:tblGrid>
              <a:tr h="16460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auto">
                        <a:lnSpc>
                          <a:spcPct val="90000"/>
                        </a:lnSpc>
                        <a:spcBef>
                          <a:spcPts val="0"/>
                        </a:spcBef>
                        <a:spcAft>
                          <a:spcPts val="200"/>
                        </a:spcAft>
                      </a:pPr>
                      <a:endParaRPr lang="en-US" sz="800" b="1" noProof="0" dirty="0">
                        <a:solidFill>
                          <a:schemeClr val="bg1"/>
                        </a:solidFill>
                        <a:latin typeface="+mn-lt"/>
                        <a:ea typeface="MS Mincho"/>
                        <a:cs typeface="Times New Roman"/>
                      </a:endParaRPr>
                    </a:p>
                  </a:txBody>
                  <a:tcPr marL="68598" marR="68598" marT="25724" marB="25724" anchor="b">
                    <a:lnL w="12700" cap="flat" cmpd="sng" algn="ctr">
                      <a:solidFill>
                        <a:srgbClr val="59545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defTabSz="914400" rtl="0" eaLnBrk="1" latinLnBrk="0" hangingPunct="1">
                        <a:lnSpc>
                          <a:spcPct val="90000"/>
                        </a:lnSpc>
                        <a:spcBef>
                          <a:spcPts val="0"/>
                        </a:spcBef>
                        <a:spcAft>
                          <a:spcPts val="200"/>
                        </a:spcAft>
                        <a:tabLst/>
                      </a:pPr>
                      <a:r>
                        <a:rPr lang="en-US" sz="800" b="1" kern="1200" noProof="0" dirty="0">
                          <a:solidFill>
                            <a:schemeClr val="bg1"/>
                          </a:solidFill>
                          <a:latin typeface="+mn-lt"/>
                          <a:ea typeface="MS Mincho"/>
                        </a:rPr>
                        <a:t>Luspatercept (N = 147)</a:t>
                      </a:r>
                      <a:endParaRPr lang="en-US" sz="800" b="1" kern="1200" noProof="0" dirty="0">
                        <a:solidFill>
                          <a:schemeClr val="bg1"/>
                        </a:solidFill>
                        <a:latin typeface="+mn-lt"/>
                        <a:ea typeface="MS Mincho"/>
                        <a:cs typeface="ArialMT"/>
                      </a:endParaRPr>
                    </a:p>
                  </a:txBody>
                  <a:tcPr marL="68598" marR="68598" marT="25724" marB="2572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2A28"/>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defTabSz="914400" rtl="0" eaLnBrk="1" latinLnBrk="0" hangingPunct="1">
                        <a:lnSpc>
                          <a:spcPct val="90000"/>
                        </a:lnSpc>
                        <a:spcBef>
                          <a:spcPts val="0"/>
                        </a:spcBef>
                        <a:spcAft>
                          <a:spcPts val="200"/>
                        </a:spcAft>
                        <a:tabLst/>
                      </a:pPr>
                      <a:r>
                        <a:rPr lang="en-US" sz="800" b="1" kern="1200" noProof="0" dirty="0">
                          <a:solidFill>
                            <a:schemeClr val="bg1"/>
                          </a:solidFill>
                          <a:latin typeface="+mn-lt"/>
                          <a:ea typeface="MS Mincho"/>
                        </a:rPr>
                        <a:t>Epoetin alfa (N = 154)</a:t>
                      </a:r>
                      <a:endParaRPr lang="en-US" sz="800" b="1" kern="1200" noProof="0" dirty="0">
                        <a:solidFill>
                          <a:schemeClr val="bg1"/>
                        </a:solidFill>
                        <a:latin typeface="+mn-lt"/>
                        <a:ea typeface="MS Mincho"/>
                        <a:cs typeface="ArialMT"/>
                      </a:endParaRPr>
                    </a:p>
                  </a:txBody>
                  <a:tcPr marL="68598" marR="68598" marT="25724" marB="25724" anchor="b">
                    <a:lnL w="12700" cap="flat" cmpd="sng" algn="ctr">
                      <a:solidFill>
                        <a:schemeClr val="bg1"/>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677856105"/>
                  </a:ext>
                </a:extLst>
              </a:tr>
              <a:tr h="277763">
                <a:tc>
                  <a:txBody>
                    <a:bodyPr/>
                    <a:lstStyle/>
                    <a:p>
                      <a:pPr marL="9525" indent="0">
                        <a:lnSpc>
                          <a:spcPct val="90000"/>
                        </a:lnSpc>
                        <a:spcBef>
                          <a:spcPts val="0"/>
                        </a:spcBef>
                        <a:spcAft>
                          <a:spcPts val="200"/>
                        </a:spcAft>
                        <a:tabLst/>
                      </a:pPr>
                      <a:r>
                        <a:rPr lang="en-US" sz="800" b="1" baseline="0" noProof="0" dirty="0">
                          <a:solidFill>
                            <a:schemeClr val="tx1"/>
                          </a:solidFill>
                          <a:latin typeface="+mn-lt"/>
                          <a:ea typeface="MS Mincho"/>
                          <a:cs typeface="ArialMT"/>
                        </a:rPr>
                        <a:t>Time to first RBC transfusion (week 1</a:t>
                      </a:r>
                      <a:r>
                        <a:rPr lang="en-US" sz="800" b="1" kern="1200" baseline="0" noProof="0" dirty="0">
                          <a:solidFill>
                            <a:schemeClr val="tx1"/>
                          </a:solidFill>
                          <a:latin typeface="Trebuchet MS" panose="020B0603020202020204" pitchFamily="34" charset="0"/>
                          <a:ea typeface="MS Mincho"/>
                          <a:cs typeface="Arial" panose="020B0604020202020204" pitchFamily="34" charset="0"/>
                        </a:rPr>
                        <a:t>–</a:t>
                      </a:r>
                      <a:r>
                        <a:rPr lang="en-US" sz="800" b="1" baseline="0" noProof="0" dirty="0">
                          <a:solidFill>
                            <a:schemeClr val="tx1"/>
                          </a:solidFill>
                          <a:latin typeface="+mn-lt"/>
                          <a:ea typeface="MS Mincho"/>
                          <a:cs typeface="ArialMT"/>
                        </a:rPr>
                        <a:t>EOT)</a:t>
                      </a:r>
                    </a:p>
                  </a:txBody>
                  <a:tcPr marL="68598" marR="68598" marT="25724" marB="25724" anchor="ctr">
                    <a:lnL w="12700" cap="flat" cmpd="sng" algn="ctr">
                      <a:solidFill>
                        <a:srgbClr val="59545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800" b="0" noProof="0" dirty="0">
                          <a:solidFill>
                            <a:schemeClr val="tx1"/>
                          </a:solidFill>
                          <a:effectLst/>
                          <a:latin typeface="+mn-lt"/>
                          <a:ea typeface="Times New Roman"/>
                          <a:cs typeface="Palatino Linotype"/>
                        </a:rPr>
                        <a:t>n = 93</a:t>
                      </a:r>
                    </a:p>
                    <a:p>
                      <a:pPr marL="0" marR="0" algn="ctr">
                        <a:spcBef>
                          <a:spcPts val="0"/>
                        </a:spcBef>
                        <a:spcAft>
                          <a:spcPts val="0"/>
                        </a:spcAft>
                      </a:pPr>
                      <a:r>
                        <a:rPr lang="en-US" sz="800" b="0" noProof="0" dirty="0">
                          <a:solidFill>
                            <a:schemeClr val="tx1"/>
                          </a:solidFill>
                          <a:effectLst/>
                          <a:latin typeface="+mn-lt"/>
                          <a:ea typeface="Times New Roman"/>
                          <a:cs typeface="Palatino Linotype"/>
                        </a:rPr>
                        <a:t>168.0 (64.0–323.0)</a:t>
                      </a:r>
                    </a:p>
                  </a:txBody>
                  <a:tcPr marL="51449" marR="51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800" b="0" noProof="0" dirty="0">
                          <a:solidFill>
                            <a:schemeClr val="tx1"/>
                          </a:solidFill>
                          <a:effectLst/>
                          <a:latin typeface="+mn-lt"/>
                          <a:ea typeface="Times New Roman"/>
                          <a:cs typeface="Palatino Linotype"/>
                        </a:rPr>
                        <a:t>n = 116</a:t>
                      </a:r>
                    </a:p>
                    <a:p>
                      <a:pPr marL="0" marR="0" algn="ctr">
                        <a:spcBef>
                          <a:spcPts val="0"/>
                        </a:spcBef>
                        <a:spcAft>
                          <a:spcPts val="0"/>
                        </a:spcAft>
                      </a:pPr>
                      <a:r>
                        <a:rPr lang="en-US" sz="800" b="0" noProof="0" dirty="0">
                          <a:solidFill>
                            <a:schemeClr val="tx1"/>
                          </a:solidFill>
                          <a:effectLst/>
                          <a:latin typeface="+mn-lt"/>
                          <a:ea typeface="Times New Roman"/>
                          <a:cs typeface="Palatino Linotype"/>
                        </a:rPr>
                        <a:t>42.0 (22.0–55.0)</a:t>
                      </a:r>
                    </a:p>
                  </a:txBody>
                  <a:tcPr marL="51449" marR="51449" marT="0" marB="0" anchor="ctr">
                    <a:lnL w="12700" cap="flat" cmpd="sng" algn="ctr">
                      <a:solidFill>
                        <a:schemeClr val="tx1"/>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029414"/>
                  </a:ext>
                </a:extLst>
              </a:tr>
            </a:tbl>
          </a:graphicData>
        </a:graphic>
      </p:graphicFrame>
    </p:spTree>
    <p:extLst>
      <p:ext uri="{BB962C8B-B14F-4D97-AF65-F5344CB8AC3E}">
        <p14:creationId xmlns:p14="http://schemas.microsoft.com/office/powerpoint/2010/main" val="3590447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008B-A879-69F2-9967-9EEE25AA4E39}"/>
              </a:ext>
            </a:extLst>
          </p:cNvPr>
          <p:cNvSpPr>
            <a:spLocks noGrp="1"/>
          </p:cNvSpPr>
          <p:nvPr>
            <p:ph type="title"/>
          </p:nvPr>
        </p:nvSpPr>
        <p:spPr/>
        <p:txBody>
          <a:bodyPr/>
          <a:lstStyle/>
          <a:p>
            <a:r>
              <a:rPr lang="en-US" dirty="0">
                <a:latin typeface="+mn-lt"/>
              </a:rPr>
              <a:t>Duration of RBC-TI ≥ 12 </a:t>
            </a:r>
            <a:r>
              <a:rPr lang="en-US" dirty="0" err="1">
                <a:latin typeface="+mn-lt"/>
              </a:rPr>
              <a:t>weeks</a:t>
            </a:r>
            <a:r>
              <a:rPr lang="en-US" baseline="30000" dirty="0" err="1">
                <a:latin typeface="+mn-lt"/>
              </a:rPr>
              <a:t>a</a:t>
            </a:r>
            <a:r>
              <a:rPr lang="en-US" dirty="0">
                <a:latin typeface="+mn-lt"/>
              </a:rPr>
              <a:t> </a:t>
            </a:r>
          </a:p>
        </p:txBody>
      </p:sp>
      <p:sp>
        <p:nvSpPr>
          <p:cNvPr id="3" name="Slide Number Placeholder 2">
            <a:extLst>
              <a:ext uri="{FF2B5EF4-FFF2-40B4-BE49-F238E27FC236}">
                <a16:creationId xmlns:a16="http://schemas.microsoft.com/office/drawing/2014/main" id="{07214C82-4BFC-DF29-8DD4-4CB1036A0D5A}"/>
              </a:ext>
            </a:extLst>
          </p:cNvPr>
          <p:cNvSpPr>
            <a:spLocks noGrp="1"/>
          </p:cNvSpPr>
          <p:nvPr>
            <p:ph type="sldNum" sz="quarter" idx="10"/>
          </p:nvPr>
        </p:nvSpPr>
        <p:spPr/>
        <p:txBody>
          <a:bodyPr/>
          <a:lstStyle/>
          <a:p>
            <a:fld id="{AF1AFCDA-ABCC-4704-AB71-48FDE4F2FA4C}" type="slidenum">
              <a:rPr lang="en-GB" smtClean="0"/>
              <a:pPr/>
              <a:t>42</a:t>
            </a:fld>
            <a:endParaRPr lang="en-GB" dirty="0"/>
          </a:p>
        </p:txBody>
      </p:sp>
      <p:graphicFrame>
        <p:nvGraphicFramePr>
          <p:cNvPr id="5" name="object 2">
            <a:extLst>
              <a:ext uri="{FF2B5EF4-FFF2-40B4-BE49-F238E27FC236}">
                <a16:creationId xmlns:a16="http://schemas.microsoft.com/office/drawing/2014/main" id="{B09B4829-5E4A-4672-1AB7-E9D18EF7CD5D}"/>
              </a:ext>
            </a:extLst>
          </p:cNvPr>
          <p:cNvGraphicFramePr>
            <a:graphicFrameLocks noGrp="1"/>
          </p:cNvGraphicFramePr>
          <p:nvPr/>
        </p:nvGraphicFramePr>
        <p:xfrm>
          <a:off x="1314495" y="3770903"/>
          <a:ext cx="6060654" cy="429871"/>
        </p:xfrm>
        <a:graphic>
          <a:graphicData uri="http://schemas.openxmlformats.org/drawingml/2006/table">
            <a:tbl>
              <a:tblPr firstRow="1" bandRow="1">
                <a:tableStyleId>{2D5ABB26-0587-4C30-8999-92F81FD0307C}</a:tableStyleId>
              </a:tblPr>
              <a:tblGrid>
                <a:gridCol w="691695">
                  <a:extLst>
                    <a:ext uri="{9D8B030D-6E8A-4147-A177-3AD203B41FA5}">
                      <a16:colId xmlns:a16="http://schemas.microsoft.com/office/drawing/2014/main" val="20000"/>
                    </a:ext>
                  </a:extLst>
                </a:gridCol>
                <a:gridCol w="219969">
                  <a:extLst>
                    <a:ext uri="{9D8B030D-6E8A-4147-A177-3AD203B41FA5}">
                      <a16:colId xmlns:a16="http://schemas.microsoft.com/office/drawing/2014/main" val="20001"/>
                    </a:ext>
                  </a:extLst>
                </a:gridCol>
                <a:gridCol w="289604">
                  <a:extLst>
                    <a:ext uri="{9D8B030D-6E8A-4147-A177-3AD203B41FA5}">
                      <a16:colId xmlns:a16="http://schemas.microsoft.com/office/drawing/2014/main" val="20002"/>
                    </a:ext>
                  </a:extLst>
                </a:gridCol>
                <a:gridCol w="289603">
                  <a:extLst>
                    <a:ext uri="{9D8B030D-6E8A-4147-A177-3AD203B41FA5}">
                      <a16:colId xmlns:a16="http://schemas.microsoft.com/office/drawing/2014/main" val="20003"/>
                    </a:ext>
                  </a:extLst>
                </a:gridCol>
                <a:gridCol w="289962">
                  <a:extLst>
                    <a:ext uri="{9D8B030D-6E8A-4147-A177-3AD203B41FA5}">
                      <a16:colId xmlns:a16="http://schemas.microsoft.com/office/drawing/2014/main" val="20004"/>
                    </a:ext>
                  </a:extLst>
                </a:gridCol>
                <a:gridCol w="289603">
                  <a:extLst>
                    <a:ext uri="{9D8B030D-6E8A-4147-A177-3AD203B41FA5}">
                      <a16:colId xmlns:a16="http://schemas.microsoft.com/office/drawing/2014/main" val="20005"/>
                    </a:ext>
                  </a:extLst>
                </a:gridCol>
                <a:gridCol w="289604">
                  <a:extLst>
                    <a:ext uri="{9D8B030D-6E8A-4147-A177-3AD203B41FA5}">
                      <a16:colId xmlns:a16="http://schemas.microsoft.com/office/drawing/2014/main" val="20006"/>
                    </a:ext>
                  </a:extLst>
                </a:gridCol>
                <a:gridCol w="289604">
                  <a:extLst>
                    <a:ext uri="{9D8B030D-6E8A-4147-A177-3AD203B41FA5}">
                      <a16:colId xmlns:a16="http://schemas.microsoft.com/office/drawing/2014/main" val="20007"/>
                    </a:ext>
                  </a:extLst>
                </a:gridCol>
                <a:gridCol w="289604">
                  <a:extLst>
                    <a:ext uri="{9D8B030D-6E8A-4147-A177-3AD203B41FA5}">
                      <a16:colId xmlns:a16="http://schemas.microsoft.com/office/drawing/2014/main" val="20008"/>
                    </a:ext>
                  </a:extLst>
                </a:gridCol>
                <a:gridCol w="289604">
                  <a:extLst>
                    <a:ext uri="{9D8B030D-6E8A-4147-A177-3AD203B41FA5}">
                      <a16:colId xmlns:a16="http://schemas.microsoft.com/office/drawing/2014/main" val="20009"/>
                    </a:ext>
                  </a:extLst>
                </a:gridCol>
                <a:gridCol w="289604">
                  <a:extLst>
                    <a:ext uri="{9D8B030D-6E8A-4147-A177-3AD203B41FA5}">
                      <a16:colId xmlns:a16="http://schemas.microsoft.com/office/drawing/2014/main" val="20010"/>
                    </a:ext>
                  </a:extLst>
                </a:gridCol>
                <a:gridCol w="289604">
                  <a:extLst>
                    <a:ext uri="{9D8B030D-6E8A-4147-A177-3AD203B41FA5}">
                      <a16:colId xmlns:a16="http://schemas.microsoft.com/office/drawing/2014/main" val="20011"/>
                    </a:ext>
                  </a:extLst>
                </a:gridCol>
                <a:gridCol w="289604">
                  <a:extLst>
                    <a:ext uri="{9D8B030D-6E8A-4147-A177-3AD203B41FA5}">
                      <a16:colId xmlns:a16="http://schemas.microsoft.com/office/drawing/2014/main" val="20012"/>
                    </a:ext>
                  </a:extLst>
                </a:gridCol>
                <a:gridCol w="289604">
                  <a:extLst>
                    <a:ext uri="{9D8B030D-6E8A-4147-A177-3AD203B41FA5}">
                      <a16:colId xmlns:a16="http://schemas.microsoft.com/office/drawing/2014/main" val="20013"/>
                    </a:ext>
                  </a:extLst>
                </a:gridCol>
                <a:gridCol w="289604">
                  <a:extLst>
                    <a:ext uri="{9D8B030D-6E8A-4147-A177-3AD203B41FA5}">
                      <a16:colId xmlns:a16="http://schemas.microsoft.com/office/drawing/2014/main" val="20014"/>
                    </a:ext>
                  </a:extLst>
                </a:gridCol>
                <a:gridCol w="289604">
                  <a:extLst>
                    <a:ext uri="{9D8B030D-6E8A-4147-A177-3AD203B41FA5}">
                      <a16:colId xmlns:a16="http://schemas.microsoft.com/office/drawing/2014/main" val="20015"/>
                    </a:ext>
                  </a:extLst>
                </a:gridCol>
                <a:gridCol w="289604">
                  <a:extLst>
                    <a:ext uri="{9D8B030D-6E8A-4147-A177-3AD203B41FA5}">
                      <a16:colId xmlns:a16="http://schemas.microsoft.com/office/drawing/2014/main" val="20016"/>
                    </a:ext>
                  </a:extLst>
                </a:gridCol>
                <a:gridCol w="289604">
                  <a:extLst>
                    <a:ext uri="{9D8B030D-6E8A-4147-A177-3AD203B41FA5}">
                      <a16:colId xmlns:a16="http://schemas.microsoft.com/office/drawing/2014/main" val="20017"/>
                    </a:ext>
                  </a:extLst>
                </a:gridCol>
                <a:gridCol w="298216">
                  <a:extLst>
                    <a:ext uri="{9D8B030D-6E8A-4147-A177-3AD203B41FA5}">
                      <a16:colId xmlns:a16="http://schemas.microsoft.com/office/drawing/2014/main" val="20018"/>
                    </a:ext>
                  </a:extLst>
                </a:gridCol>
                <a:gridCol w="216754">
                  <a:extLst>
                    <a:ext uri="{9D8B030D-6E8A-4147-A177-3AD203B41FA5}">
                      <a16:colId xmlns:a16="http://schemas.microsoft.com/office/drawing/2014/main" val="20019"/>
                    </a:ext>
                  </a:extLst>
                </a:gridCol>
              </a:tblGrid>
              <a:tr h="245769">
                <a:tc>
                  <a:txBody>
                    <a:bodyPr/>
                    <a:lstStyle/>
                    <a:p>
                      <a:pPr marL="31750" marR="114935">
                        <a:lnSpc>
                          <a:spcPct val="100000"/>
                        </a:lnSpc>
                        <a:spcBef>
                          <a:spcPts val="125"/>
                        </a:spcBef>
                      </a:pPr>
                      <a:r>
                        <a:rPr lang="en-US" sz="700" b="1" spc="-5" dirty="0">
                          <a:solidFill>
                            <a:schemeClr val="tx1"/>
                          </a:solidFill>
                          <a:latin typeface="Trebuchet MS" panose="020B0603020202020204" pitchFamily="34" charset="0"/>
                          <a:cs typeface="Times New Roman" panose="02020603050405020304" pitchFamily="18" charset="0"/>
                        </a:rPr>
                        <a:t>No. </a:t>
                      </a:r>
                      <a:r>
                        <a:rPr sz="700" b="1" spc="-5" dirty="0">
                          <a:solidFill>
                            <a:schemeClr val="tx1"/>
                          </a:solidFill>
                          <a:latin typeface="Trebuchet MS" panose="020B0603020202020204" pitchFamily="34" charset="0"/>
                          <a:cs typeface="Times New Roman" panose="02020603050405020304" pitchFamily="18" charset="0"/>
                        </a:rPr>
                        <a:t>at</a:t>
                      </a:r>
                      <a:r>
                        <a:rPr lang="en-US" sz="700" b="1" spc="-5" dirty="0">
                          <a:solidFill>
                            <a:schemeClr val="tx1"/>
                          </a:solidFill>
                          <a:latin typeface="Trebuchet MS" panose="020B0603020202020204" pitchFamily="34" charset="0"/>
                          <a:cs typeface="Times New Roman" panose="02020603050405020304" pitchFamily="18" charset="0"/>
                        </a:rPr>
                        <a:t> </a:t>
                      </a:r>
                      <a:r>
                        <a:rPr sz="700" b="1" dirty="0">
                          <a:solidFill>
                            <a:schemeClr val="tx1"/>
                          </a:solidFill>
                          <a:latin typeface="Trebuchet MS" panose="020B0603020202020204" pitchFamily="34" charset="0"/>
                          <a:cs typeface="Times New Roman" panose="02020603050405020304" pitchFamily="18" charset="0"/>
                        </a:rPr>
                        <a:t>risk </a:t>
                      </a:r>
                      <a:r>
                        <a:rPr sz="700" b="1" spc="5" dirty="0">
                          <a:solidFill>
                            <a:schemeClr val="tx1"/>
                          </a:solidFill>
                          <a:latin typeface="Trebuchet MS" panose="020B0603020202020204" pitchFamily="34" charset="0"/>
                          <a:cs typeface="Times New Roman" panose="02020603050405020304" pitchFamily="18" charset="0"/>
                        </a:rPr>
                        <a:t> </a:t>
                      </a:r>
                      <a:r>
                        <a:rPr sz="700" b="0" spc="-5" dirty="0">
                          <a:solidFill>
                            <a:srgbClr val="772A28"/>
                          </a:solidFill>
                          <a:latin typeface="Trebuchet MS" panose="020B0603020202020204" pitchFamily="34" charset="0"/>
                          <a:cs typeface="Times New Roman" panose="02020603050405020304" pitchFamily="18" charset="0"/>
                        </a:rPr>
                        <a:t>Luspatercept</a:t>
                      </a:r>
                      <a:endParaRPr sz="700" b="0" dirty="0">
                        <a:solidFill>
                          <a:srgbClr val="772A28"/>
                        </a:solidFill>
                        <a:latin typeface="Trebuchet MS" panose="020B0603020202020204" pitchFamily="34" charset="0"/>
                        <a:cs typeface="Times New Roman" panose="02020603050405020304" pitchFamily="18" charset="0"/>
                      </a:endParaRPr>
                    </a:p>
                  </a:txBody>
                  <a:tcPr marL="0" marR="0" marT="8932"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46990" algn="ctr">
                        <a:lnSpc>
                          <a:spcPts val="1390"/>
                        </a:lnSpc>
                      </a:pPr>
                      <a:r>
                        <a:rPr sz="700" spc="-5" dirty="0">
                          <a:solidFill>
                            <a:srgbClr val="772A28"/>
                          </a:solidFill>
                          <a:latin typeface="Trebuchet MS" panose="020B0603020202020204" pitchFamily="34" charset="0"/>
                          <a:cs typeface="Times New Roman" panose="02020603050405020304" pitchFamily="18" charset="0"/>
                        </a:rPr>
                        <a:t>98</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spc="-5" dirty="0">
                          <a:solidFill>
                            <a:srgbClr val="772A28"/>
                          </a:solidFill>
                          <a:latin typeface="Trebuchet MS" panose="020B0603020202020204" pitchFamily="34" charset="0"/>
                          <a:cs typeface="Times New Roman" panose="02020603050405020304" pitchFamily="18" charset="0"/>
                        </a:rPr>
                        <a:t>98</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L="175895">
                        <a:lnSpc>
                          <a:spcPts val="1390"/>
                        </a:lnSpc>
                      </a:pPr>
                      <a:r>
                        <a:rPr sz="700" spc="-5" dirty="0">
                          <a:solidFill>
                            <a:srgbClr val="772A28"/>
                          </a:solidFill>
                          <a:latin typeface="Trebuchet MS" panose="020B0603020202020204" pitchFamily="34" charset="0"/>
                          <a:cs typeface="Times New Roman" panose="02020603050405020304" pitchFamily="18" charset="0"/>
                        </a:rPr>
                        <a:t>91</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spc="-5" dirty="0">
                          <a:solidFill>
                            <a:srgbClr val="772A28"/>
                          </a:solidFill>
                          <a:latin typeface="Trebuchet MS" panose="020B0603020202020204" pitchFamily="34" charset="0"/>
                          <a:cs typeface="Times New Roman" panose="02020603050405020304" pitchFamily="18" charset="0"/>
                        </a:rPr>
                        <a:t>74</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170180" algn="r">
                        <a:lnSpc>
                          <a:spcPts val="1390"/>
                        </a:lnSpc>
                      </a:pPr>
                      <a:r>
                        <a:rPr sz="700" spc="-5" dirty="0">
                          <a:solidFill>
                            <a:srgbClr val="772A28"/>
                          </a:solidFill>
                          <a:latin typeface="Trebuchet MS" panose="020B0603020202020204" pitchFamily="34" charset="0"/>
                          <a:cs typeface="Times New Roman" panose="02020603050405020304" pitchFamily="18" charset="0"/>
                        </a:rPr>
                        <a:t>61</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168910" algn="r">
                        <a:lnSpc>
                          <a:spcPts val="1390"/>
                        </a:lnSpc>
                      </a:pPr>
                      <a:r>
                        <a:rPr sz="700" spc="-5" dirty="0">
                          <a:solidFill>
                            <a:srgbClr val="772A28"/>
                          </a:solidFill>
                          <a:latin typeface="Trebuchet MS" panose="020B0603020202020204" pitchFamily="34" charset="0"/>
                          <a:cs typeface="Times New Roman" panose="02020603050405020304" pitchFamily="18" charset="0"/>
                        </a:rPr>
                        <a:t>49</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spc="-5" dirty="0">
                          <a:solidFill>
                            <a:srgbClr val="772A28"/>
                          </a:solidFill>
                          <a:latin typeface="Trebuchet MS" panose="020B0603020202020204" pitchFamily="34" charset="0"/>
                          <a:cs typeface="Times New Roman" panose="02020603050405020304" pitchFamily="18" charset="0"/>
                        </a:rPr>
                        <a:t>42</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L="175260">
                        <a:lnSpc>
                          <a:spcPts val="1390"/>
                        </a:lnSpc>
                      </a:pPr>
                      <a:r>
                        <a:rPr sz="700" spc="-5" dirty="0">
                          <a:solidFill>
                            <a:srgbClr val="772A28"/>
                          </a:solidFill>
                          <a:latin typeface="Trebuchet MS" panose="020B0603020202020204" pitchFamily="34" charset="0"/>
                          <a:cs typeface="Times New Roman" panose="02020603050405020304" pitchFamily="18" charset="0"/>
                        </a:rPr>
                        <a:t>37</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L="175260">
                        <a:lnSpc>
                          <a:spcPts val="1390"/>
                        </a:lnSpc>
                      </a:pPr>
                      <a:r>
                        <a:rPr sz="700" spc="-5" dirty="0">
                          <a:solidFill>
                            <a:srgbClr val="772A28"/>
                          </a:solidFill>
                          <a:latin typeface="Trebuchet MS" panose="020B0603020202020204" pitchFamily="34" charset="0"/>
                          <a:cs typeface="Times New Roman" panose="02020603050405020304" pitchFamily="18" charset="0"/>
                        </a:rPr>
                        <a:t>31</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L="175260">
                        <a:lnSpc>
                          <a:spcPts val="1390"/>
                        </a:lnSpc>
                      </a:pPr>
                      <a:r>
                        <a:rPr sz="700" spc="-5" dirty="0">
                          <a:solidFill>
                            <a:srgbClr val="772A28"/>
                          </a:solidFill>
                          <a:latin typeface="Trebuchet MS" panose="020B0603020202020204" pitchFamily="34" charset="0"/>
                          <a:cs typeface="Times New Roman" panose="02020603050405020304" pitchFamily="18" charset="0"/>
                        </a:rPr>
                        <a:t>28</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168910" algn="r">
                        <a:lnSpc>
                          <a:spcPts val="1390"/>
                        </a:lnSpc>
                      </a:pPr>
                      <a:r>
                        <a:rPr sz="700" spc="-5" dirty="0">
                          <a:solidFill>
                            <a:srgbClr val="772A28"/>
                          </a:solidFill>
                          <a:latin typeface="Trebuchet MS" panose="020B0603020202020204" pitchFamily="34" charset="0"/>
                          <a:cs typeface="Times New Roman" panose="02020603050405020304" pitchFamily="18" charset="0"/>
                        </a:rPr>
                        <a:t>21</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168910" algn="r">
                        <a:lnSpc>
                          <a:spcPts val="1390"/>
                        </a:lnSpc>
                      </a:pPr>
                      <a:r>
                        <a:rPr sz="700" spc="-5" dirty="0">
                          <a:solidFill>
                            <a:srgbClr val="772A28"/>
                          </a:solidFill>
                          <a:latin typeface="Trebuchet MS" panose="020B0603020202020204" pitchFamily="34" charset="0"/>
                          <a:cs typeface="Times New Roman" panose="02020603050405020304" pitchFamily="18" charset="0"/>
                        </a:rPr>
                        <a:t>17</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spc="-5" dirty="0">
                          <a:solidFill>
                            <a:srgbClr val="772A28"/>
                          </a:solidFill>
                          <a:latin typeface="Trebuchet MS" panose="020B0603020202020204" pitchFamily="34" charset="0"/>
                          <a:cs typeface="Times New Roman" panose="02020603050405020304" pitchFamily="18" charset="0"/>
                        </a:rPr>
                        <a:t>11</a:t>
                      </a:r>
                      <a:endParaRPr sz="700" dirty="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a:solidFill>
                          <a:srgbClr val="772A28"/>
                        </a:solidFill>
                        <a:latin typeface="Trebuchet MS" panose="020B0603020202020204" pitchFamily="34" charset="0"/>
                        <a:cs typeface="Times New Roman" panose="02020603050405020304" pitchFamily="18" charset="0"/>
                      </a:endParaRPr>
                    </a:p>
                    <a:p>
                      <a:pPr marL="214629">
                        <a:lnSpc>
                          <a:spcPts val="1390"/>
                        </a:lnSpc>
                      </a:pPr>
                      <a:r>
                        <a:rPr sz="700" dirty="0">
                          <a:solidFill>
                            <a:srgbClr val="772A28"/>
                          </a:solidFill>
                          <a:latin typeface="Trebuchet MS" panose="020B0603020202020204" pitchFamily="34" charset="0"/>
                          <a:cs typeface="Times New Roman" panose="02020603050405020304" pitchFamily="18" charset="0"/>
                        </a:rPr>
                        <a:t>8</a:t>
                      </a:r>
                      <a:endParaRPr sz="700">
                        <a:solidFill>
                          <a:srgbClr val="772A28"/>
                        </a:solidFill>
                        <a:latin typeface="Trebuchet MS" panose="020B0603020202020204" pitchFamily="34" charset="0"/>
                        <a:cs typeface="Times New Roman" panose="02020603050405020304" pitchFamily="18" charset="0"/>
                      </a:endParaRP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L="214629">
                        <a:lnSpc>
                          <a:spcPts val="1390"/>
                        </a:lnSpc>
                      </a:pPr>
                      <a:r>
                        <a:rPr sz="700" dirty="0">
                          <a:solidFill>
                            <a:srgbClr val="772A28"/>
                          </a:solidFill>
                          <a:latin typeface="Trebuchet MS" panose="020B0603020202020204" pitchFamily="34" charset="0"/>
                          <a:cs typeface="Times New Roman" panose="02020603050405020304" pitchFamily="18" charset="0"/>
                        </a:rPr>
                        <a:t>6</a:t>
                      </a: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dirty="0">
                          <a:solidFill>
                            <a:srgbClr val="772A28"/>
                          </a:solidFill>
                          <a:latin typeface="Trebuchet MS" panose="020B0603020202020204" pitchFamily="34" charset="0"/>
                          <a:cs typeface="Times New Roman" panose="02020603050405020304" pitchFamily="18" charset="0"/>
                        </a:rPr>
                        <a:t>1</a:t>
                      </a: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algn="ctr">
                        <a:lnSpc>
                          <a:spcPts val="1390"/>
                        </a:lnSpc>
                      </a:pPr>
                      <a:r>
                        <a:rPr sz="700" dirty="0">
                          <a:solidFill>
                            <a:srgbClr val="772A28"/>
                          </a:solidFill>
                          <a:latin typeface="Trebuchet MS" panose="020B0603020202020204" pitchFamily="34" charset="0"/>
                          <a:cs typeface="Times New Roman" panose="02020603050405020304" pitchFamily="18" charset="0"/>
                        </a:rPr>
                        <a:t>1</a:t>
                      </a:r>
                    </a:p>
                  </a:txBody>
                  <a:tcPr marL="0" marR="0" marT="357" marB="0"/>
                </a:tc>
                <a:tc>
                  <a:txBody>
                    <a:bodyPr/>
                    <a:lstStyle/>
                    <a:p>
                      <a:pPr>
                        <a:lnSpc>
                          <a:spcPct val="100000"/>
                        </a:lnSpc>
                        <a:spcBef>
                          <a:spcPts val="5"/>
                        </a:spcBef>
                      </a:pPr>
                      <a:endParaRPr sz="800" dirty="0">
                        <a:solidFill>
                          <a:srgbClr val="772A28"/>
                        </a:solidFill>
                        <a:latin typeface="Trebuchet MS" panose="020B0603020202020204" pitchFamily="34" charset="0"/>
                        <a:cs typeface="Times New Roman" panose="02020603050405020304" pitchFamily="18" charset="0"/>
                      </a:endParaRPr>
                    </a:p>
                    <a:p>
                      <a:pPr marR="9525" algn="ctr">
                        <a:lnSpc>
                          <a:spcPts val="1390"/>
                        </a:lnSpc>
                      </a:pPr>
                      <a:r>
                        <a:rPr sz="700" dirty="0">
                          <a:solidFill>
                            <a:srgbClr val="772A28"/>
                          </a:solidFill>
                          <a:latin typeface="Trebuchet MS" panose="020B0603020202020204" pitchFamily="34" charset="0"/>
                          <a:cs typeface="Times New Roman" panose="02020603050405020304" pitchFamily="18" charset="0"/>
                        </a:rPr>
                        <a:t>0</a:t>
                      </a:r>
                    </a:p>
                  </a:txBody>
                  <a:tcPr marL="0" marR="0" marT="357" marB="0"/>
                </a:tc>
                <a:tc>
                  <a:txBody>
                    <a:bodyPr/>
                    <a:lstStyle/>
                    <a:p>
                      <a:pPr>
                        <a:lnSpc>
                          <a:spcPct val="100000"/>
                        </a:lnSpc>
                      </a:pPr>
                      <a:endParaRPr sz="700">
                        <a:solidFill>
                          <a:schemeClr val="tx1"/>
                        </a:solidFill>
                        <a:latin typeface="Trebuchet MS" panose="020B0603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00"/>
                  </a:ext>
                </a:extLst>
              </a:tr>
              <a:tr h="119682">
                <a:tc>
                  <a:txBody>
                    <a:bodyPr/>
                    <a:lstStyle/>
                    <a:p>
                      <a:pPr marL="31750">
                        <a:lnSpc>
                          <a:spcPts val="1365"/>
                        </a:lnSpc>
                      </a:pPr>
                      <a:r>
                        <a:rPr sz="700" dirty="0">
                          <a:solidFill>
                            <a:srgbClr val="0070C0"/>
                          </a:solidFill>
                          <a:latin typeface="Trebuchet MS" panose="020B0603020202020204" pitchFamily="34" charset="0"/>
                          <a:cs typeface="Times New Roman" panose="02020603050405020304" pitchFamily="18" charset="0"/>
                        </a:rPr>
                        <a:t>Epoetin</a:t>
                      </a:r>
                      <a:r>
                        <a:rPr sz="700" spc="-50" dirty="0">
                          <a:solidFill>
                            <a:srgbClr val="0070C0"/>
                          </a:solidFill>
                          <a:latin typeface="Trebuchet MS" panose="020B0603020202020204" pitchFamily="34" charset="0"/>
                          <a:cs typeface="Times New Roman" panose="02020603050405020304" pitchFamily="18" charset="0"/>
                        </a:rPr>
                        <a:t> </a:t>
                      </a:r>
                      <a:r>
                        <a:rPr sz="700" spc="-5" dirty="0">
                          <a:solidFill>
                            <a:srgbClr val="0070C0"/>
                          </a:solidFill>
                          <a:latin typeface="Trebuchet MS" panose="020B0603020202020204" pitchFamily="34" charset="0"/>
                          <a:cs typeface="Times New Roman" panose="02020603050405020304" pitchFamily="18" charset="0"/>
                        </a:rPr>
                        <a:t>alfa</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R="46355" algn="ctr">
                        <a:lnSpc>
                          <a:spcPts val="1365"/>
                        </a:lnSpc>
                      </a:pPr>
                      <a:r>
                        <a:rPr sz="700" spc="-5" dirty="0">
                          <a:solidFill>
                            <a:srgbClr val="0070C0"/>
                          </a:solidFill>
                          <a:latin typeface="Trebuchet MS" panose="020B0603020202020204" pitchFamily="34" charset="0"/>
                          <a:cs typeface="Times New Roman" panose="02020603050405020304" pitchFamily="18" charset="0"/>
                        </a:rPr>
                        <a:t>71</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algn="ctr">
                        <a:lnSpc>
                          <a:spcPts val="1365"/>
                        </a:lnSpc>
                      </a:pPr>
                      <a:r>
                        <a:rPr sz="700" spc="-5" dirty="0">
                          <a:solidFill>
                            <a:srgbClr val="0070C0"/>
                          </a:solidFill>
                          <a:latin typeface="Trebuchet MS" panose="020B0603020202020204" pitchFamily="34" charset="0"/>
                          <a:cs typeface="Times New Roman" panose="02020603050405020304" pitchFamily="18" charset="0"/>
                        </a:rPr>
                        <a:t>71</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L="176530">
                        <a:lnSpc>
                          <a:spcPts val="1365"/>
                        </a:lnSpc>
                      </a:pPr>
                      <a:r>
                        <a:rPr sz="700" spc="-5" dirty="0">
                          <a:solidFill>
                            <a:srgbClr val="0070C0"/>
                          </a:solidFill>
                          <a:latin typeface="Trebuchet MS" panose="020B0603020202020204" pitchFamily="34" charset="0"/>
                          <a:cs typeface="Times New Roman" panose="02020603050405020304" pitchFamily="18" charset="0"/>
                        </a:rPr>
                        <a:t>63</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algn="ctr">
                        <a:lnSpc>
                          <a:spcPts val="1365"/>
                        </a:lnSpc>
                      </a:pPr>
                      <a:r>
                        <a:rPr sz="700" spc="-5" dirty="0">
                          <a:solidFill>
                            <a:srgbClr val="0070C0"/>
                          </a:solidFill>
                          <a:latin typeface="Trebuchet MS" panose="020B0603020202020204" pitchFamily="34" charset="0"/>
                          <a:cs typeface="Times New Roman" panose="02020603050405020304" pitchFamily="18" charset="0"/>
                        </a:rPr>
                        <a:t>47</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R="168910" algn="r">
                        <a:lnSpc>
                          <a:spcPts val="1365"/>
                        </a:lnSpc>
                      </a:pPr>
                      <a:r>
                        <a:rPr sz="700" spc="-5" dirty="0">
                          <a:solidFill>
                            <a:srgbClr val="0070C0"/>
                          </a:solidFill>
                          <a:latin typeface="Trebuchet MS" panose="020B0603020202020204" pitchFamily="34" charset="0"/>
                          <a:cs typeface="Times New Roman" panose="02020603050405020304" pitchFamily="18" charset="0"/>
                        </a:rPr>
                        <a:t>33</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R="168275" algn="r">
                        <a:lnSpc>
                          <a:spcPts val="1365"/>
                        </a:lnSpc>
                      </a:pPr>
                      <a:r>
                        <a:rPr sz="700" spc="-5" dirty="0">
                          <a:solidFill>
                            <a:srgbClr val="0070C0"/>
                          </a:solidFill>
                          <a:latin typeface="Trebuchet MS" panose="020B0603020202020204" pitchFamily="34" charset="0"/>
                          <a:cs typeface="Times New Roman" panose="02020603050405020304" pitchFamily="18" charset="0"/>
                        </a:rPr>
                        <a:t>24</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algn="ctr">
                        <a:lnSpc>
                          <a:spcPts val="1365"/>
                        </a:lnSpc>
                      </a:pPr>
                      <a:r>
                        <a:rPr sz="700" spc="-5" dirty="0">
                          <a:solidFill>
                            <a:srgbClr val="0070C0"/>
                          </a:solidFill>
                          <a:latin typeface="Trebuchet MS" panose="020B0603020202020204" pitchFamily="34" charset="0"/>
                          <a:cs typeface="Times New Roman" panose="02020603050405020304" pitchFamily="18" charset="0"/>
                        </a:rPr>
                        <a:t>23</a:t>
                      </a:r>
                      <a:endParaRPr sz="70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L="175895">
                        <a:lnSpc>
                          <a:spcPts val="1365"/>
                        </a:lnSpc>
                      </a:pPr>
                      <a:r>
                        <a:rPr sz="700" spc="-5" dirty="0">
                          <a:solidFill>
                            <a:srgbClr val="0070C0"/>
                          </a:solidFill>
                          <a:latin typeface="Trebuchet MS" panose="020B0603020202020204" pitchFamily="34" charset="0"/>
                          <a:cs typeface="Times New Roman" panose="02020603050405020304" pitchFamily="18" charset="0"/>
                        </a:rPr>
                        <a:t>19</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L="175895">
                        <a:lnSpc>
                          <a:spcPts val="1365"/>
                        </a:lnSpc>
                      </a:pPr>
                      <a:r>
                        <a:rPr sz="700" spc="-5" dirty="0">
                          <a:solidFill>
                            <a:srgbClr val="0070C0"/>
                          </a:solidFill>
                          <a:latin typeface="Trebuchet MS" panose="020B0603020202020204" pitchFamily="34" charset="0"/>
                          <a:cs typeface="Times New Roman" panose="02020603050405020304" pitchFamily="18" charset="0"/>
                        </a:rPr>
                        <a:t>15</a:t>
                      </a:r>
                      <a:endParaRPr sz="700" dirty="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L="175895">
                        <a:lnSpc>
                          <a:spcPts val="1365"/>
                        </a:lnSpc>
                      </a:pPr>
                      <a:r>
                        <a:rPr sz="700" spc="-5" dirty="0">
                          <a:solidFill>
                            <a:srgbClr val="0070C0"/>
                          </a:solidFill>
                          <a:latin typeface="Trebuchet MS" panose="020B0603020202020204" pitchFamily="34" charset="0"/>
                          <a:cs typeface="Times New Roman" panose="02020603050405020304" pitchFamily="18" charset="0"/>
                        </a:rPr>
                        <a:t>11</a:t>
                      </a:r>
                      <a:endParaRPr sz="700">
                        <a:solidFill>
                          <a:srgbClr val="0070C0"/>
                        </a:solidFill>
                        <a:latin typeface="Trebuchet MS" panose="020B0603020202020204" pitchFamily="34" charset="0"/>
                        <a:cs typeface="Times New Roman" panose="02020603050405020304" pitchFamily="18" charset="0"/>
                      </a:endParaRPr>
                    </a:p>
                  </a:txBody>
                  <a:tcPr marL="0" marR="0" marT="0" marB="0"/>
                </a:tc>
                <a:tc>
                  <a:txBody>
                    <a:bodyPr/>
                    <a:lstStyle/>
                    <a:p>
                      <a:pPr marR="208279" algn="r">
                        <a:lnSpc>
                          <a:spcPts val="1365"/>
                        </a:lnSpc>
                      </a:pPr>
                      <a:r>
                        <a:rPr sz="700" dirty="0">
                          <a:solidFill>
                            <a:srgbClr val="0070C0"/>
                          </a:solidFill>
                          <a:latin typeface="Trebuchet MS" panose="020B0603020202020204" pitchFamily="34" charset="0"/>
                          <a:cs typeface="Times New Roman" panose="02020603050405020304" pitchFamily="18" charset="0"/>
                        </a:rPr>
                        <a:t>9</a:t>
                      </a:r>
                    </a:p>
                  </a:txBody>
                  <a:tcPr marL="0" marR="0" marT="0" marB="0"/>
                </a:tc>
                <a:tc>
                  <a:txBody>
                    <a:bodyPr/>
                    <a:lstStyle/>
                    <a:p>
                      <a:pPr marR="208279" algn="r">
                        <a:lnSpc>
                          <a:spcPts val="1365"/>
                        </a:lnSpc>
                      </a:pPr>
                      <a:r>
                        <a:rPr sz="700" dirty="0">
                          <a:solidFill>
                            <a:srgbClr val="0070C0"/>
                          </a:solidFill>
                          <a:latin typeface="Trebuchet MS" panose="020B0603020202020204" pitchFamily="34" charset="0"/>
                          <a:cs typeface="Times New Roman" panose="02020603050405020304" pitchFamily="18" charset="0"/>
                        </a:rPr>
                        <a:t>8</a:t>
                      </a:r>
                    </a:p>
                  </a:txBody>
                  <a:tcPr marL="0" marR="0" marT="0" marB="0"/>
                </a:tc>
                <a:tc>
                  <a:txBody>
                    <a:bodyPr/>
                    <a:lstStyle/>
                    <a:p>
                      <a:pPr algn="ctr">
                        <a:lnSpc>
                          <a:spcPts val="1365"/>
                        </a:lnSpc>
                      </a:pPr>
                      <a:r>
                        <a:rPr sz="700" dirty="0">
                          <a:solidFill>
                            <a:srgbClr val="0070C0"/>
                          </a:solidFill>
                          <a:latin typeface="Trebuchet MS" panose="020B0603020202020204" pitchFamily="34" charset="0"/>
                          <a:cs typeface="Times New Roman" panose="02020603050405020304" pitchFamily="18" charset="0"/>
                        </a:rPr>
                        <a:t>7</a:t>
                      </a:r>
                    </a:p>
                  </a:txBody>
                  <a:tcPr marL="0" marR="0" marT="0" marB="0"/>
                </a:tc>
                <a:tc>
                  <a:txBody>
                    <a:bodyPr/>
                    <a:lstStyle/>
                    <a:p>
                      <a:pPr marL="215265">
                        <a:lnSpc>
                          <a:spcPts val="1365"/>
                        </a:lnSpc>
                      </a:pPr>
                      <a:r>
                        <a:rPr sz="700" dirty="0">
                          <a:solidFill>
                            <a:srgbClr val="0070C0"/>
                          </a:solidFill>
                          <a:latin typeface="Trebuchet MS" panose="020B0603020202020204" pitchFamily="34" charset="0"/>
                          <a:cs typeface="Times New Roman" panose="02020603050405020304" pitchFamily="18" charset="0"/>
                        </a:rPr>
                        <a:t>5</a:t>
                      </a:r>
                    </a:p>
                  </a:txBody>
                  <a:tcPr marL="0" marR="0" marT="0" marB="0"/>
                </a:tc>
                <a:tc>
                  <a:txBody>
                    <a:bodyPr/>
                    <a:lstStyle/>
                    <a:p>
                      <a:pPr marL="215265">
                        <a:lnSpc>
                          <a:spcPts val="1365"/>
                        </a:lnSpc>
                      </a:pPr>
                      <a:r>
                        <a:rPr sz="700" dirty="0">
                          <a:solidFill>
                            <a:srgbClr val="0070C0"/>
                          </a:solidFill>
                          <a:latin typeface="Trebuchet MS" panose="020B0603020202020204" pitchFamily="34" charset="0"/>
                          <a:cs typeface="Times New Roman" panose="02020603050405020304" pitchFamily="18" charset="0"/>
                        </a:rPr>
                        <a:t>5</a:t>
                      </a:r>
                    </a:p>
                  </a:txBody>
                  <a:tcPr marL="0" marR="0" marT="0" marB="0"/>
                </a:tc>
                <a:tc>
                  <a:txBody>
                    <a:bodyPr/>
                    <a:lstStyle/>
                    <a:p>
                      <a:pPr algn="ctr">
                        <a:lnSpc>
                          <a:spcPts val="1365"/>
                        </a:lnSpc>
                      </a:pPr>
                      <a:r>
                        <a:rPr sz="700" dirty="0">
                          <a:solidFill>
                            <a:srgbClr val="0070C0"/>
                          </a:solidFill>
                          <a:latin typeface="Trebuchet MS" panose="020B0603020202020204" pitchFamily="34" charset="0"/>
                          <a:cs typeface="Times New Roman" panose="02020603050405020304" pitchFamily="18" charset="0"/>
                        </a:rPr>
                        <a:t>2</a:t>
                      </a:r>
                    </a:p>
                  </a:txBody>
                  <a:tcPr marL="0" marR="0" marT="0" marB="0"/>
                </a:tc>
                <a:tc>
                  <a:txBody>
                    <a:bodyPr/>
                    <a:lstStyle/>
                    <a:p>
                      <a:pPr algn="ctr">
                        <a:lnSpc>
                          <a:spcPts val="1365"/>
                        </a:lnSpc>
                      </a:pPr>
                      <a:r>
                        <a:rPr sz="700" dirty="0">
                          <a:solidFill>
                            <a:srgbClr val="0070C0"/>
                          </a:solidFill>
                          <a:latin typeface="Trebuchet MS" panose="020B0603020202020204" pitchFamily="34" charset="0"/>
                          <a:cs typeface="Times New Roman" panose="02020603050405020304" pitchFamily="18" charset="0"/>
                        </a:rPr>
                        <a:t>2</a:t>
                      </a:r>
                    </a:p>
                  </a:txBody>
                  <a:tcPr marL="0" marR="0" marT="0" marB="0"/>
                </a:tc>
                <a:tc>
                  <a:txBody>
                    <a:bodyPr/>
                    <a:lstStyle/>
                    <a:p>
                      <a:pPr marR="8255" algn="ctr">
                        <a:lnSpc>
                          <a:spcPts val="1365"/>
                        </a:lnSpc>
                      </a:pPr>
                      <a:r>
                        <a:rPr sz="700" dirty="0">
                          <a:solidFill>
                            <a:srgbClr val="0070C0"/>
                          </a:solidFill>
                          <a:latin typeface="Trebuchet MS" panose="020B0603020202020204" pitchFamily="34" charset="0"/>
                          <a:cs typeface="Times New Roman" panose="02020603050405020304" pitchFamily="18" charset="0"/>
                        </a:rPr>
                        <a:t>1</a:t>
                      </a:r>
                    </a:p>
                  </a:txBody>
                  <a:tcPr marL="0" marR="0" marT="0" marB="0"/>
                </a:tc>
                <a:tc>
                  <a:txBody>
                    <a:bodyPr/>
                    <a:lstStyle/>
                    <a:p>
                      <a:pPr marL="228600">
                        <a:lnSpc>
                          <a:spcPts val="1365"/>
                        </a:lnSpc>
                      </a:pPr>
                      <a:r>
                        <a:rPr sz="700" dirty="0">
                          <a:solidFill>
                            <a:srgbClr val="0070C0"/>
                          </a:solidFill>
                          <a:latin typeface="Trebuchet MS" panose="020B0603020202020204" pitchFamily="34" charset="0"/>
                          <a:cs typeface="Times New Roman" panose="02020603050405020304" pitchFamily="18" charset="0"/>
                        </a:rPr>
                        <a:t>0</a:t>
                      </a:r>
                    </a:p>
                  </a:txBody>
                  <a:tcPr marL="0" marR="0" marT="0" marB="0"/>
                </a:tc>
                <a:extLst>
                  <a:ext uri="{0D108BD9-81ED-4DB2-BD59-A6C34878D82A}">
                    <a16:rowId xmlns:a16="http://schemas.microsoft.com/office/drawing/2014/main" val="10001"/>
                  </a:ext>
                </a:extLst>
              </a:tr>
            </a:tbl>
          </a:graphicData>
        </a:graphic>
      </p:graphicFrame>
      <p:graphicFrame>
        <p:nvGraphicFramePr>
          <p:cNvPr id="413" name="Table 412">
            <a:extLst>
              <a:ext uri="{FF2B5EF4-FFF2-40B4-BE49-F238E27FC236}">
                <a16:creationId xmlns:a16="http://schemas.microsoft.com/office/drawing/2014/main" id="{A12059E1-E653-E445-0AC2-58269784BB73}"/>
              </a:ext>
            </a:extLst>
          </p:cNvPr>
          <p:cNvGraphicFramePr>
            <a:graphicFrameLocks noGrp="1"/>
          </p:cNvGraphicFramePr>
          <p:nvPr/>
        </p:nvGraphicFramePr>
        <p:xfrm>
          <a:off x="4479335" y="1322881"/>
          <a:ext cx="3199858" cy="606975"/>
        </p:xfrm>
        <a:graphic>
          <a:graphicData uri="http://schemas.openxmlformats.org/drawingml/2006/table">
            <a:tbl>
              <a:tblPr firstRow="1"/>
              <a:tblGrid>
                <a:gridCol w="864452">
                  <a:extLst>
                    <a:ext uri="{9D8B030D-6E8A-4147-A177-3AD203B41FA5}">
                      <a16:colId xmlns:a16="http://schemas.microsoft.com/office/drawing/2014/main" val="3130900676"/>
                    </a:ext>
                  </a:extLst>
                </a:gridCol>
                <a:gridCol w="1167703">
                  <a:extLst>
                    <a:ext uri="{9D8B030D-6E8A-4147-A177-3AD203B41FA5}">
                      <a16:colId xmlns:a16="http://schemas.microsoft.com/office/drawing/2014/main" val="1302172202"/>
                    </a:ext>
                  </a:extLst>
                </a:gridCol>
                <a:gridCol w="1167703">
                  <a:extLst>
                    <a:ext uri="{9D8B030D-6E8A-4147-A177-3AD203B41FA5}">
                      <a16:colId xmlns:a16="http://schemas.microsoft.com/office/drawing/2014/main" val="3837107568"/>
                    </a:ext>
                  </a:extLst>
                </a:gridCol>
              </a:tblGrid>
              <a:tr h="27776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auto">
                        <a:lnSpc>
                          <a:spcPct val="90000"/>
                        </a:lnSpc>
                        <a:spcBef>
                          <a:spcPts val="0"/>
                        </a:spcBef>
                        <a:spcAft>
                          <a:spcPts val="200"/>
                        </a:spcAft>
                      </a:pPr>
                      <a:endParaRPr lang="en-US" sz="800" b="1" dirty="0">
                        <a:solidFill>
                          <a:schemeClr val="bg1"/>
                        </a:solidFill>
                        <a:latin typeface="+mn-lt"/>
                        <a:ea typeface="MS Mincho"/>
                        <a:cs typeface="Times New Roman"/>
                      </a:endParaRPr>
                    </a:p>
                  </a:txBody>
                  <a:tcPr marL="68598" marR="68598" marT="25724" marB="25724"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defTabSz="914400" rtl="0" eaLnBrk="1" latinLnBrk="0" hangingPunct="1">
                        <a:lnSpc>
                          <a:spcPct val="90000"/>
                        </a:lnSpc>
                        <a:spcBef>
                          <a:spcPts val="0"/>
                        </a:spcBef>
                        <a:spcAft>
                          <a:spcPts val="200"/>
                        </a:spcAft>
                        <a:tabLst/>
                      </a:pPr>
                      <a:r>
                        <a:rPr lang="en-US" sz="800" b="1" kern="1200" dirty="0">
                          <a:solidFill>
                            <a:schemeClr val="bg1"/>
                          </a:solidFill>
                          <a:latin typeface="+mn-lt"/>
                          <a:ea typeface="MS Mincho"/>
                        </a:rPr>
                        <a:t>Median duration </a:t>
                      </a:r>
                      <a:br>
                        <a:rPr lang="en-US" sz="800" b="1" kern="1200" dirty="0">
                          <a:solidFill>
                            <a:schemeClr val="bg1"/>
                          </a:solidFill>
                          <a:latin typeface="+mn-lt"/>
                          <a:ea typeface="MS Mincho"/>
                        </a:rPr>
                      </a:br>
                      <a:r>
                        <a:rPr lang="en-US" sz="800" b="1" kern="1200" dirty="0">
                          <a:solidFill>
                            <a:schemeClr val="bg1"/>
                          </a:solidFill>
                          <a:latin typeface="+mn-lt"/>
                          <a:ea typeface="MS Mincho"/>
                        </a:rPr>
                        <a:t>(95% CI), weeks</a:t>
                      </a:r>
                      <a:endParaRPr lang="en-US" sz="800" b="1" kern="1200" dirty="0">
                        <a:solidFill>
                          <a:schemeClr val="bg1"/>
                        </a:solidFill>
                        <a:latin typeface="+mn-lt"/>
                        <a:ea typeface="MS Mincho"/>
                        <a:cs typeface="ArialMT"/>
                      </a:endParaRPr>
                    </a:p>
                  </a:txBody>
                  <a:tcPr marL="68598" marR="68598" marT="25724" marB="2572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45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defTabSz="914400" rtl="0" eaLnBrk="1" latinLnBrk="0" hangingPunct="1">
                        <a:lnSpc>
                          <a:spcPct val="90000"/>
                        </a:lnSpc>
                        <a:spcBef>
                          <a:spcPts val="0"/>
                        </a:spcBef>
                        <a:spcAft>
                          <a:spcPts val="200"/>
                        </a:spcAft>
                        <a:tabLst/>
                      </a:pPr>
                      <a:r>
                        <a:rPr lang="en-US" sz="800" b="1" kern="1200" dirty="0">
                          <a:solidFill>
                            <a:schemeClr val="bg1"/>
                          </a:solidFill>
                          <a:latin typeface="+mn-lt"/>
                          <a:ea typeface="MS Mincho"/>
                        </a:rPr>
                        <a:t>HR (95% CI)</a:t>
                      </a:r>
                      <a:endParaRPr lang="en-US" sz="800" b="1" kern="1200" dirty="0">
                        <a:solidFill>
                          <a:schemeClr val="bg1"/>
                        </a:solidFill>
                        <a:latin typeface="+mn-lt"/>
                        <a:ea typeface="MS Mincho"/>
                        <a:cs typeface="ArialMT"/>
                      </a:endParaRPr>
                    </a:p>
                  </a:txBody>
                  <a:tcPr marL="68598" marR="68598" marT="25724" marB="25724"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454"/>
                    </a:solidFill>
                  </a:tcPr>
                </a:tc>
                <a:extLst>
                  <a:ext uri="{0D108BD9-81ED-4DB2-BD59-A6C34878D82A}">
                    <a16:rowId xmlns:a16="http://schemas.microsoft.com/office/drawing/2014/main" val="2677856105"/>
                  </a:ext>
                </a:extLst>
              </a:tr>
              <a:tr h="164606">
                <a:tc>
                  <a:txBody>
                    <a:bodyPr/>
                    <a:lstStyle>
                      <a:lvl1pPr marL="0" algn="l" defTabSz="1218895" rtl="0" eaLnBrk="1" latinLnBrk="0" hangingPunct="1">
                        <a:defRPr sz="2399" kern="1200">
                          <a:solidFill>
                            <a:schemeClr val="dk1"/>
                          </a:solidFill>
                          <a:latin typeface="Trebuchet MS" panose="020B0603020202020204"/>
                        </a:defRPr>
                      </a:lvl1pPr>
                      <a:lvl2pPr marL="609448" algn="l" defTabSz="1218895" rtl="0" eaLnBrk="1" latinLnBrk="0" hangingPunct="1">
                        <a:defRPr sz="2399" kern="1200">
                          <a:solidFill>
                            <a:schemeClr val="dk1"/>
                          </a:solidFill>
                          <a:latin typeface="Trebuchet MS" panose="020B0603020202020204"/>
                        </a:defRPr>
                      </a:lvl2pPr>
                      <a:lvl3pPr marL="1218895" algn="l" defTabSz="1218895" rtl="0" eaLnBrk="1" latinLnBrk="0" hangingPunct="1">
                        <a:defRPr sz="2399" kern="1200">
                          <a:solidFill>
                            <a:schemeClr val="dk1"/>
                          </a:solidFill>
                          <a:latin typeface="Trebuchet MS" panose="020B0603020202020204"/>
                        </a:defRPr>
                      </a:lvl3pPr>
                      <a:lvl4pPr marL="1828343" algn="l" defTabSz="1218895" rtl="0" eaLnBrk="1" latinLnBrk="0" hangingPunct="1">
                        <a:defRPr sz="2399" kern="1200">
                          <a:solidFill>
                            <a:schemeClr val="dk1"/>
                          </a:solidFill>
                          <a:latin typeface="Trebuchet MS" panose="020B0603020202020204"/>
                        </a:defRPr>
                      </a:lvl4pPr>
                      <a:lvl5pPr marL="2437790" algn="l" defTabSz="1218895" rtl="0" eaLnBrk="1" latinLnBrk="0" hangingPunct="1">
                        <a:defRPr sz="2399" kern="1200">
                          <a:solidFill>
                            <a:schemeClr val="dk1"/>
                          </a:solidFill>
                          <a:latin typeface="Trebuchet MS" panose="020B0603020202020204"/>
                        </a:defRPr>
                      </a:lvl5pPr>
                      <a:lvl6pPr marL="3047238" algn="l" defTabSz="1218895" rtl="0" eaLnBrk="1" latinLnBrk="0" hangingPunct="1">
                        <a:defRPr sz="2399" kern="1200">
                          <a:solidFill>
                            <a:schemeClr val="dk1"/>
                          </a:solidFill>
                          <a:latin typeface="Trebuchet MS" panose="020B0603020202020204"/>
                        </a:defRPr>
                      </a:lvl6pPr>
                      <a:lvl7pPr marL="3656686" algn="l" defTabSz="1218895" rtl="0" eaLnBrk="1" latinLnBrk="0" hangingPunct="1">
                        <a:defRPr sz="2399" kern="1200">
                          <a:solidFill>
                            <a:schemeClr val="dk1"/>
                          </a:solidFill>
                          <a:latin typeface="Trebuchet MS" panose="020B0603020202020204"/>
                        </a:defRPr>
                      </a:lvl7pPr>
                      <a:lvl8pPr marL="4266133" algn="l" defTabSz="1218895" rtl="0" eaLnBrk="1" latinLnBrk="0" hangingPunct="1">
                        <a:defRPr sz="2399" kern="1200">
                          <a:solidFill>
                            <a:schemeClr val="dk1"/>
                          </a:solidFill>
                          <a:latin typeface="Trebuchet MS" panose="020B0603020202020204"/>
                        </a:defRPr>
                      </a:lvl8pPr>
                      <a:lvl9pPr marL="4875581" algn="l" defTabSz="1218895" rtl="0" eaLnBrk="1" latinLnBrk="0" hangingPunct="1">
                        <a:defRPr sz="2399" kern="1200">
                          <a:solidFill>
                            <a:schemeClr val="dk1"/>
                          </a:solidFill>
                          <a:latin typeface="Trebuchet MS" panose="020B0603020202020204"/>
                        </a:defRPr>
                      </a:lvl9pPr>
                    </a:lstStyle>
                    <a:p>
                      <a:pPr marL="0" indent="0">
                        <a:lnSpc>
                          <a:spcPct val="90000"/>
                        </a:lnSpc>
                        <a:spcBef>
                          <a:spcPts val="0"/>
                        </a:spcBef>
                        <a:spcAft>
                          <a:spcPts val="200"/>
                        </a:spcAft>
                        <a:tabLst/>
                      </a:pPr>
                      <a:r>
                        <a:rPr lang="en-US" sz="800" b="1" dirty="0">
                          <a:solidFill>
                            <a:schemeClr val="bg1"/>
                          </a:solidFill>
                          <a:latin typeface="+mn-lt"/>
                          <a:ea typeface="MS Mincho"/>
                          <a:cs typeface="ArialMT"/>
                        </a:rPr>
                        <a:t>Luspatercept</a:t>
                      </a:r>
                    </a:p>
                  </a:txBody>
                  <a:tcPr marL="68598" marR="68598" marT="25724" marB="2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2A28"/>
                    </a:solidFill>
                  </a:tcPr>
                </a:tc>
                <a:tc>
                  <a:txBody>
                    <a:bodyPr/>
                    <a:lstStyle>
                      <a:lvl1pPr marL="0" algn="l" defTabSz="1218895" rtl="0" eaLnBrk="1" latinLnBrk="0" hangingPunct="1">
                        <a:defRPr sz="2399" kern="1200">
                          <a:solidFill>
                            <a:schemeClr val="dk1"/>
                          </a:solidFill>
                          <a:latin typeface="Trebuchet MS" panose="020B0603020202020204"/>
                        </a:defRPr>
                      </a:lvl1pPr>
                      <a:lvl2pPr marL="609448" algn="l" defTabSz="1218895" rtl="0" eaLnBrk="1" latinLnBrk="0" hangingPunct="1">
                        <a:defRPr sz="2399" kern="1200">
                          <a:solidFill>
                            <a:schemeClr val="dk1"/>
                          </a:solidFill>
                          <a:latin typeface="Trebuchet MS" panose="020B0603020202020204"/>
                        </a:defRPr>
                      </a:lvl2pPr>
                      <a:lvl3pPr marL="1218895" algn="l" defTabSz="1218895" rtl="0" eaLnBrk="1" latinLnBrk="0" hangingPunct="1">
                        <a:defRPr sz="2399" kern="1200">
                          <a:solidFill>
                            <a:schemeClr val="dk1"/>
                          </a:solidFill>
                          <a:latin typeface="Trebuchet MS" panose="020B0603020202020204"/>
                        </a:defRPr>
                      </a:lvl3pPr>
                      <a:lvl4pPr marL="1828343" algn="l" defTabSz="1218895" rtl="0" eaLnBrk="1" latinLnBrk="0" hangingPunct="1">
                        <a:defRPr sz="2399" kern="1200">
                          <a:solidFill>
                            <a:schemeClr val="dk1"/>
                          </a:solidFill>
                          <a:latin typeface="Trebuchet MS" panose="020B0603020202020204"/>
                        </a:defRPr>
                      </a:lvl4pPr>
                      <a:lvl5pPr marL="2437790" algn="l" defTabSz="1218895" rtl="0" eaLnBrk="1" latinLnBrk="0" hangingPunct="1">
                        <a:defRPr sz="2399" kern="1200">
                          <a:solidFill>
                            <a:schemeClr val="dk1"/>
                          </a:solidFill>
                          <a:latin typeface="Trebuchet MS" panose="020B0603020202020204"/>
                        </a:defRPr>
                      </a:lvl5pPr>
                      <a:lvl6pPr marL="3047238" algn="l" defTabSz="1218895" rtl="0" eaLnBrk="1" latinLnBrk="0" hangingPunct="1">
                        <a:defRPr sz="2399" kern="1200">
                          <a:solidFill>
                            <a:schemeClr val="dk1"/>
                          </a:solidFill>
                          <a:latin typeface="Trebuchet MS" panose="020B0603020202020204"/>
                        </a:defRPr>
                      </a:lvl6pPr>
                      <a:lvl7pPr marL="3656686" algn="l" defTabSz="1218895" rtl="0" eaLnBrk="1" latinLnBrk="0" hangingPunct="1">
                        <a:defRPr sz="2399" kern="1200">
                          <a:solidFill>
                            <a:schemeClr val="dk1"/>
                          </a:solidFill>
                          <a:latin typeface="Trebuchet MS" panose="020B0603020202020204"/>
                        </a:defRPr>
                      </a:lvl7pPr>
                      <a:lvl8pPr marL="4266133" algn="l" defTabSz="1218895" rtl="0" eaLnBrk="1" latinLnBrk="0" hangingPunct="1">
                        <a:defRPr sz="2399" kern="1200">
                          <a:solidFill>
                            <a:schemeClr val="dk1"/>
                          </a:solidFill>
                          <a:latin typeface="Trebuchet MS" panose="020B0603020202020204"/>
                        </a:defRPr>
                      </a:lvl8pPr>
                      <a:lvl9pPr marL="4875581" algn="l" defTabSz="1218895" rtl="0" eaLnBrk="1" latinLnBrk="0" hangingPunct="1">
                        <a:defRPr sz="2399" kern="1200">
                          <a:solidFill>
                            <a:schemeClr val="dk1"/>
                          </a:solidFill>
                          <a:latin typeface="Trebuchet MS" panose="020B0603020202020204"/>
                        </a:defRPr>
                      </a:lvl9pPr>
                    </a:lstStyle>
                    <a:p>
                      <a:pPr marL="0" marR="0" algn="ctr">
                        <a:spcBef>
                          <a:spcPts val="0"/>
                        </a:spcBef>
                        <a:spcAft>
                          <a:spcPts val="0"/>
                        </a:spcAft>
                      </a:pPr>
                      <a:r>
                        <a:rPr lang="en-US" sz="800" b="0" dirty="0">
                          <a:solidFill>
                            <a:schemeClr val="tx1"/>
                          </a:solidFill>
                          <a:effectLst/>
                          <a:latin typeface="+mn-lt"/>
                          <a:ea typeface="Times New Roman"/>
                          <a:cs typeface="Palatino Linotype"/>
                        </a:rPr>
                        <a:t>126.6  (108.3 to NE)</a:t>
                      </a:r>
                    </a:p>
                  </a:txBody>
                  <a:tcPr marL="51449" marR="51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lvl1pPr marL="0" algn="l" defTabSz="1218895" rtl="0" eaLnBrk="1" latinLnBrk="0" hangingPunct="1">
                        <a:defRPr sz="2399" kern="1200">
                          <a:solidFill>
                            <a:schemeClr val="dk1"/>
                          </a:solidFill>
                          <a:latin typeface="Trebuchet MS" panose="020B0603020202020204"/>
                        </a:defRPr>
                      </a:lvl1pPr>
                      <a:lvl2pPr marL="609448" algn="l" defTabSz="1218895" rtl="0" eaLnBrk="1" latinLnBrk="0" hangingPunct="1">
                        <a:defRPr sz="2399" kern="1200">
                          <a:solidFill>
                            <a:schemeClr val="dk1"/>
                          </a:solidFill>
                          <a:latin typeface="Trebuchet MS" panose="020B0603020202020204"/>
                        </a:defRPr>
                      </a:lvl2pPr>
                      <a:lvl3pPr marL="1218895" algn="l" defTabSz="1218895" rtl="0" eaLnBrk="1" latinLnBrk="0" hangingPunct="1">
                        <a:defRPr sz="2399" kern="1200">
                          <a:solidFill>
                            <a:schemeClr val="dk1"/>
                          </a:solidFill>
                          <a:latin typeface="Trebuchet MS" panose="020B0603020202020204"/>
                        </a:defRPr>
                      </a:lvl3pPr>
                      <a:lvl4pPr marL="1828343" algn="l" defTabSz="1218895" rtl="0" eaLnBrk="1" latinLnBrk="0" hangingPunct="1">
                        <a:defRPr sz="2399" kern="1200">
                          <a:solidFill>
                            <a:schemeClr val="dk1"/>
                          </a:solidFill>
                          <a:latin typeface="Trebuchet MS" panose="020B0603020202020204"/>
                        </a:defRPr>
                      </a:lvl4pPr>
                      <a:lvl5pPr marL="2437790" algn="l" defTabSz="1218895" rtl="0" eaLnBrk="1" latinLnBrk="0" hangingPunct="1">
                        <a:defRPr sz="2399" kern="1200">
                          <a:solidFill>
                            <a:schemeClr val="dk1"/>
                          </a:solidFill>
                          <a:latin typeface="Trebuchet MS" panose="020B0603020202020204"/>
                        </a:defRPr>
                      </a:lvl5pPr>
                      <a:lvl6pPr marL="3047238" algn="l" defTabSz="1218895" rtl="0" eaLnBrk="1" latinLnBrk="0" hangingPunct="1">
                        <a:defRPr sz="2399" kern="1200">
                          <a:solidFill>
                            <a:schemeClr val="dk1"/>
                          </a:solidFill>
                          <a:latin typeface="Trebuchet MS" panose="020B0603020202020204"/>
                        </a:defRPr>
                      </a:lvl6pPr>
                      <a:lvl7pPr marL="3656686" algn="l" defTabSz="1218895" rtl="0" eaLnBrk="1" latinLnBrk="0" hangingPunct="1">
                        <a:defRPr sz="2399" kern="1200">
                          <a:solidFill>
                            <a:schemeClr val="dk1"/>
                          </a:solidFill>
                          <a:latin typeface="Trebuchet MS" panose="020B0603020202020204"/>
                        </a:defRPr>
                      </a:lvl7pPr>
                      <a:lvl8pPr marL="4266133" algn="l" defTabSz="1218895" rtl="0" eaLnBrk="1" latinLnBrk="0" hangingPunct="1">
                        <a:defRPr sz="2399" kern="1200">
                          <a:solidFill>
                            <a:schemeClr val="dk1"/>
                          </a:solidFill>
                          <a:latin typeface="Trebuchet MS" panose="020B0603020202020204"/>
                        </a:defRPr>
                      </a:lvl8pPr>
                      <a:lvl9pPr marL="4875581" algn="l" defTabSz="1218895" rtl="0" eaLnBrk="1" latinLnBrk="0" hangingPunct="1">
                        <a:defRPr sz="2399" kern="1200">
                          <a:solidFill>
                            <a:schemeClr val="dk1"/>
                          </a:solidFill>
                          <a:latin typeface="Trebuchet MS" panose="020B0603020202020204"/>
                        </a:defRPr>
                      </a:lvl9pPr>
                    </a:lstStyle>
                    <a:p>
                      <a:pPr marL="0" marR="0" algn="ctr">
                        <a:spcBef>
                          <a:spcPts val="0"/>
                        </a:spcBef>
                        <a:spcAft>
                          <a:spcPts val="0"/>
                        </a:spcAft>
                      </a:pPr>
                      <a:r>
                        <a:rPr lang="en-US" sz="800" b="0" dirty="0">
                          <a:solidFill>
                            <a:schemeClr val="tx1"/>
                          </a:solidFill>
                          <a:effectLst/>
                          <a:latin typeface="+mn-lt"/>
                        </a:rPr>
                        <a:t>0.456 </a:t>
                      </a:r>
                      <a:br>
                        <a:rPr lang="en-US" sz="800" b="0" dirty="0">
                          <a:solidFill>
                            <a:schemeClr val="tx1"/>
                          </a:solidFill>
                          <a:effectLst/>
                          <a:latin typeface="+mn-lt"/>
                        </a:rPr>
                      </a:br>
                      <a:r>
                        <a:rPr lang="en-US" sz="800" b="0" dirty="0">
                          <a:solidFill>
                            <a:schemeClr val="tx1"/>
                          </a:solidFill>
                          <a:effectLst/>
                          <a:latin typeface="+mn-lt"/>
                        </a:rPr>
                        <a:t>(0.260 to 0.798)</a:t>
                      </a:r>
                    </a:p>
                  </a:txBody>
                  <a:tcPr marL="51449" marR="51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0029414"/>
                  </a:ext>
                </a:extLst>
              </a:tr>
              <a:tr h="164606">
                <a:tc>
                  <a:txBody>
                    <a:bodyPr/>
                    <a:lstStyle/>
                    <a:p>
                      <a:pPr marL="0" indent="0">
                        <a:lnSpc>
                          <a:spcPct val="90000"/>
                        </a:lnSpc>
                        <a:spcBef>
                          <a:spcPts val="0"/>
                        </a:spcBef>
                        <a:spcAft>
                          <a:spcPts val="200"/>
                        </a:spcAft>
                        <a:tabLst/>
                      </a:pPr>
                      <a:r>
                        <a:rPr lang="en-US" sz="800" b="1" dirty="0">
                          <a:solidFill>
                            <a:schemeClr val="bg1"/>
                          </a:solidFill>
                          <a:latin typeface="+mn-lt"/>
                          <a:ea typeface="MS Mincho"/>
                          <a:cs typeface="ArialMT"/>
                        </a:rPr>
                        <a:t>Epoetin alfa</a:t>
                      </a:r>
                    </a:p>
                  </a:txBody>
                  <a:tcPr marL="68598" marR="68598" marT="25724" marB="2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spcBef>
                          <a:spcPts val="0"/>
                        </a:spcBef>
                        <a:spcAft>
                          <a:spcPts val="0"/>
                        </a:spcAft>
                      </a:pPr>
                      <a:r>
                        <a:rPr lang="en-US" sz="800" b="0" dirty="0">
                          <a:solidFill>
                            <a:schemeClr val="tx1"/>
                          </a:solidFill>
                          <a:effectLst/>
                          <a:latin typeface="+mn-lt"/>
                          <a:ea typeface="Times New Roman"/>
                          <a:cs typeface="Palatino Linotype"/>
                        </a:rPr>
                        <a:t>77.0 (39.0 to NE)</a:t>
                      </a:r>
                    </a:p>
                  </a:txBody>
                  <a:tcPr marL="51449" marR="5144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algn="ctr">
                        <a:spcBef>
                          <a:spcPts val="0"/>
                        </a:spcBef>
                        <a:spcAft>
                          <a:spcPts val="0"/>
                        </a:spcAft>
                      </a:pPr>
                      <a:r>
                        <a:rPr lang="en-US" sz="1600" b="0" dirty="0">
                          <a:solidFill>
                            <a:schemeClr val="tx1"/>
                          </a:solidFill>
                          <a:effectLst/>
                          <a:latin typeface="+mn-lt"/>
                          <a:ea typeface="Times New Roman"/>
                          <a:cs typeface="Palatino Linotype"/>
                        </a:rPr>
                        <a:t>87 (48.9)</a:t>
                      </a:r>
                    </a:p>
                  </a:txBody>
                  <a:tcPr marT="0" marB="0" anchor="ctr">
                    <a:lnL w="12700" cap="flat" cmpd="sng" algn="ctr">
                      <a:solidFill>
                        <a:srgbClr val="595454"/>
                      </a:solidFill>
                      <a:prstDash val="solid"/>
                      <a:round/>
                      <a:headEnd type="none" w="med" len="med"/>
                      <a:tailEnd type="none" w="med" len="med"/>
                    </a:lnL>
                    <a:lnR w="12700" cap="flat" cmpd="sng" algn="ctr">
                      <a:solidFill>
                        <a:srgbClr val="595454"/>
                      </a:solid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rgbClr val="595454"/>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5263195"/>
                  </a:ext>
                </a:extLst>
              </a:tr>
            </a:tbl>
          </a:graphicData>
        </a:graphic>
      </p:graphicFrame>
      <p:sp>
        <p:nvSpPr>
          <p:cNvPr id="416" name="TextBox 415">
            <a:extLst>
              <a:ext uri="{FF2B5EF4-FFF2-40B4-BE49-F238E27FC236}">
                <a16:creationId xmlns:a16="http://schemas.microsoft.com/office/drawing/2014/main" id="{9ECE725F-9672-B130-CA4C-0270684D5394}"/>
              </a:ext>
            </a:extLst>
          </p:cNvPr>
          <p:cNvSpPr txBox="1"/>
          <p:nvPr>
            <p:custDataLst>
              <p:tags r:id="rId1"/>
            </p:custDataLst>
          </p:nvPr>
        </p:nvSpPr>
        <p:spPr>
          <a:xfrm>
            <a:off x="1355884" y="4222157"/>
            <a:ext cx="6162740" cy="155940"/>
          </a:xfrm>
          <a:prstGeom prst="rect">
            <a:avLst/>
          </a:prstGeom>
          <a:noFill/>
        </p:spPr>
        <p:txBody>
          <a:bodyPr vert="horz" wrap="square" lIns="0" tIns="0" rIns="0" bIns="0" rtlCol="0" anchor="b" anchorCtr="0">
            <a:spAutoFit/>
          </a:bodyPr>
          <a:lstStyle/>
          <a:p>
            <a:pPr>
              <a:lnSpc>
                <a:spcPct val="90000"/>
              </a:lnSpc>
              <a:spcBef>
                <a:spcPts val="300"/>
              </a:spcBef>
            </a:pPr>
            <a:r>
              <a:rPr lang="en-US" sz="563" dirty="0">
                <a:solidFill>
                  <a:srgbClr val="595454"/>
                </a:solidFill>
                <a:cs typeface="Arial" panose="020B0604020202020204" pitchFamily="34" charset="0"/>
              </a:rPr>
              <a:t>EOT, end of treatment; NE, not estimable; RBC-TI, red blood cell transfusion independence.</a:t>
            </a:r>
            <a:r>
              <a:rPr lang="en-US" sz="563" baseline="30000" dirty="0">
                <a:solidFill>
                  <a:srgbClr val="595454"/>
                </a:solidFill>
                <a:cs typeface="Arial" panose="020B0604020202020204" pitchFamily="34" charset="0"/>
              </a:rPr>
              <a:t/>
            </a:r>
            <a:br>
              <a:rPr lang="en-US" sz="563" baseline="30000" dirty="0">
                <a:solidFill>
                  <a:srgbClr val="595454"/>
                </a:solidFill>
                <a:cs typeface="Arial" panose="020B0604020202020204" pitchFamily="34" charset="0"/>
              </a:rPr>
            </a:br>
            <a:r>
              <a:rPr lang="en-US" sz="563" baseline="30000" dirty="0" err="1">
                <a:solidFill>
                  <a:srgbClr val="595454"/>
                </a:solidFill>
                <a:cs typeface="Arial" panose="020B0604020202020204" pitchFamily="34" charset="0"/>
              </a:rPr>
              <a:t>a</a:t>
            </a:r>
            <a:r>
              <a:rPr lang="en-US" sz="563" dirty="0" err="1">
                <a:solidFill>
                  <a:srgbClr val="595454"/>
                </a:solidFill>
                <a:cs typeface="Arial" panose="020B0604020202020204" pitchFamily="34" charset="0"/>
              </a:rPr>
              <a:t>In</a:t>
            </a:r>
            <a:r>
              <a:rPr lang="en-US" sz="563" dirty="0">
                <a:solidFill>
                  <a:srgbClr val="595454"/>
                </a:solidFill>
                <a:cs typeface="Arial" panose="020B0604020202020204" pitchFamily="34" charset="0"/>
              </a:rPr>
              <a:t> ITT responders during weeks 1</a:t>
            </a:r>
            <a:r>
              <a:rPr lang="en-US" sz="563" dirty="0">
                <a:solidFill>
                  <a:srgbClr val="595454"/>
                </a:solidFill>
                <a:latin typeface="Arial" panose="020B0604020202020204" pitchFamily="34" charset="0"/>
                <a:cs typeface="Arial" panose="020B0604020202020204" pitchFamily="34" charset="0"/>
              </a:rPr>
              <a:t>–</a:t>
            </a:r>
            <a:r>
              <a:rPr lang="en-US" sz="563" dirty="0">
                <a:solidFill>
                  <a:srgbClr val="595454"/>
                </a:solidFill>
                <a:cs typeface="Arial" panose="020B0604020202020204" pitchFamily="34" charset="0"/>
              </a:rPr>
              <a:t>EOT.</a:t>
            </a:r>
          </a:p>
        </p:txBody>
      </p:sp>
      <p:grpSp>
        <p:nvGrpSpPr>
          <p:cNvPr id="605" name="Group 604">
            <a:extLst>
              <a:ext uri="{FF2B5EF4-FFF2-40B4-BE49-F238E27FC236}">
                <a16:creationId xmlns:a16="http://schemas.microsoft.com/office/drawing/2014/main" id="{1D1D5C9F-990F-32E8-387E-185F09C90E14}"/>
              </a:ext>
            </a:extLst>
          </p:cNvPr>
          <p:cNvGrpSpPr/>
          <p:nvPr/>
        </p:nvGrpSpPr>
        <p:grpSpPr>
          <a:xfrm>
            <a:off x="1663638" y="1457747"/>
            <a:ext cx="5727577" cy="2369934"/>
            <a:chOff x="901175" y="1444580"/>
            <a:chExt cx="10179707" cy="4212119"/>
          </a:xfrm>
        </p:grpSpPr>
        <p:grpSp>
          <p:nvGrpSpPr>
            <p:cNvPr id="4" name="Group 3">
              <a:extLst>
                <a:ext uri="{FF2B5EF4-FFF2-40B4-BE49-F238E27FC236}">
                  <a16:creationId xmlns:a16="http://schemas.microsoft.com/office/drawing/2014/main" id="{0C5FA131-97B2-B1E3-A20F-C2D66F9C4ACB}"/>
                </a:ext>
              </a:extLst>
            </p:cNvPr>
            <p:cNvGrpSpPr/>
            <p:nvPr/>
          </p:nvGrpSpPr>
          <p:grpSpPr>
            <a:xfrm>
              <a:off x="901175" y="1444580"/>
              <a:ext cx="10179707" cy="4212119"/>
              <a:chOff x="896763" y="1449065"/>
              <a:chExt cx="10179707" cy="4212119"/>
            </a:xfrm>
          </p:grpSpPr>
          <p:sp>
            <p:nvSpPr>
              <p:cNvPr id="13" name="object 9">
                <a:extLst>
                  <a:ext uri="{FF2B5EF4-FFF2-40B4-BE49-F238E27FC236}">
                    <a16:creationId xmlns:a16="http://schemas.microsoft.com/office/drawing/2014/main" id="{DAD85BCF-1129-CCBB-5B2B-ADB2F5951E55}"/>
                  </a:ext>
                </a:extLst>
              </p:cNvPr>
              <p:cNvSpPr txBox="1"/>
              <p:nvPr/>
            </p:nvSpPr>
            <p:spPr>
              <a:xfrm>
                <a:off x="1267219" y="1449065"/>
                <a:ext cx="277494" cy="3630679"/>
              </a:xfrm>
              <a:prstGeom prst="rect">
                <a:avLst/>
              </a:prstGeom>
            </p:spPr>
            <p:txBody>
              <a:bodyPr vert="horz" wrap="square" lIns="0" tIns="67169" rIns="0" bIns="0" rtlCol="0">
                <a:spAutoFit/>
              </a:bodyPr>
              <a:lstStyle/>
              <a:p>
                <a:pPr marR="2858" algn="r">
                  <a:spcBef>
                    <a:spcPts val="529"/>
                  </a:spcBef>
                </a:pPr>
                <a:r>
                  <a:rPr sz="788" spc="-3" dirty="0">
                    <a:cs typeface="Times New Roman" panose="02020603050405020304" pitchFamily="18" charset="0"/>
                  </a:rPr>
                  <a:t>1</a:t>
                </a:r>
                <a:r>
                  <a:rPr lang="en-US" sz="788" spc="-3" dirty="0">
                    <a:cs typeface="Times New Roman" panose="02020603050405020304" pitchFamily="18" charset="0"/>
                  </a:rPr>
                  <a:t>.</a:t>
                </a:r>
                <a:r>
                  <a:rPr sz="788" spc="-3" dirty="0">
                    <a:cs typeface="Times New Roman" panose="02020603050405020304" pitchFamily="18" charset="0"/>
                  </a:rPr>
                  <a:t>0</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9</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8</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7</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6</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5</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4</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3</a:t>
                </a:r>
                <a:endParaRPr sz="788" dirty="0">
                  <a:cs typeface="Times New Roman" panose="02020603050405020304" pitchFamily="18" charset="0"/>
                </a:endParaRPr>
              </a:p>
              <a:p>
                <a:pPr marR="2858" algn="r">
                  <a:spcBef>
                    <a:spcPts val="472"/>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2</a:t>
                </a:r>
                <a:endParaRPr sz="788" dirty="0">
                  <a:cs typeface="Times New Roman" panose="02020603050405020304" pitchFamily="18" charset="0"/>
                </a:endParaRPr>
              </a:p>
              <a:p>
                <a:pPr marR="2858" algn="r">
                  <a:spcBef>
                    <a:spcPts val="476"/>
                  </a:spcBef>
                </a:pPr>
                <a:r>
                  <a:rPr sz="788" spc="-3" dirty="0">
                    <a:cs typeface="Times New Roman" panose="02020603050405020304" pitchFamily="18" charset="0"/>
                  </a:rPr>
                  <a:t>0</a:t>
                </a:r>
                <a:r>
                  <a:rPr lang="en-US" sz="788" spc="-3" dirty="0">
                    <a:cs typeface="Times New Roman" panose="02020603050405020304" pitchFamily="18" charset="0"/>
                  </a:rPr>
                  <a:t>.</a:t>
                </a:r>
                <a:r>
                  <a:rPr sz="788" spc="-3" dirty="0">
                    <a:cs typeface="Times New Roman" panose="02020603050405020304" pitchFamily="18" charset="0"/>
                  </a:rPr>
                  <a:t>1</a:t>
                </a:r>
                <a:endParaRPr sz="788" dirty="0">
                  <a:cs typeface="Times New Roman" panose="02020603050405020304" pitchFamily="18" charset="0"/>
                </a:endParaRPr>
              </a:p>
              <a:p>
                <a:pPr marR="2858" algn="r">
                  <a:spcBef>
                    <a:spcPts val="472"/>
                  </a:spcBef>
                </a:pPr>
                <a:r>
                  <a:rPr sz="788" dirty="0">
                    <a:cs typeface="Times New Roman" panose="02020603050405020304" pitchFamily="18" charset="0"/>
                  </a:rPr>
                  <a:t>0</a:t>
                </a:r>
              </a:p>
            </p:txBody>
          </p:sp>
          <p:sp>
            <p:nvSpPr>
              <p:cNvPr id="14" name="object 10">
                <a:extLst>
                  <a:ext uri="{FF2B5EF4-FFF2-40B4-BE49-F238E27FC236}">
                    <a16:creationId xmlns:a16="http://schemas.microsoft.com/office/drawing/2014/main" id="{0D76F9BC-BC1C-271C-D73C-817D4CD65A88}"/>
                  </a:ext>
                </a:extLst>
              </p:cNvPr>
              <p:cNvSpPr txBox="1"/>
              <p:nvPr/>
            </p:nvSpPr>
            <p:spPr>
              <a:xfrm>
                <a:off x="896763" y="2854651"/>
                <a:ext cx="215503" cy="931544"/>
              </a:xfrm>
              <a:prstGeom prst="rect">
                <a:avLst/>
              </a:prstGeom>
            </p:spPr>
            <p:txBody>
              <a:bodyPr vert="vert270" wrap="square" lIns="0" tIns="1072" rIns="0" bIns="0" rtlCol="0">
                <a:spAutoFit/>
              </a:bodyPr>
              <a:lstStyle/>
              <a:p>
                <a:pPr marL="7146">
                  <a:spcBef>
                    <a:spcPts val="8"/>
                  </a:spcBef>
                </a:pPr>
                <a:r>
                  <a:rPr sz="788" spc="-3" dirty="0">
                    <a:cs typeface="Times New Roman" panose="02020603050405020304" pitchFamily="18" charset="0"/>
                  </a:rPr>
                  <a:t>Probability</a:t>
                </a:r>
                <a:endParaRPr sz="788" dirty="0">
                  <a:cs typeface="Times New Roman" panose="02020603050405020304" pitchFamily="18" charset="0"/>
                </a:endParaRPr>
              </a:p>
            </p:txBody>
          </p:sp>
          <p:grpSp>
            <p:nvGrpSpPr>
              <p:cNvPr id="15" name="object 11">
                <a:extLst>
                  <a:ext uri="{FF2B5EF4-FFF2-40B4-BE49-F238E27FC236}">
                    <a16:creationId xmlns:a16="http://schemas.microsoft.com/office/drawing/2014/main" id="{EBED0DA5-87D9-02AB-91A9-23628032B423}"/>
                  </a:ext>
                </a:extLst>
              </p:cNvPr>
              <p:cNvGrpSpPr/>
              <p:nvPr/>
            </p:nvGrpSpPr>
            <p:grpSpPr>
              <a:xfrm>
                <a:off x="1581112" y="1672770"/>
                <a:ext cx="8919845" cy="3211195"/>
                <a:chOff x="1432253" y="383907"/>
                <a:chExt cx="8919845" cy="3211195"/>
              </a:xfrm>
            </p:grpSpPr>
            <p:sp>
              <p:nvSpPr>
                <p:cNvPr id="16" name="object 12">
                  <a:extLst>
                    <a:ext uri="{FF2B5EF4-FFF2-40B4-BE49-F238E27FC236}">
                      <a16:creationId xmlns:a16="http://schemas.microsoft.com/office/drawing/2014/main" id="{8F0DFC21-62E5-E367-05F9-4E58EECA99AE}"/>
                    </a:ext>
                  </a:extLst>
                </p:cNvPr>
                <p:cNvSpPr/>
                <p:nvPr/>
              </p:nvSpPr>
              <p:spPr>
                <a:xfrm>
                  <a:off x="1507690" y="394951"/>
                  <a:ext cx="8812530" cy="1943735"/>
                </a:xfrm>
                <a:custGeom>
                  <a:avLst/>
                  <a:gdLst/>
                  <a:ahLst/>
                  <a:cxnLst/>
                  <a:rect l="l" t="t" r="r" b="b"/>
                  <a:pathLst>
                    <a:path w="8812530" h="1943735">
                      <a:moveTo>
                        <a:pt x="0" y="0"/>
                      </a:moveTo>
                      <a:lnTo>
                        <a:pt x="628459" y="0"/>
                      </a:lnTo>
                      <a:lnTo>
                        <a:pt x="628459" y="41516"/>
                      </a:lnTo>
                      <a:lnTo>
                        <a:pt x="741819" y="41516"/>
                      </a:lnTo>
                      <a:lnTo>
                        <a:pt x="747522" y="41516"/>
                      </a:lnTo>
                      <a:lnTo>
                        <a:pt x="747522" y="90131"/>
                      </a:lnTo>
                      <a:lnTo>
                        <a:pt x="754926" y="90131"/>
                      </a:lnTo>
                      <a:lnTo>
                        <a:pt x="754926" y="138811"/>
                      </a:lnTo>
                      <a:lnTo>
                        <a:pt x="762330" y="138811"/>
                      </a:lnTo>
                      <a:lnTo>
                        <a:pt x="762330" y="179031"/>
                      </a:lnTo>
                      <a:lnTo>
                        <a:pt x="814197" y="179031"/>
                      </a:lnTo>
                      <a:lnTo>
                        <a:pt x="814197" y="233006"/>
                      </a:lnTo>
                      <a:lnTo>
                        <a:pt x="1189901" y="233006"/>
                      </a:lnTo>
                      <a:lnTo>
                        <a:pt x="1189901" y="281686"/>
                      </a:lnTo>
                      <a:lnTo>
                        <a:pt x="1265047" y="281686"/>
                      </a:lnTo>
                      <a:lnTo>
                        <a:pt x="1265047" y="374827"/>
                      </a:lnTo>
                      <a:lnTo>
                        <a:pt x="1379347" y="374827"/>
                      </a:lnTo>
                      <a:lnTo>
                        <a:pt x="1379347" y="484886"/>
                      </a:lnTo>
                      <a:lnTo>
                        <a:pt x="1455547" y="484886"/>
                      </a:lnTo>
                      <a:lnTo>
                        <a:pt x="1455547" y="536752"/>
                      </a:lnTo>
                      <a:lnTo>
                        <a:pt x="1506347" y="536752"/>
                      </a:lnTo>
                      <a:lnTo>
                        <a:pt x="1506347" y="593902"/>
                      </a:lnTo>
                      <a:lnTo>
                        <a:pt x="1692617" y="593902"/>
                      </a:lnTo>
                      <a:lnTo>
                        <a:pt x="1692617" y="709256"/>
                      </a:lnTo>
                      <a:lnTo>
                        <a:pt x="1705317" y="709256"/>
                      </a:lnTo>
                      <a:lnTo>
                        <a:pt x="1705317" y="756881"/>
                      </a:lnTo>
                      <a:lnTo>
                        <a:pt x="1731772" y="756881"/>
                      </a:lnTo>
                      <a:lnTo>
                        <a:pt x="1731772" y="811911"/>
                      </a:lnTo>
                      <a:lnTo>
                        <a:pt x="1746592" y="811911"/>
                      </a:lnTo>
                      <a:lnTo>
                        <a:pt x="1746592" y="870127"/>
                      </a:lnTo>
                      <a:lnTo>
                        <a:pt x="1809026" y="870127"/>
                      </a:lnTo>
                      <a:lnTo>
                        <a:pt x="1809026" y="928331"/>
                      </a:lnTo>
                      <a:lnTo>
                        <a:pt x="1816442" y="928331"/>
                      </a:lnTo>
                      <a:lnTo>
                        <a:pt x="1816442" y="982306"/>
                      </a:lnTo>
                      <a:lnTo>
                        <a:pt x="1880997" y="982306"/>
                      </a:lnTo>
                      <a:lnTo>
                        <a:pt x="1880997" y="1034161"/>
                      </a:lnTo>
                      <a:lnTo>
                        <a:pt x="1923326" y="1034161"/>
                      </a:lnTo>
                      <a:lnTo>
                        <a:pt x="1923326" y="1096606"/>
                      </a:lnTo>
                      <a:lnTo>
                        <a:pt x="1987880" y="1096606"/>
                      </a:lnTo>
                      <a:lnTo>
                        <a:pt x="1987880" y="1150581"/>
                      </a:lnTo>
                      <a:lnTo>
                        <a:pt x="2006930" y="1150581"/>
                      </a:lnTo>
                      <a:lnTo>
                        <a:pt x="2006930" y="1215136"/>
                      </a:lnTo>
                      <a:lnTo>
                        <a:pt x="2154047" y="1215136"/>
                      </a:lnTo>
                      <a:lnTo>
                        <a:pt x="2154047" y="1274406"/>
                      </a:lnTo>
                      <a:lnTo>
                        <a:pt x="2408047" y="1274406"/>
                      </a:lnTo>
                      <a:lnTo>
                        <a:pt x="2408047" y="1342517"/>
                      </a:lnTo>
                      <a:lnTo>
                        <a:pt x="2419692" y="1342517"/>
                      </a:lnTo>
                      <a:lnTo>
                        <a:pt x="2419692" y="1413052"/>
                      </a:lnTo>
                      <a:lnTo>
                        <a:pt x="3234601" y="1413052"/>
                      </a:lnTo>
                      <a:lnTo>
                        <a:pt x="3234601" y="1498777"/>
                      </a:lnTo>
                      <a:lnTo>
                        <a:pt x="3889717" y="1498777"/>
                      </a:lnTo>
                      <a:lnTo>
                        <a:pt x="3889717" y="1586611"/>
                      </a:lnTo>
                      <a:lnTo>
                        <a:pt x="3964851" y="1586611"/>
                      </a:lnTo>
                      <a:lnTo>
                        <a:pt x="3964851" y="1688211"/>
                      </a:lnTo>
                      <a:lnTo>
                        <a:pt x="4613617" y="1688211"/>
                      </a:lnTo>
                      <a:lnTo>
                        <a:pt x="4613617" y="1815211"/>
                      </a:lnTo>
                      <a:lnTo>
                        <a:pt x="4898313" y="1815211"/>
                      </a:lnTo>
                      <a:lnTo>
                        <a:pt x="4898313" y="1943277"/>
                      </a:lnTo>
                      <a:lnTo>
                        <a:pt x="8812034" y="1943277"/>
                      </a:lnTo>
                    </a:path>
                  </a:pathLst>
                </a:custGeom>
                <a:ln w="19050">
                  <a:solidFill>
                    <a:srgbClr val="006FC0"/>
                  </a:solidFill>
                </a:ln>
              </p:spPr>
              <p:txBody>
                <a:bodyPr wrap="square" lIns="0" tIns="0" rIns="0" bIns="0" rtlCol="0"/>
                <a:lstStyle/>
                <a:p>
                  <a:endParaRPr sz="338" dirty="0">
                    <a:cs typeface="Times New Roman" panose="02020603050405020304" pitchFamily="18" charset="0"/>
                  </a:endParaRPr>
                </a:p>
              </p:txBody>
            </p:sp>
            <p:sp>
              <p:nvSpPr>
                <p:cNvPr id="17" name="object 13">
                  <a:extLst>
                    <a:ext uri="{FF2B5EF4-FFF2-40B4-BE49-F238E27FC236}">
                      <a16:creationId xmlns:a16="http://schemas.microsoft.com/office/drawing/2014/main" id="{B733BD99-7BEF-65AF-7103-0BD2191E99AA}"/>
                    </a:ext>
                  </a:extLst>
                </p:cNvPr>
                <p:cNvSpPr/>
                <p:nvPr/>
              </p:nvSpPr>
              <p:spPr>
                <a:xfrm>
                  <a:off x="2180071" y="40334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18" name="object 14">
                  <a:extLst>
                    <a:ext uri="{FF2B5EF4-FFF2-40B4-BE49-F238E27FC236}">
                      <a16:creationId xmlns:a16="http://schemas.microsoft.com/office/drawing/2014/main" id="{B73D44CE-8433-63AC-2F61-F7EE35DD1C55}"/>
                    </a:ext>
                  </a:extLst>
                </p:cNvPr>
                <p:cNvSpPr/>
                <p:nvPr/>
              </p:nvSpPr>
              <p:spPr>
                <a:xfrm>
                  <a:off x="2148067" y="43533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19" name="object 15">
                  <a:extLst>
                    <a:ext uri="{FF2B5EF4-FFF2-40B4-BE49-F238E27FC236}">
                      <a16:creationId xmlns:a16="http://schemas.microsoft.com/office/drawing/2014/main" id="{7344072C-4778-2CF2-C47B-C925A4202FC5}"/>
                    </a:ext>
                  </a:extLst>
                </p:cNvPr>
                <p:cNvSpPr/>
                <p:nvPr/>
              </p:nvSpPr>
              <p:spPr>
                <a:xfrm>
                  <a:off x="2324007" y="595955"/>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0" name="object 16">
                  <a:extLst>
                    <a:ext uri="{FF2B5EF4-FFF2-40B4-BE49-F238E27FC236}">
                      <a16:creationId xmlns:a16="http://schemas.microsoft.com/office/drawing/2014/main" id="{CC6FF8BC-F62A-048D-77B7-6AE840858436}"/>
                    </a:ext>
                  </a:extLst>
                </p:cNvPr>
                <p:cNvSpPr/>
                <p:nvPr/>
              </p:nvSpPr>
              <p:spPr>
                <a:xfrm>
                  <a:off x="2292003" y="627954"/>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1" name="object 17">
                  <a:extLst>
                    <a:ext uri="{FF2B5EF4-FFF2-40B4-BE49-F238E27FC236}">
                      <a16:creationId xmlns:a16="http://schemas.microsoft.com/office/drawing/2014/main" id="{988FF81C-3246-3CB2-3FF1-F73F2403ED02}"/>
                    </a:ext>
                  </a:extLst>
                </p:cNvPr>
                <p:cNvSpPr/>
                <p:nvPr/>
              </p:nvSpPr>
              <p:spPr>
                <a:xfrm>
                  <a:off x="2590707" y="595955"/>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2" name="object 18">
                  <a:extLst>
                    <a:ext uri="{FF2B5EF4-FFF2-40B4-BE49-F238E27FC236}">
                      <a16:creationId xmlns:a16="http://schemas.microsoft.com/office/drawing/2014/main" id="{BB634A99-5589-FB9D-DCA4-79D7FC3CD0E4}"/>
                    </a:ext>
                  </a:extLst>
                </p:cNvPr>
                <p:cNvSpPr/>
                <p:nvPr/>
              </p:nvSpPr>
              <p:spPr>
                <a:xfrm>
                  <a:off x="2558703" y="627954"/>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3" name="object 19">
                  <a:extLst>
                    <a:ext uri="{FF2B5EF4-FFF2-40B4-BE49-F238E27FC236}">
                      <a16:creationId xmlns:a16="http://schemas.microsoft.com/office/drawing/2014/main" id="{441DB017-D11B-51B8-D997-6221FBD8D125}"/>
                    </a:ext>
                  </a:extLst>
                </p:cNvPr>
                <p:cNvSpPr/>
                <p:nvPr/>
              </p:nvSpPr>
              <p:spPr>
                <a:xfrm>
                  <a:off x="2638332" y="595955"/>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4" name="object 20">
                  <a:extLst>
                    <a:ext uri="{FF2B5EF4-FFF2-40B4-BE49-F238E27FC236}">
                      <a16:creationId xmlns:a16="http://schemas.microsoft.com/office/drawing/2014/main" id="{245FFCBF-90D2-A7D4-233F-4980E9FC7F39}"/>
                    </a:ext>
                  </a:extLst>
                </p:cNvPr>
                <p:cNvSpPr/>
                <p:nvPr/>
              </p:nvSpPr>
              <p:spPr>
                <a:xfrm>
                  <a:off x="2606328" y="627954"/>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5" name="object 21">
                  <a:extLst>
                    <a:ext uri="{FF2B5EF4-FFF2-40B4-BE49-F238E27FC236}">
                      <a16:creationId xmlns:a16="http://schemas.microsoft.com/office/drawing/2014/main" id="{94BABC8A-7E25-E262-BEF3-CF97FB907A50}"/>
                    </a:ext>
                  </a:extLst>
                </p:cNvPr>
                <p:cNvSpPr/>
                <p:nvPr/>
              </p:nvSpPr>
              <p:spPr>
                <a:xfrm>
                  <a:off x="2684896" y="595955"/>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6" name="object 22">
                  <a:extLst>
                    <a:ext uri="{FF2B5EF4-FFF2-40B4-BE49-F238E27FC236}">
                      <a16:creationId xmlns:a16="http://schemas.microsoft.com/office/drawing/2014/main" id="{F5DC20AD-944B-D955-FFA2-D3E0EB6F3CB2}"/>
                    </a:ext>
                  </a:extLst>
                </p:cNvPr>
                <p:cNvSpPr/>
                <p:nvPr/>
              </p:nvSpPr>
              <p:spPr>
                <a:xfrm>
                  <a:off x="2652892" y="627954"/>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7" name="object 23">
                  <a:extLst>
                    <a:ext uri="{FF2B5EF4-FFF2-40B4-BE49-F238E27FC236}">
                      <a16:creationId xmlns:a16="http://schemas.microsoft.com/office/drawing/2014/main" id="{C614C6E5-6BE9-5DC6-4B90-501A4FD3A8B0}"/>
                    </a:ext>
                  </a:extLst>
                </p:cNvPr>
                <p:cNvSpPr/>
                <p:nvPr/>
              </p:nvSpPr>
              <p:spPr>
                <a:xfrm>
                  <a:off x="2742046" y="64358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8" name="object 24">
                  <a:extLst>
                    <a:ext uri="{FF2B5EF4-FFF2-40B4-BE49-F238E27FC236}">
                      <a16:creationId xmlns:a16="http://schemas.microsoft.com/office/drawing/2014/main" id="{99B9BBA5-71ED-647D-2E85-2E42BC4B8F72}"/>
                    </a:ext>
                  </a:extLst>
                </p:cNvPr>
                <p:cNvSpPr/>
                <p:nvPr/>
              </p:nvSpPr>
              <p:spPr>
                <a:xfrm>
                  <a:off x="2710042" y="67557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29" name="object 25">
                  <a:extLst>
                    <a:ext uri="{FF2B5EF4-FFF2-40B4-BE49-F238E27FC236}">
                      <a16:creationId xmlns:a16="http://schemas.microsoft.com/office/drawing/2014/main" id="{12740BA8-0C71-6C92-6298-988FAA5B80B9}"/>
                    </a:ext>
                  </a:extLst>
                </p:cNvPr>
                <p:cNvSpPr/>
                <p:nvPr/>
              </p:nvSpPr>
              <p:spPr>
                <a:xfrm>
                  <a:off x="2780146" y="73777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0" name="object 26">
                  <a:extLst>
                    <a:ext uri="{FF2B5EF4-FFF2-40B4-BE49-F238E27FC236}">
                      <a16:creationId xmlns:a16="http://schemas.microsoft.com/office/drawing/2014/main" id="{1A739217-49E0-21B8-DF8E-DC24B2306F18}"/>
                    </a:ext>
                  </a:extLst>
                </p:cNvPr>
                <p:cNvSpPr/>
                <p:nvPr/>
              </p:nvSpPr>
              <p:spPr>
                <a:xfrm>
                  <a:off x="2748142" y="769768"/>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1" name="object 27">
                  <a:extLst>
                    <a:ext uri="{FF2B5EF4-FFF2-40B4-BE49-F238E27FC236}">
                      <a16:creationId xmlns:a16="http://schemas.microsoft.com/office/drawing/2014/main" id="{8A94E892-8FB6-FF9F-2F56-94FBB6507D27}"/>
                    </a:ext>
                  </a:extLst>
                </p:cNvPr>
                <p:cNvSpPr/>
                <p:nvPr/>
              </p:nvSpPr>
              <p:spPr>
                <a:xfrm>
                  <a:off x="2907146" y="84784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2" name="object 28">
                  <a:extLst>
                    <a:ext uri="{FF2B5EF4-FFF2-40B4-BE49-F238E27FC236}">
                      <a16:creationId xmlns:a16="http://schemas.microsoft.com/office/drawing/2014/main" id="{BA36B643-CCD8-C11F-3A4B-12EBDD44EEE6}"/>
                    </a:ext>
                  </a:extLst>
                </p:cNvPr>
                <p:cNvSpPr/>
                <p:nvPr/>
              </p:nvSpPr>
              <p:spPr>
                <a:xfrm>
                  <a:off x="2875142" y="87983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3" name="object 29">
                  <a:extLst>
                    <a:ext uri="{FF2B5EF4-FFF2-40B4-BE49-F238E27FC236}">
                      <a16:creationId xmlns:a16="http://schemas.microsoft.com/office/drawing/2014/main" id="{6F86185E-79D3-61E2-52C9-12A065FE6799}"/>
                    </a:ext>
                  </a:extLst>
                </p:cNvPr>
                <p:cNvSpPr/>
                <p:nvPr/>
              </p:nvSpPr>
              <p:spPr>
                <a:xfrm>
                  <a:off x="3019902" y="95579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4" name="object 30">
                  <a:extLst>
                    <a:ext uri="{FF2B5EF4-FFF2-40B4-BE49-F238E27FC236}">
                      <a16:creationId xmlns:a16="http://schemas.microsoft.com/office/drawing/2014/main" id="{183D5758-A0FD-DB43-0311-891072DA6DC4}"/>
                    </a:ext>
                  </a:extLst>
                </p:cNvPr>
                <p:cNvSpPr/>
                <p:nvPr/>
              </p:nvSpPr>
              <p:spPr>
                <a:xfrm>
                  <a:off x="2987898" y="98778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5" name="object 31">
                  <a:extLst>
                    <a:ext uri="{FF2B5EF4-FFF2-40B4-BE49-F238E27FC236}">
                      <a16:creationId xmlns:a16="http://schemas.microsoft.com/office/drawing/2014/main" id="{C272A98A-92AF-8309-54CF-46C1E51F9F11}"/>
                    </a:ext>
                  </a:extLst>
                </p:cNvPr>
                <p:cNvSpPr/>
                <p:nvPr/>
              </p:nvSpPr>
              <p:spPr>
                <a:xfrm>
                  <a:off x="3038382" y="95579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6" name="object 32">
                  <a:extLst>
                    <a:ext uri="{FF2B5EF4-FFF2-40B4-BE49-F238E27FC236}">
                      <a16:creationId xmlns:a16="http://schemas.microsoft.com/office/drawing/2014/main" id="{136EB931-59C8-A3A5-6977-27CEFC158243}"/>
                    </a:ext>
                  </a:extLst>
                </p:cNvPr>
                <p:cNvSpPr/>
                <p:nvPr/>
              </p:nvSpPr>
              <p:spPr>
                <a:xfrm>
                  <a:off x="3006378" y="98778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7" name="object 33">
                  <a:extLst>
                    <a:ext uri="{FF2B5EF4-FFF2-40B4-BE49-F238E27FC236}">
                      <a16:creationId xmlns:a16="http://schemas.microsoft.com/office/drawing/2014/main" id="{A174C726-6E46-14E3-C673-DC2A0E84379C}"/>
                    </a:ext>
                  </a:extLst>
                </p:cNvPr>
                <p:cNvSpPr/>
                <p:nvPr/>
              </p:nvSpPr>
              <p:spPr>
                <a:xfrm>
                  <a:off x="3318836" y="1290226"/>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8" name="object 34">
                  <a:extLst>
                    <a:ext uri="{FF2B5EF4-FFF2-40B4-BE49-F238E27FC236}">
                      <a16:creationId xmlns:a16="http://schemas.microsoft.com/office/drawing/2014/main" id="{B6C97575-5B6E-B29C-F8B1-EDB2933F7604}"/>
                    </a:ext>
                  </a:extLst>
                </p:cNvPr>
                <p:cNvSpPr/>
                <p:nvPr/>
              </p:nvSpPr>
              <p:spPr>
                <a:xfrm>
                  <a:off x="3286832" y="1322225"/>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39" name="object 35">
                  <a:extLst>
                    <a:ext uri="{FF2B5EF4-FFF2-40B4-BE49-F238E27FC236}">
                      <a16:creationId xmlns:a16="http://schemas.microsoft.com/office/drawing/2014/main" id="{56F0EFF0-8D5E-0367-19C8-FE41B5C9CA8D}"/>
                    </a:ext>
                  </a:extLst>
                </p:cNvPr>
                <p:cNvSpPr/>
                <p:nvPr/>
              </p:nvSpPr>
              <p:spPr>
                <a:xfrm>
                  <a:off x="3429961" y="145638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0" name="object 36">
                  <a:extLst>
                    <a:ext uri="{FF2B5EF4-FFF2-40B4-BE49-F238E27FC236}">
                      <a16:creationId xmlns:a16="http://schemas.microsoft.com/office/drawing/2014/main" id="{0C6D18A1-AC7F-C39A-2181-53FAB88DAA1B}"/>
                    </a:ext>
                  </a:extLst>
                </p:cNvPr>
                <p:cNvSpPr/>
                <p:nvPr/>
              </p:nvSpPr>
              <p:spPr>
                <a:xfrm>
                  <a:off x="3397957" y="148837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1" name="object 37">
                  <a:extLst>
                    <a:ext uri="{FF2B5EF4-FFF2-40B4-BE49-F238E27FC236}">
                      <a16:creationId xmlns:a16="http://schemas.microsoft.com/office/drawing/2014/main" id="{27C90E38-957D-B1A7-9C02-6201742A7C64}"/>
                    </a:ext>
                  </a:extLst>
                </p:cNvPr>
                <p:cNvSpPr/>
                <p:nvPr/>
              </p:nvSpPr>
              <p:spPr>
                <a:xfrm>
                  <a:off x="3457475" y="1456380"/>
                  <a:ext cx="0" cy="64135"/>
                </a:xfrm>
                <a:custGeom>
                  <a:avLst/>
                  <a:gdLst/>
                  <a:ahLst/>
                  <a:cxnLst/>
                  <a:rect l="l" t="t" r="r" b="b"/>
                  <a:pathLst>
                    <a:path h="64134">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2" name="object 38">
                  <a:extLst>
                    <a:ext uri="{FF2B5EF4-FFF2-40B4-BE49-F238E27FC236}">
                      <a16:creationId xmlns:a16="http://schemas.microsoft.com/office/drawing/2014/main" id="{16EE622F-6216-6489-6F8A-16240739F145}"/>
                    </a:ext>
                  </a:extLst>
                </p:cNvPr>
                <p:cNvSpPr/>
                <p:nvPr/>
              </p:nvSpPr>
              <p:spPr>
                <a:xfrm>
                  <a:off x="3425472" y="1488379"/>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3" name="object 39">
                  <a:extLst>
                    <a:ext uri="{FF2B5EF4-FFF2-40B4-BE49-F238E27FC236}">
                      <a16:creationId xmlns:a16="http://schemas.microsoft.com/office/drawing/2014/main" id="{0964134E-4EFB-E304-E97A-67483146C3CD}"/>
                    </a:ext>
                  </a:extLst>
                </p:cNvPr>
                <p:cNvSpPr/>
                <p:nvPr/>
              </p:nvSpPr>
              <p:spPr>
                <a:xfrm>
                  <a:off x="3713596" y="163665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4" name="object 40">
                  <a:extLst>
                    <a:ext uri="{FF2B5EF4-FFF2-40B4-BE49-F238E27FC236}">
                      <a16:creationId xmlns:a16="http://schemas.microsoft.com/office/drawing/2014/main" id="{21E66B66-6684-97D4-668F-06309BA80CF2}"/>
                    </a:ext>
                  </a:extLst>
                </p:cNvPr>
                <p:cNvSpPr/>
                <p:nvPr/>
              </p:nvSpPr>
              <p:spPr>
                <a:xfrm>
                  <a:off x="3681592" y="1668653"/>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5" name="object 41">
                  <a:extLst>
                    <a:ext uri="{FF2B5EF4-FFF2-40B4-BE49-F238E27FC236}">
                      <a16:creationId xmlns:a16="http://schemas.microsoft.com/office/drawing/2014/main" id="{222367E1-29EA-E344-F6B6-BF0885285B34}"/>
                    </a:ext>
                  </a:extLst>
                </p:cNvPr>
                <p:cNvSpPr/>
                <p:nvPr/>
              </p:nvSpPr>
              <p:spPr>
                <a:xfrm>
                  <a:off x="3770746" y="163665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6" name="object 42">
                  <a:extLst>
                    <a:ext uri="{FF2B5EF4-FFF2-40B4-BE49-F238E27FC236}">
                      <a16:creationId xmlns:a16="http://schemas.microsoft.com/office/drawing/2014/main" id="{4A2C192D-804E-426B-F0C0-7E65BCBBFD39}"/>
                    </a:ext>
                  </a:extLst>
                </p:cNvPr>
                <p:cNvSpPr/>
                <p:nvPr/>
              </p:nvSpPr>
              <p:spPr>
                <a:xfrm>
                  <a:off x="3738742" y="1668653"/>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7" name="object 43">
                  <a:extLst>
                    <a:ext uri="{FF2B5EF4-FFF2-40B4-BE49-F238E27FC236}">
                      <a16:creationId xmlns:a16="http://schemas.microsoft.com/office/drawing/2014/main" id="{23625628-1206-2BC7-AAAC-4B56A71E5033}"/>
                    </a:ext>
                  </a:extLst>
                </p:cNvPr>
                <p:cNvSpPr/>
                <p:nvPr/>
              </p:nvSpPr>
              <p:spPr>
                <a:xfrm>
                  <a:off x="3821546" y="163665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8" name="object 44">
                  <a:extLst>
                    <a:ext uri="{FF2B5EF4-FFF2-40B4-BE49-F238E27FC236}">
                      <a16:creationId xmlns:a16="http://schemas.microsoft.com/office/drawing/2014/main" id="{E377BF87-42A8-A954-80B2-DF7099E7DEB0}"/>
                    </a:ext>
                  </a:extLst>
                </p:cNvPr>
                <p:cNvSpPr/>
                <p:nvPr/>
              </p:nvSpPr>
              <p:spPr>
                <a:xfrm>
                  <a:off x="3789542" y="1668653"/>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49" name="object 45">
                  <a:extLst>
                    <a:ext uri="{FF2B5EF4-FFF2-40B4-BE49-F238E27FC236}">
                      <a16:creationId xmlns:a16="http://schemas.microsoft.com/office/drawing/2014/main" id="{180C0A9F-E514-5617-C0DF-F68700508F01}"/>
                    </a:ext>
                  </a:extLst>
                </p:cNvPr>
                <p:cNvSpPr/>
                <p:nvPr/>
              </p:nvSpPr>
              <p:spPr>
                <a:xfrm>
                  <a:off x="3839536" y="163665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0" name="object 46">
                  <a:extLst>
                    <a:ext uri="{FF2B5EF4-FFF2-40B4-BE49-F238E27FC236}">
                      <a16:creationId xmlns:a16="http://schemas.microsoft.com/office/drawing/2014/main" id="{2FF0C97C-67B0-FDD9-8A20-6AB2A8803863}"/>
                    </a:ext>
                  </a:extLst>
                </p:cNvPr>
                <p:cNvSpPr/>
                <p:nvPr/>
              </p:nvSpPr>
              <p:spPr>
                <a:xfrm>
                  <a:off x="3807532" y="1668653"/>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1" name="object 47">
                  <a:extLst>
                    <a:ext uri="{FF2B5EF4-FFF2-40B4-BE49-F238E27FC236}">
                      <a16:creationId xmlns:a16="http://schemas.microsoft.com/office/drawing/2014/main" id="{3004090A-79EA-5002-DA90-4D37F7451604}"/>
                    </a:ext>
                  </a:extLst>
                </p:cNvPr>
                <p:cNvSpPr/>
                <p:nvPr/>
              </p:nvSpPr>
              <p:spPr>
                <a:xfrm>
                  <a:off x="4001461" y="177529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2" name="object 48">
                  <a:extLst>
                    <a:ext uri="{FF2B5EF4-FFF2-40B4-BE49-F238E27FC236}">
                      <a16:creationId xmlns:a16="http://schemas.microsoft.com/office/drawing/2014/main" id="{095A9DDB-650F-FE63-107C-F5C231824B27}"/>
                    </a:ext>
                  </a:extLst>
                </p:cNvPr>
                <p:cNvSpPr/>
                <p:nvPr/>
              </p:nvSpPr>
              <p:spPr>
                <a:xfrm>
                  <a:off x="3969457" y="1807292"/>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3" name="object 49">
                  <a:extLst>
                    <a:ext uri="{FF2B5EF4-FFF2-40B4-BE49-F238E27FC236}">
                      <a16:creationId xmlns:a16="http://schemas.microsoft.com/office/drawing/2014/main" id="{0BC90491-4976-9E01-31AD-E2770CAF026B}"/>
                    </a:ext>
                  </a:extLst>
                </p:cNvPr>
                <p:cNvSpPr/>
                <p:nvPr/>
              </p:nvSpPr>
              <p:spPr>
                <a:xfrm>
                  <a:off x="4065469" y="177529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4" name="object 50">
                  <a:extLst>
                    <a:ext uri="{FF2B5EF4-FFF2-40B4-BE49-F238E27FC236}">
                      <a16:creationId xmlns:a16="http://schemas.microsoft.com/office/drawing/2014/main" id="{BF002BA3-F7DA-EB4B-0928-A07F138F547B}"/>
                    </a:ext>
                  </a:extLst>
                </p:cNvPr>
                <p:cNvSpPr/>
                <p:nvPr/>
              </p:nvSpPr>
              <p:spPr>
                <a:xfrm>
                  <a:off x="4033465" y="1807292"/>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5" name="object 51">
                  <a:extLst>
                    <a:ext uri="{FF2B5EF4-FFF2-40B4-BE49-F238E27FC236}">
                      <a16:creationId xmlns:a16="http://schemas.microsoft.com/office/drawing/2014/main" id="{AD0FB732-CF15-C940-4F5F-4B12639853A9}"/>
                    </a:ext>
                  </a:extLst>
                </p:cNvPr>
                <p:cNvSpPr/>
                <p:nvPr/>
              </p:nvSpPr>
              <p:spPr>
                <a:xfrm>
                  <a:off x="4324257" y="177529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6" name="object 52">
                  <a:extLst>
                    <a:ext uri="{FF2B5EF4-FFF2-40B4-BE49-F238E27FC236}">
                      <a16:creationId xmlns:a16="http://schemas.microsoft.com/office/drawing/2014/main" id="{5E16E423-3BB0-F89E-4AC9-0233BD0A68A0}"/>
                    </a:ext>
                  </a:extLst>
                </p:cNvPr>
                <p:cNvSpPr/>
                <p:nvPr/>
              </p:nvSpPr>
              <p:spPr>
                <a:xfrm>
                  <a:off x="4292253" y="1807292"/>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7" name="object 53">
                  <a:extLst>
                    <a:ext uri="{FF2B5EF4-FFF2-40B4-BE49-F238E27FC236}">
                      <a16:creationId xmlns:a16="http://schemas.microsoft.com/office/drawing/2014/main" id="{EF458DBD-386D-9948-D686-0AA8628EE221}"/>
                    </a:ext>
                  </a:extLst>
                </p:cNvPr>
                <p:cNvSpPr/>
                <p:nvPr/>
              </p:nvSpPr>
              <p:spPr>
                <a:xfrm>
                  <a:off x="4596352" y="177529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8" name="object 54">
                  <a:extLst>
                    <a:ext uri="{FF2B5EF4-FFF2-40B4-BE49-F238E27FC236}">
                      <a16:creationId xmlns:a16="http://schemas.microsoft.com/office/drawing/2014/main" id="{D654B7F7-6D5F-B6BC-B1EA-65BD71079B8E}"/>
                    </a:ext>
                  </a:extLst>
                </p:cNvPr>
                <p:cNvSpPr/>
                <p:nvPr/>
              </p:nvSpPr>
              <p:spPr>
                <a:xfrm>
                  <a:off x="4564348" y="1807292"/>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59" name="object 55">
                  <a:extLst>
                    <a:ext uri="{FF2B5EF4-FFF2-40B4-BE49-F238E27FC236}">
                      <a16:creationId xmlns:a16="http://schemas.microsoft.com/office/drawing/2014/main" id="{F301C1C6-38CB-6563-0425-02E2C0CA81B8}"/>
                    </a:ext>
                  </a:extLst>
                </p:cNvPr>
                <p:cNvSpPr/>
                <p:nvPr/>
              </p:nvSpPr>
              <p:spPr>
                <a:xfrm>
                  <a:off x="4648107" y="1775295"/>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0" name="object 56">
                  <a:extLst>
                    <a:ext uri="{FF2B5EF4-FFF2-40B4-BE49-F238E27FC236}">
                      <a16:creationId xmlns:a16="http://schemas.microsoft.com/office/drawing/2014/main" id="{5CDED54E-ACD1-2F93-90E8-600B3AC1A903}"/>
                    </a:ext>
                  </a:extLst>
                </p:cNvPr>
                <p:cNvSpPr/>
                <p:nvPr/>
              </p:nvSpPr>
              <p:spPr>
                <a:xfrm>
                  <a:off x="4616103" y="1807292"/>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1" name="object 57">
                  <a:extLst>
                    <a:ext uri="{FF2B5EF4-FFF2-40B4-BE49-F238E27FC236}">
                      <a16:creationId xmlns:a16="http://schemas.microsoft.com/office/drawing/2014/main" id="{BA85D8A8-52BE-A480-73EE-9E6DFDBBBE6A}"/>
                    </a:ext>
                  </a:extLst>
                </p:cNvPr>
                <p:cNvSpPr/>
                <p:nvPr/>
              </p:nvSpPr>
              <p:spPr>
                <a:xfrm>
                  <a:off x="4921157" y="18610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2" name="object 58">
                  <a:extLst>
                    <a:ext uri="{FF2B5EF4-FFF2-40B4-BE49-F238E27FC236}">
                      <a16:creationId xmlns:a16="http://schemas.microsoft.com/office/drawing/2014/main" id="{DD0E285A-630A-0AFF-EBD1-C67B0F75A117}"/>
                    </a:ext>
                  </a:extLst>
                </p:cNvPr>
                <p:cNvSpPr/>
                <p:nvPr/>
              </p:nvSpPr>
              <p:spPr>
                <a:xfrm>
                  <a:off x="4889153" y="1893017"/>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3" name="object 59">
                  <a:extLst>
                    <a:ext uri="{FF2B5EF4-FFF2-40B4-BE49-F238E27FC236}">
                      <a16:creationId xmlns:a16="http://schemas.microsoft.com/office/drawing/2014/main" id="{9A527E18-DADE-6AD1-101F-B380477ED61E}"/>
                    </a:ext>
                  </a:extLst>
                </p:cNvPr>
                <p:cNvSpPr/>
                <p:nvPr/>
              </p:nvSpPr>
              <p:spPr>
                <a:xfrm>
                  <a:off x="5170921" y="18610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4" name="object 60">
                  <a:extLst>
                    <a:ext uri="{FF2B5EF4-FFF2-40B4-BE49-F238E27FC236}">
                      <a16:creationId xmlns:a16="http://schemas.microsoft.com/office/drawing/2014/main" id="{912B9C4B-482A-2EEA-6AD4-52F702B3F711}"/>
                    </a:ext>
                  </a:extLst>
                </p:cNvPr>
                <p:cNvSpPr/>
                <p:nvPr/>
              </p:nvSpPr>
              <p:spPr>
                <a:xfrm>
                  <a:off x="5138918" y="1893017"/>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5" name="object 61">
                  <a:extLst>
                    <a:ext uri="{FF2B5EF4-FFF2-40B4-BE49-F238E27FC236}">
                      <a16:creationId xmlns:a16="http://schemas.microsoft.com/office/drawing/2014/main" id="{2EEDFAF6-1A33-4CF1-95B1-C5C51F88F5E2}"/>
                    </a:ext>
                  </a:extLst>
                </p:cNvPr>
                <p:cNvSpPr/>
                <p:nvPr/>
              </p:nvSpPr>
              <p:spPr>
                <a:xfrm>
                  <a:off x="5409046" y="1949604"/>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6" name="object 62">
                  <a:extLst>
                    <a:ext uri="{FF2B5EF4-FFF2-40B4-BE49-F238E27FC236}">
                      <a16:creationId xmlns:a16="http://schemas.microsoft.com/office/drawing/2014/main" id="{93AAB86E-7294-4780-876E-C6A3BC756695}"/>
                    </a:ext>
                  </a:extLst>
                </p:cNvPr>
                <p:cNvSpPr/>
                <p:nvPr/>
              </p:nvSpPr>
              <p:spPr>
                <a:xfrm>
                  <a:off x="5377043" y="1981601"/>
                  <a:ext cx="64135" cy="0"/>
                </a:xfrm>
                <a:custGeom>
                  <a:avLst/>
                  <a:gdLst/>
                  <a:ahLst/>
                  <a:cxnLst/>
                  <a:rect l="l" t="t" r="r" b="b"/>
                  <a:pathLst>
                    <a:path w="64135">
                      <a:moveTo>
                        <a:pt x="0" y="0"/>
                      </a:moveTo>
                      <a:lnTo>
                        <a:pt x="64008"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7" name="object 63">
                  <a:extLst>
                    <a:ext uri="{FF2B5EF4-FFF2-40B4-BE49-F238E27FC236}">
                      <a16:creationId xmlns:a16="http://schemas.microsoft.com/office/drawing/2014/main" id="{DAFCECB0-537F-203C-9CCC-875E9D8BE7F5}"/>
                    </a:ext>
                  </a:extLst>
                </p:cNvPr>
                <p:cNvSpPr/>
                <p:nvPr/>
              </p:nvSpPr>
              <p:spPr>
                <a:xfrm>
                  <a:off x="5889532" y="2051204"/>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8" name="object 64">
                  <a:extLst>
                    <a:ext uri="{FF2B5EF4-FFF2-40B4-BE49-F238E27FC236}">
                      <a16:creationId xmlns:a16="http://schemas.microsoft.com/office/drawing/2014/main" id="{2A0D175B-90A2-E0A9-7542-DB79EBC0E195}"/>
                    </a:ext>
                  </a:extLst>
                </p:cNvPr>
                <p:cNvSpPr/>
                <p:nvPr/>
              </p:nvSpPr>
              <p:spPr>
                <a:xfrm>
                  <a:off x="5857521" y="2083201"/>
                  <a:ext cx="64135" cy="0"/>
                </a:xfrm>
                <a:custGeom>
                  <a:avLst/>
                  <a:gdLst/>
                  <a:ahLst/>
                  <a:cxnLst/>
                  <a:rect l="l" t="t" r="r" b="b"/>
                  <a:pathLst>
                    <a:path w="64135">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69" name="object 65">
                  <a:extLst>
                    <a:ext uri="{FF2B5EF4-FFF2-40B4-BE49-F238E27FC236}">
                      <a16:creationId xmlns:a16="http://schemas.microsoft.com/office/drawing/2014/main" id="{778D196E-DC28-C387-F29F-C0CF1B1D02E5}"/>
                    </a:ext>
                  </a:extLst>
                </p:cNvPr>
                <p:cNvSpPr/>
                <p:nvPr/>
              </p:nvSpPr>
              <p:spPr>
                <a:xfrm>
                  <a:off x="5930807" y="2051204"/>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0" name="object 66">
                  <a:extLst>
                    <a:ext uri="{FF2B5EF4-FFF2-40B4-BE49-F238E27FC236}">
                      <a16:creationId xmlns:a16="http://schemas.microsoft.com/office/drawing/2014/main" id="{E201F6DC-930D-0687-DCC6-4922AB308323}"/>
                    </a:ext>
                  </a:extLst>
                </p:cNvPr>
                <p:cNvSpPr/>
                <p:nvPr/>
              </p:nvSpPr>
              <p:spPr>
                <a:xfrm>
                  <a:off x="5898796" y="2083201"/>
                  <a:ext cx="64135" cy="0"/>
                </a:xfrm>
                <a:custGeom>
                  <a:avLst/>
                  <a:gdLst/>
                  <a:ahLst/>
                  <a:cxnLst/>
                  <a:rect l="l" t="t" r="r" b="b"/>
                  <a:pathLst>
                    <a:path w="64135">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1" name="object 67">
                  <a:extLst>
                    <a:ext uri="{FF2B5EF4-FFF2-40B4-BE49-F238E27FC236}">
                      <a16:creationId xmlns:a16="http://schemas.microsoft.com/office/drawing/2014/main" id="{55621F9E-B7D0-DEA3-558B-766F93954287}"/>
                    </a:ext>
                  </a:extLst>
                </p:cNvPr>
                <p:cNvSpPr/>
                <p:nvPr/>
              </p:nvSpPr>
              <p:spPr>
                <a:xfrm>
                  <a:off x="6576386"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2" name="object 68">
                  <a:extLst>
                    <a:ext uri="{FF2B5EF4-FFF2-40B4-BE49-F238E27FC236}">
                      <a16:creationId xmlns:a16="http://schemas.microsoft.com/office/drawing/2014/main" id="{0B89034F-9BE3-BE79-1D39-3E1EA92ED3B0}"/>
                    </a:ext>
                  </a:extLst>
                </p:cNvPr>
                <p:cNvSpPr/>
                <p:nvPr/>
              </p:nvSpPr>
              <p:spPr>
                <a:xfrm>
                  <a:off x="6544376"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3" name="object 69">
                  <a:extLst>
                    <a:ext uri="{FF2B5EF4-FFF2-40B4-BE49-F238E27FC236}">
                      <a16:creationId xmlns:a16="http://schemas.microsoft.com/office/drawing/2014/main" id="{CBBD384C-734F-9170-8021-818542D073A8}"/>
                    </a:ext>
                  </a:extLst>
                </p:cNvPr>
                <p:cNvSpPr/>
                <p:nvPr/>
              </p:nvSpPr>
              <p:spPr>
                <a:xfrm>
                  <a:off x="6866365"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4" name="object 70">
                  <a:extLst>
                    <a:ext uri="{FF2B5EF4-FFF2-40B4-BE49-F238E27FC236}">
                      <a16:creationId xmlns:a16="http://schemas.microsoft.com/office/drawing/2014/main" id="{D390CD7F-DB72-2A27-4836-8FC6EA829BD5}"/>
                    </a:ext>
                  </a:extLst>
                </p:cNvPr>
                <p:cNvSpPr/>
                <p:nvPr/>
              </p:nvSpPr>
              <p:spPr>
                <a:xfrm>
                  <a:off x="6834355"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5" name="object 71">
                  <a:extLst>
                    <a:ext uri="{FF2B5EF4-FFF2-40B4-BE49-F238E27FC236}">
                      <a16:creationId xmlns:a16="http://schemas.microsoft.com/office/drawing/2014/main" id="{3FBE938D-EF53-0D8F-3EE0-8766887F5273}"/>
                    </a:ext>
                  </a:extLst>
                </p:cNvPr>
                <p:cNvSpPr/>
                <p:nvPr/>
              </p:nvSpPr>
              <p:spPr>
                <a:xfrm>
                  <a:off x="7359557"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6" name="object 72">
                  <a:extLst>
                    <a:ext uri="{FF2B5EF4-FFF2-40B4-BE49-F238E27FC236}">
                      <a16:creationId xmlns:a16="http://schemas.microsoft.com/office/drawing/2014/main" id="{0FEA657A-EEC5-8DBB-36B8-173F00D189F9}"/>
                    </a:ext>
                  </a:extLst>
                </p:cNvPr>
                <p:cNvSpPr/>
                <p:nvPr/>
              </p:nvSpPr>
              <p:spPr>
                <a:xfrm>
                  <a:off x="7327546"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7" name="object 73">
                  <a:extLst>
                    <a:ext uri="{FF2B5EF4-FFF2-40B4-BE49-F238E27FC236}">
                      <a16:creationId xmlns:a16="http://schemas.microsoft.com/office/drawing/2014/main" id="{6C085A97-A736-6969-18B3-AF29CD263BFE}"/>
                    </a:ext>
                  </a:extLst>
                </p:cNvPr>
                <p:cNvSpPr/>
                <p:nvPr/>
              </p:nvSpPr>
              <p:spPr>
                <a:xfrm>
                  <a:off x="7722139"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8" name="object 74">
                  <a:extLst>
                    <a:ext uri="{FF2B5EF4-FFF2-40B4-BE49-F238E27FC236}">
                      <a16:creationId xmlns:a16="http://schemas.microsoft.com/office/drawing/2014/main" id="{79DB956A-4967-E9DA-8ADA-9C02E0EDDF67}"/>
                    </a:ext>
                  </a:extLst>
                </p:cNvPr>
                <p:cNvSpPr/>
                <p:nvPr/>
              </p:nvSpPr>
              <p:spPr>
                <a:xfrm>
                  <a:off x="7690129"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79" name="object 75">
                  <a:extLst>
                    <a:ext uri="{FF2B5EF4-FFF2-40B4-BE49-F238E27FC236}">
                      <a16:creationId xmlns:a16="http://schemas.microsoft.com/office/drawing/2014/main" id="{05CF0E15-CFD4-45EF-6F15-B5CBA56E01C2}"/>
                    </a:ext>
                  </a:extLst>
                </p:cNvPr>
                <p:cNvSpPr/>
                <p:nvPr/>
              </p:nvSpPr>
              <p:spPr>
                <a:xfrm>
                  <a:off x="8186111"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0" name="object 76">
                  <a:extLst>
                    <a:ext uri="{FF2B5EF4-FFF2-40B4-BE49-F238E27FC236}">
                      <a16:creationId xmlns:a16="http://schemas.microsoft.com/office/drawing/2014/main" id="{E3A83EDA-95C6-CAE1-59A1-85750197D70F}"/>
                    </a:ext>
                  </a:extLst>
                </p:cNvPr>
                <p:cNvSpPr/>
                <p:nvPr/>
              </p:nvSpPr>
              <p:spPr>
                <a:xfrm>
                  <a:off x="8154101"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1" name="object 77">
                  <a:extLst>
                    <a:ext uri="{FF2B5EF4-FFF2-40B4-BE49-F238E27FC236}">
                      <a16:creationId xmlns:a16="http://schemas.microsoft.com/office/drawing/2014/main" id="{55A97602-8F0E-7A73-2DF9-D41628A07CAF}"/>
                    </a:ext>
                  </a:extLst>
                </p:cNvPr>
                <p:cNvSpPr/>
                <p:nvPr/>
              </p:nvSpPr>
              <p:spPr>
                <a:xfrm>
                  <a:off x="8726207"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2" name="object 78">
                  <a:extLst>
                    <a:ext uri="{FF2B5EF4-FFF2-40B4-BE49-F238E27FC236}">
                      <a16:creationId xmlns:a16="http://schemas.microsoft.com/office/drawing/2014/main" id="{034ADB1F-43FF-BAEF-4C04-E0CA2A6E6D71}"/>
                    </a:ext>
                  </a:extLst>
                </p:cNvPr>
                <p:cNvSpPr/>
                <p:nvPr/>
              </p:nvSpPr>
              <p:spPr>
                <a:xfrm>
                  <a:off x="8694197"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3" name="object 79">
                  <a:extLst>
                    <a:ext uri="{FF2B5EF4-FFF2-40B4-BE49-F238E27FC236}">
                      <a16:creationId xmlns:a16="http://schemas.microsoft.com/office/drawing/2014/main" id="{545EEC81-8AA5-D50D-7DBD-75C7B5ADD1F5}"/>
                    </a:ext>
                  </a:extLst>
                </p:cNvPr>
                <p:cNvSpPr/>
                <p:nvPr/>
              </p:nvSpPr>
              <p:spPr>
                <a:xfrm>
                  <a:off x="9879440"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4" name="object 80">
                  <a:extLst>
                    <a:ext uri="{FF2B5EF4-FFF2-40B4-BE49-F238E27FC236}">
                      <a16:creationId xmlns:a16="http://schemas.microsoft.com/office/drawing/2014/main" id="{73C889DA-185B-5863-6B61-5D8734082054}"/>
                    </a:ext>
                  </a:extLst>
                </p:cNvPr>
                <p:cNvSpPr/>
                <p:nvPr/>
              </p:nvSpPr>
              <p:spPr>
                <a:xfrm>
                  <a:off x="9847430"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5" name="object 81">
                  <a:extLst>
                    <a:ext uri="{FF2B5EF4-FFF2-40B4-BE49-F238E27FC236}">
                      <a16:creationId xmlns:a16="http://schemas.microsoft.com/office/drawing/2014/main" id="{3DC74F52-78FB-D28C-805A-B1A2A54F2F1C}"/>
                    </a:ext>
                  </a:extLst>
                </p:cNvPr>
                <p:cNvSpPr/>
                <p:nvPr/>
              </p:nvSpPr>
              <p:spPr>
                <a:xfrm>
                  <a:off x="10319723"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6" name="object 82">
                  <a:extLst>
                    <a:ext uri="{FF2B5EF4-FFF2-40B4-BE49-F238E27FC236}">
                      <a16:creationId xmlns:a16="http://schemas.microsoft.com/office/drawing/2014/main" id="{0A3D9D64-5179-75BE-40F9-CBF0591195E9}"/>
                    </a:ext>
                  </a:extLst>
                </p:cNvPr>
                <p:cNvSpPr/>
                <p:nvPr/>
              </p:nvSpPr>
              <p:spPr>
                <a:xfrm>
                  <a:off x="10287713"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7" name="object 83">
                  <a:extLst>
                    <a:ext uri="{FF2B5EF4-FFF2-40B4-BE49-F238E27FC236}">
                      <a16:creationId xmlns:a16="http://schemas.microsoft.com/office/drawing/2014/main" id="{3ECA7C38-9FB5-3CDB-4C1D-FB5649520DDE}"/>
                    </a:ext>
                  </a:extLst>
                </p:cNvPr>
                <p:cNvSpPr/>
                <p:nvPr/>
              </p:nvSpPr>
              <p:spPr>
                <a:xfrm>
                  <a:off x="8973511" y="2306220"/>
                  <a:ext cx="0" cy="64135"/>
                </a:xfrm>
                <a:custGeom>
                  <a:avLst/>
                  <a:gdLst/>
                  <a:ahLst/>
                  <a:cxnLst/>
                  <a:rect l="l" t="t" r="r" b="b"/>
                  <a:pathLst>
                    <a:path h="64135">
                      <a:moveTo>
                        <a:pt x="0" y="0"/>
                      </a:moveTo>
                      <a:lnTo>
                        <a:pt x="0" y="64008"/>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8" name="object 84">
                  <a:extLst>
                    <a:ext uri="{FF2B5EF4-FFF2-40B4-BE49-F238E27FC236}">
                      <a16:creationId xmlns:a16="http://schemas.microsoft.com/office/drawing/2014/main" id="{B0F9F880-E81F-3F2F-F032-9DFC9F232DF1}"/>
                    </a:ext>
                  </a:extLst>
                </p:cNvPr>
                <p:cNvSpPr/>
                <p:nvPr/>
              </p:nvSpPr>
              <p:spPr>
                <a:xfrm>
                  <a:off x="8941501" y="2338218"/>
                  <a:ext cx="64135" cy="0"/>
                </a:xfrm>
                <a:custGeom>
                  <a:avLst/>
                  <a:gdLst/>
                  <a:ahLst/>
                  <a:cxnLst/>
                  <a:rect l="l" t="t" r="r" b="b"/>
                  <a:pathLst>
                    <a:path w="64134">
                      <a:moveTo>
                        <a:pt x="0" y="0"/>
                      </a:moveTo>
                      <a:lnTo>
                        <a:pt x="64020" y="0"/>
                      </a:lnTo>
                    </a:path>
                  </a:pathLst>
                </a:custGeom>
                <a:ln w="12700">
                  <a:solidFill>
                    <a:srgbClr val="006FC0"/>
                  </a:solidFill>
                </a:ln>
              </p:spPr>
              <p:txBody>
                <a:bodyPr wrap="square" lIns="0" tIns="0" rIns="0" bIns="0" rtlCol="0"/>
                <a:lstStyle/>
                <a:p>
                  <a:endParaRPr sz="338">
                    <a:cs typeface="Times New Roman" panose="02020603050405020304" pitchFamily="18" charset="0"/>
                  </a:endParaRPr>
                </a:p>
              </p:txBody>
            </p:sp>
            <p:sp>
              <p:nvSpPr>
                <p:cNvPr id="89" name="object 85">
                  <a:extLst>
                    <a:ext uri="{FF2B5EF4-FFF2-40B4-BE49-F238E27FC236}">
                      <a16:creationId xmlns:a16="http://schemas.microsoft.com/office/drawing/2014/main" id="{AB1381CF-0034-49A0-A0E2-492868CC7BC2}"/>
                    </a:ext>
                  </a:extLst>
                </p:cNvPr>
                <p:cNvSpPr/>
                <p:nvPr/>
              </p:nvSpPr>
              <p:spPr>
                <a:xfrm>
                  <a:off x="1507690" y="393432"/>
                  <a:ext cx="8340090" cy="1978660"/>
                </a:xfrm>
                <a:custGeom>
                  <a:avLst/>
                  <a:gdLst/>
                  <a:ahLst/>
                  <a:cxnLst/>
                  <a:rect l="l" t="t" r="r" b="b"/>
                  <a:pathLst>
                    <a:path w="8340090" h="1978660">
                      <a:moveTo>
                        <a:pt x="0" y="0"/>
                      </a:moveTo>
                      <a:lnTo>
                        <a:pt x="648030" y="0"/>
                      </a:lnTo>
                      <a:lnTo>
                        <a:pt x="648030" y="32384"/>
                      </a:lnTo>
                      <a:lnTo>
                        <a:pt x="685076" y="32384"/>
                      </a:lnTo>
                      <a:lnTo>
                        <a:pt x="685076" y="63881"/>
                      </a:lnTo>
                      <a:lnTo>
                        <a:pt x="813054" y="63881"/>
                      </a:lnTo>
                      <a:lnTo>
                        <a:pt x="813054" y="135039"/>
                      </a:lnTo>
                      <a:lnTo>
                        <a:pt x="969772" y="135039"/>
                      </a:lnTo>
                      <a:lnTo>
                        <a:pt x="969772" y="161505"/>
                      </a:lnTo>
                      <a:lnTo>
                        <a:pt x="1049147" y="161505"/>
                      </a:lnTo>
                      <a:lnTo>
                        <a:pt x="1049147" y="197485"/>
                      </a:lnTo>
                      <a:lnTo>
                        <a:pt x="1080897" y="197485"/>
                      </a:lnTo>
                      <a:lnTo>
                        <a:pt x="1080897" y="230289"/>
                      </a:lnTo>
                      <a:lnTo>
                        <a:pt x="1230122" y="230289"/>
                      </a:lnTo>
                      <a:lnTo>
                        <a:pt x="1230122" y="277914"/>
                      </a:lnTo>
                      <a:lnTo>
                        <a:pt x="1251280" y="277914"/>
                      </a:lnTo>
                      <a:lnTo>
                        <a:pt x="1251280" y="296964"/>
                      </a:lnTo>
                      <a:lnTo>
                        <a:pt x="1302080" y="296964"/>
                      </a:lnTo>
                      <a:lnTo>
                        <a:pt x="1302080" y="331889"/>
                      </a:lnTo>
                      <a:lnTo>
                        <a:pt x="1353947" y="331889"/>
                      </a:lnTo>
                      <a:lnTo>
                        <a:pt x="1353947" y="399618"/>
                      </a:lnTo>
                      <a:lnTo>
                        <a:pt x="1410030" y="399618"/>
                      </a:lnTo>
                      <a:lnTo>
                        <a:pt x="1415326" y="399618"/>
                      </a:lnTo>
                      <a:lnTo>
                        <a:pt x="1415326" y="437730"/>
                      </a:lnTo>
                      <a:lnTo>
                        <a:pt x="1441780" y="437730"/>
                      </a:lnTo>
                      <a:lnTo>
                        <a:pt x="1441780" y="470534"/>
                      </a:lnTo>
                      <a:lnTo>
                        <a:pt x="1533855" y="470534"/>
                      </a:lnTo>
                      <a:lnTo>
                        <a:pt x="1533855" y="507580"/>
                      </a:lnTo>
                      <a:lnTo>
                        <a:pt x="1544218" y="507580"/>
                      </a:lnTo>
                      <a:lnTo>
                        <a:pt x="1544218" y="545680"/>
                      </a:lnTo>
                      <a:lnTo>
                        <a:pt x="1569847" y="545680"/>
                      </a:lnTo>
                      <a:lnTo>
                        <a:pt x="1569847" y="581660"/>
                      </a:lnTo>
                      <a:lnTo>
                        <a:pt x="1677797" y="581660"/>
                      </a:lnTo>
                      <a:lnTo>
                        <a:pt x="1677797" y="620814"/>
                      </a:lnTo>
                      <a:lnTo>
                        <a:pt x="1712920" y="620369"/>
                      </a:lnTo>
                      <a:lnTo>
                        <a:pt x="1790192" y="620418"/>
                      </a:lnTo>
                      <a:lnTo>
                        <a:pt x="1867463" y="620665"/>
                      </a:lnTo>
                      <a:lnTo>
                        <a:pt x="1902587" y="620814"/>
                      </a:lnTo>
                      <a:lnTo>
                        <a:pt x="1902587" y="655739"/>
                      </a:lnTo>
                      <a:lnTo>
                        <a:pt x="1947672" y="655739"/>
                      </a:lnTo>
                      <a:lnTo>
                        <a:pt x="1947672" y="699135"/>
                      </a:lnTo>
                      <a:lnTo>
                        <a:pt x="2373122" y="699135"/>
                      </a:lnTo>
                      <a:lnTo>
                        <a:pt x="2373122" y="742530"/>
                      </a:lnTo>
                      <a:lnTo>
                        <a:pt x="2434501" y="742530"/>
                      </a:lnTo>
                      <a:lnTo>
                        <a:pt x="2434501" y="791210"/>
                      </a:lnTo>
                      <a:lnTo>
                        <a:pt x="2463076" y="791210"/>
                      </a:lnTo>
                      <a:lnTo>
                        <a:pt x="2463076" y="836714"/>
                      </a:lnTo>
                      <a:lnTo>
                        <a:pt x="2485301" y="836714"/>
                      </a:lnTo>
                      <a:lnTo>
                        <a:pt x="2485301" y="880110"/>
                      </a:lnTo>
                      <a:lnTo>
                        <a:pt x="3439922" y="880110"/>
                      </a:lnTo>
                      <a:lnTo>
                        <a:pt x="3439922" y="939368"/>
                      </a:lnTo>
                      <a:lnTo>
                        <a:pt x="3704501" y="939368"/>
                      </a:lnTo>
                      <a:lnTo>
                        <a:pt x="3704501" y="1003935"/>
                      </a:lnTo>
                      <a:lnTo>
                        <a:pt x="3932047" y="1003935"/>
                      </a:lnTo>
                      <a:lnTo>
                        <a:pt x="3932047" y="1074953"/>
                      </a:lnTo>
                      <a:lnTo>
                        <a:pt x="4786122" y="1074953"/>
                      </a:lnTo>
                      <a:lnTo>
                        <a:pt x="4786122" y="1159510"/>
                      </a:lnTo>
                      <a:lnTo>
                        <a:pt x="5573522" y="1159510"/>
                      </a:lnTo>
                      <a:lnTo>
                        <a:pt x="5573522" y="1272743"/>
                      </a:lnTo>
                      <a:lnTo>
                        <a:pt x="5802122" y="1272743"/>
                      </a:lnTo>
                      <a:lnTo>
                        <a:pt x="5802122" y="1413510"/>
                      </a:lnTo>
                      <a:lnTo>
                        <a:pt x="6222276" y="1413510"/>
                      </a:lnTo>
                      <a:lnTo>
                        <a:pt x="6222276" y="1579664"/>
                      </a:lnTo>
                      <a:lnTo>
                        <a:pt x="6512267" y="1579664"/>
                      </a:lnTo>
                      <a:lnTo>
                        <a:pt x="6512267" y="1736305"/>
                      </a:lnTo>
                      <a:lnTo>
                        <a:pt x="7207529" y="1736305"/>
                      </a:lnTo>
                      <a:lnTo>
                        <a:pt x="7207529" y="1944789"/>
                      </a:lnTo>
                      <a:lnTo>
                        <a:pt x="7220292" y="1944789"/>
                      </a:lnTo>
                      <a:lnTo>
                        <a:pt x="7220292" y="1978660"/>
                      </a:lnTo>
                      <a:lnTo>
                        <a:pt x="8340001" y="1978660"/>
                      </a:lnTo>
                    </a:path>
                  </a:pathLst>
                </a:custGeom>
                <a:ln w="19049">
                  <a:solidFill>
                    <a:srgbClr val="772A28"/>
                  </a:solidFill>
                </a:ln>
              </p:spPr>
              <p:txBody>
                <a:bodyPr wrap="square" lIns="0" tIns="0" rIns="0" bIns="0" rtlCol="0"/>
                <a:lstStyle/>
                <a:p>
                  <a:endParaRPr sz="338">
                    <a:cs typeface="Times New Roman" panose="02020603050405020304" pitchFamily="18" charset="0"/>
                  </a:endParaRPr>
                </a:p>
              </p:txBody>
            </p:sp>
            <p:sp>
              <p:nvSpPr>
                <p:cNvPr id="90" name="object 86">
                  <a:extLst>
                    <a:ext uri="{FF2B5EF4-FFF2-40B4-BE49-F238E27FC236}">
                      <a16:creationId xmlns:a16="http://schemas.microsoft.com/office/drawing/2014/main" id="{EF34AD54-9256-7C64-F947-60A7FF210B90}"/>
                    </a:ext>
                  </a:extLst>
                </p:cNvPr>
                <p:cNvSpPr/>
                <p:nvPr/>
              </p:nvSpPr>
              <p:spPr>
                <a:xfrm>
                  <a:off x="2281850" y="425305"/>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1" name="object 87">
                  <a:extLst>
                    <a:ext uri="{FF2B5EF4-FFF2-40B4-BE49-F238E27FC236}">
                      <a16:creationId xmlns:a16="http://schemas.microsoft.com/office/drawing/2014/main" id="{7A4C17F7-C24B-A20C-3EE2-3A3FCEA970EF}"/>
                    </a:ext>
                  </a:extLst>
                </p:cNvPr>
                <p:cNvSpPr/>
                <p:nvPr/>
              </p:nvSpPr>
              <p:spPr>
                <a:xfrm>
                  <a:off x="2249846" y="457309"/>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2" name="object 88">
                  <a:extLst>
                    <a:ext uri="{FF2B5EF4-FFF2-40B4-BE49-F238E27FC236}">
                      <a16:creationId xmlns:a16="http://schemas.microsoft.com/office/drawing/2014/main" id="{BF9384A1-3885-02BC-04EE-11CC6850CE4A}"/>
                    </a:ext>
                  </a:extLst>
                </p:cNvPr>
                <p:cNvSpPr/>
                <p:nvPr/>
              </p:nvSpPr>
              <p:spPr>
                <a:xfrm>
                  <a:off x="2448886" y="49653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3" name="object 89">
                  <a:extLst>
                    <a:ext uri="{FF2B5EF4-FFF2-40B4-BE49-F238E27FC236}">
                      <a16:creationId xmlns:a16="http://schemas.microsoft.com/office/drawing/2014/main" id="{134D0C9C-7853-304E-377D-5D64D9525DF6}"/>
                    </a:ext>
                  </a:extLst>
                </p:cNvPr>
                <p:cNvSpPr/>
                <p:nvPr/>
              </p:nvSpPr>
              <p:spPr>
                <a:xfrm>
                  <a:off x="2416882" y="52853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4" name="object 90">
                  <a:extLst>
                    <a:ext uri="{FF2B5EF4-FFF2-40B4-BE49-F238E27FC236}">
                      <a16:creationId xmlns:a16="http://schemas.microsoft.com/office/drawing/2014/main" id="{E83E6C7B-718D-F9DB-9A15-E1ADEA7C6E0D}"/>
                    </a:ext>
                  </a:extLst>
                </p:cNvPr>
                <p:cNvSpPr/>
                <p:nvPr/>
              </p:nvSpPr>
              <p:spPr>
                <a:xfrm>
                  <a:off x="2786230" y="658457"/>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5" name="object 91">
                  <a:extLst>
                    <a:ext uri="{FF2B5EF4-FFF2-40B4-BE49-F238E27FC236}">
                      <a16:creationId xmlns:a16="http://schemas.microsoft.com/office/drawing/2014/main" id="{C2E9F400-DCE6-822E-24A6-B360923DF48D}"/>
                    </a:ext>
                  </a:extLst>
                </p:cNvPr>
                <p:cNvSpPr/>
                <p:nvPr/>
              </p:nvSpPr>
              <p:spPr>
                <a:xfrm>
                  <a:off x="2754226" y="690461"/>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6" name="object 92">
                  <a:extLst>
                    <a:ext uri="{FF2B5EF4-FFF2-40B4-BE49-F238E27FC236}">
                      <a16:creationId xmlns:a16="http://schemas.microsoft.com/office/drawing/2014/main" id="{7FD82C9D-4003-BB04-F8C9-36B55148139B}"/>
                    </a:ext>
                  </a:extLst>
                </p:cNvPr>
                <p:cNvSpPr/>
                <p:nvPr/>
              </p:nvSpPr>
              <p:spPr>
                <a:xfrm>
                  <a:off x="2808455" y="69298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7" name="object 93">
                  <a:extLst>
                    <a:ext uri="{FF2B5EF4-FFF2-40B4-BE49-F238E27FC236}">
                      <a16:creationId xmlns:a16="http://schemas.microsoft.com/office/drawing/2014/main" id="{C3C0A371-5D00-DA3E-697E-CBA8503C3922}"/>
                    </a:ext>
                  </a:extLst>
                </p:cNvPr>
                <p:cNvSpPr/>
                <p:nvPr/>
              </p:nvSpPr>
              <p:spPr>
                <a:xfrm>
                  <a:off x="2776451" y="724990"/>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8" name="object 94">
                  <a:extLst>
                    <a:ext uri="{FF2B5EF4-FFF2-40B4-BE49-F238E27FC236}">
                      <a16:creationId xmlns:a16="http://schemas.microsoft.com/office/drawing/2014/main" id="{D6498B70-5393-5FFE-4360-9FD2CB81789A}"/>
                    </a:ext>
                  </a:extLst>
                </p:cNvPr>
                <p:cNvSpPr/>
                <p:nvPr/>
              </p:nvSpPr>
              <p:spPr>
                <a:xfrm>
                  <a:off x="2860842" y="76045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99" name="object 95">
                  <a:extLst>
                    <a:ext uri="{FF2B5EF4-FFF2-40B4-BE49-F238E27FC236}">
                      <a16:creationId xmlns:a16="http://schemas.microsoft.com/office/drawing/2014/main" id="{E72CDF9D-DD6D-9CB5-B33F-4F0E5FC8AF01}"/>
                    </a:ext>
                  </a:extLst>
                </p:cNvPr>
                <p:cNvSpPr/>
                <p:nvPr/>
              </p:nvSpPr>
              <p:spPr>
                <a:xfrm>
                  <a:off x="2828838" y="79245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0" name="object 96">
                  <a:extLst>
                    <a:ext uri="{FF2B5EF4-FFF2-40B4-BE49-F238E27FC236}">
                      <a16:creationId xmlns:a16="http://schemas.microsoft.com/office/drawing/2014/main" id="{E1D3E20A-78C3-B5C7-9DCE-482A56D8C6E8}"/>
                    </a:ext>
                  </a:extLst>
                </p:cNvPr>
                <p:cNvSpPr/>
                <p:nvPr/>
              </p:nvSpPr>
              <p:spPr>
                <a:xfrm>
                  <a:off x="2880686" y="76045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1" name="object 97">
                  <a:extLst>
                    <a:ext uri="{FF2B5EF4-FFF2-40B4-BE49-F238E27FC236}">
                      <a16:creationId xmlns:a16="http://schemas.microsoft.com/office/drawing/2014/main" id="{6D1CE09F-8718-C6CB-E4E2-E97BDA8F65BE}"/>
                    </a:ext>
                  </a:extLst>
                </p:cNvPr>
                <p:cNvSpPr/>
                <p:nvPr/>
              </p:nvSpPr>
              <p:spPr>
                <a:xfrm>
                  <a:off x="2848682" y="79245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2" name="object 98">
                  <a:extLst>
                    <a:ext uri="{FF2B5EF4-FFF2-40B4-BE49-F238E27FC236}">
                      <a16:creationId xmlns:a16="http://schemas.microsoft.com/office/drawing/2014/main" id="{4BD0A046-819A-5B2A-F937-272C92F85874}"/>
                    </a:ext>
                  </a:extLst>
                </p:cNvPr>
                <p:cNvSpPr/>
                <p:nvPr/>
              </p:nvSpPr>
              <p:spPr>
                <a:xfrm>
                  <a:off x="2948155" y="80014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3" name="object 99">
                  <a:extLst>
                    <a:ext uri="{FF2B5EF4-FFF2-40B4-BE49-F238E27FC236}">
                      <a16:creationId xmlns:a16="http://schemas.microsoft.com/office/drawing/2014/main" id="{C131C4FC-C7D8-1B2D-1932-E9260EBC910D}"/>
                    </a:ext>
                  </a:extLst>
                </p:cNvPr>
                <p:cNvSpPr/>
                <p:nvPr/>
              </p:nvSpPr>
              <p:spPr>
                <a:xfrm>
                  <a:off x="2916151" y="83214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4" name="object 100">
                  <a:extLst>
                    <a:ext uri="{FF2B5EF4-FFF2-40B4-BE49-F238E27FC236}">
                      <a16:creationId xmlns:a16="http://schemas.microsoft.com/office/drawing/2014/main" id="{EC52771D-4192-0738-8EAB-FEBFC7FE6757}"/>
                    </a:ext>
                  </a:extLst>
                </p:cNvPr>
                <p:cNvSpPr/>
                <p:nvPr/>
              </p:nvSpPr>
              <p:spPr>
                <a:xfrm>
                  <a:off x="3079123" y="941993"/>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5" name="object 101">
                  <a:extLst>
                    <a:ext uri="{FF2B5EF4-FFF2-40B4-BE49-F238E27FC236}">
                      <a16:creationId xmlns:a16="http://schemas.microsoft.com/office/drawing/2014/main" id="{9CF2C198-7938-57B5-42A6-1975326B10BF}"/>
                    </a:ext>
                  </a:extLst>
                </p:cNvPr>
                <p:cNvSpPr/>
                <p:nvPr/>
              </p:nvSpPr>
              <p:spPr>
                <a:xfrm>
                  <a:off x="3047119" y="97399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6" name="object 102">
                  <a:extLst>
                    <a:ext uri="{FF2B5EF4-FFF2-40B4-BE49-F238E27FC236}">
                      <a16:creationId xmlns:a16="http://schemas.microsoft.com/office/drawing/2014/main" id="{1F51AFE5-DB64-1990-0A65-559B3E2305D0}"/>
                    </a:ext>
                  </a:extLst>
                </p:cNvPr>
                <p:cNvSpPr/>
                <p:nvPr/>
              </p:nvSpPr>
              <p:spPr>
                <a:xfrm>
                  <a:off x="3152148" y="941993"/>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7" name="object 103">
                  <a:extLst>
                    <a:ext uri="{FF2B5EF4-FFF2-40B4-BE49-F238E27FC236}">
                      <a16:creationId xmlns:a16="http://schemas.microsoft.com/office/drawing/2014/main" id="{2479B8B9-774A-6BB0-160C-14484390B14B}"/>
                    </a:ext>
                  </a:extLst>
                </p:cNvPr>
                <p:cNvSpPr/>
                <p:nvPr/>
              </p:nvSpPr>
              <p:spPr>
                <a:xfrm>
                  <a:off x="3120144" y="97399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8" name="object 104">
                  <a:extLst>
                    <a:ext uri="{FF2B5EF4-FFF2-40B4-BE49-F238E27FC236}">
                      <a16:creationId xmlns:a16="http://schemas.microsoft.com/office/drawing/2014/main" id="{73184911-70C4-FB70-A421-5FF16FE6DCBC}"/>
                    </a:ext>
                  </a:extLst>
                </p:cNvPr>
                <p:cNvSpPr/>
                <p:nvPr/>
              </p:nvSpPr>
              <p:spPr>
                <a:xfrm>
                  <a:off x="3212473" y="98247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09" name="object 105">
                  <a:extLst>
                    <a:ext uri="{FF2B5EF4-FFF2-40B4-BE49-F238E27FC236}">
                      <a16:creationId xmlns:a16="http://schemas.microsoft.com/office/drawing/2014/main" id="{E1D5546B-D284-1D33-504E-E37153C4C864}"/>
                    </a:ext>
                  </a:extLst>
                </p:cNvPr>
                <p:cNvSpPr/>
                <p:nvPr/>
              </p:nvSpPr>
              <p:spPr>
                <a:xfrm>
                  <a:off x="3180469" y="101447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0" name="object 106">
                  <a:extLst>
                    <a:ext uri="{FF2B5EF4-FFF2-40B4-BE49-F238E27FC236}">
                      <a16:creationId xmlns:a16="http://schemas.microsoft.com/office/drawing/2014/main" id="{92F75311-EA41-AD96-6890-6A293C213055}"/>
                    </a:ext>
                  </a:extLst>
                </p:cNvPr>
                <p:cNvSpPr/>
                <p:nvPr/>
              </p:nvSpPr>
              <p:spPr>
                <a:xfrm>
                  <a:off x="3323598" y="98247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1" name="object 107">
                  <a:extLst>
                    <a:ext uri="{FF2B5EF4-FFF2-40B4-BE49-F238E27FC236}">
                      <a16:creationId xmlns:a16="http://schemas.microsoft.com/office/drawing/2014/main" id="{86ABA84B-F2E8-2CB7-9A22-4994894EC710}"/>
                    </a:ext>
                  </a:extLst>
                </p:cNvPr>
                <p:cNvSpPr/>
                <p:nvPr/>
              </p:nvSpPr>
              <p:spPr>
                <a:xfrm>
                  <a:off x="3291594" y="101447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2" name="object 108">
                  <a:extLst>
                    <a:ext uri="{FF2B5EF4-FFF2-40B4-BE49-F238E27FC236}">
                      <a16:creationId xmlns:a16="http://schemas.microsoft.com/office/drawing/2014/main" id="{124D15B5-4DE5-0F19-0E5D-D0EE74B09F28}"/>
                    </a:ext>
                  </a:extLst>
                </p:cNvPr>
                <p:cNvSpPr/>
                <p:nvPr/>
              </p:nvSpPr>
              <p:spPr>
                <a:xfrm>
                  <a:off x="3344236" y="98247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3" name="object 109">
                  <a:extLst>
                    <a:ext uri="{FF2B5EF4-FFF2-40B4-BE49-F238E27FC236}">
                      <a16:creationId xmlns:a16="http://schemas.microsoft.com/office/drawing/2014/main" id="{678C87F4-3BCF-CA7B-1FC7-89FE6B0D2641}"/>
                    </a:ext>
                  </a:extLst>
                </p:cNvPr>
                <p:cNvSpPr/>
                <p:nvPr/>
              </p:nvSpPr>
              <p:spPr>
                <a:xfrm>
                  <a:off x="3312232" y="101447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4" name="object 110">
                  <a:extLst>
                    <a:ext uri="{FF2B5EF4-FFF2-40B4-BE49-F238E27FC236}">
                      <a16:creationId xmlns:a16="http://schemas.microsoft.com/office/drawing/2014/main" id="{770677F9-C7E8-53B0-9894-E3DEFF30F491}"/>
                    </a:ext>
                  </a:extLst>
                </p:cNvPr>
                <p:cNvSpPr/>
                <p:nvPr/>
              </p:nvSpPr>
              <p:spPr>
                <a:xfrm>
                  <a:off x="3363286" y="98247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5" name="object 111">
                  <a:extLst>
                    <a:ext uri="{FF2B5EF4-FFF2-40B4-BE49-F238E27FC236}">
                      <a16:creationId xmlns:a16="http://schemas.microsoft.com/office/drawing/2014/main" id="{2543EB66-C2D4-0084-5784-9223208EDE17}"/>
                    </a:ext>
                  </a:extLst>
                </p:cNvPr>
                <p:cNvSpPr/>
                <p:nvPr/>
              </p:nvSpPr>
              <p:spPr>
                <a:xfrm>
                  <a:off x="3331282" y="1014478"/>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6" name="object 112">
                  <a:extLst>
                    <a:ext uri="{FF2B5EF4-FFF2-40B4-BE49-F238E27FC236}">
                      <a16:creationId xmlns:a16="http://schemas.microsoft.com/office/drawing/2014/main" id="{C7B0FED3-A944-5EB4-1594-4E9A1F627013}"/>
                    </a:ext>
                  </a:extLst>
                </p:cNvPr>
                <p:cNvSpPr/>
                <p:nvPr/>
              </p:nvSpPr>
              <p:spPr>
                <a:xfrm>
                  <a:off x="3486317" y="106026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7" name="object 113">
                  <a:extLst>
                    <a:ext uri="{FF2B5EF4-FFF2-40B4-BE49-F238E27FC236}">
                      <a16:creationId xmlns:a16="http://schemas.microsoft.com/office/drawing/2014/main" id="{BB4CE984-CBB8-2858-3626-9533264D96E3}"/>
                    </a:ext>
                  </a:extLst>
                </p:cNvPr>
                <p:cNvSpPr/>
                <p:nvPr/>
              </p:nvSpPr>
              <p:spPr>
                <a:xfrm>
                  <a:off x="3454313" y="109226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8" name="object 114">
                  <a:extLst>
                    <a:ext uri="{FF2B5EF4-FFF2-40B4-BE49-F238E27FC236}">
                      <a16:creationId xmlns:a16="http://schemas.microsoft.com/office/drawing/2014/main" id="{2459C688-8D8C-5FDD-A4DC-5F9EF34E4CF6}"/>
                    </a:ext>
                  </a:extLst>
                </p:cNvPr>
                <p:cNvSpPr/>
                <p:nvPr/>
              </p:nvSpPr>
              <p:spPr>
                <a:xfrm>
                  <a:off x="3684755" y="106026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19" name="object 115">
                  <a:extLst>
                    <a:ext uri="{FF2B5EF4-FFF2-40B4-BE49-F238E27FC236}">
                      <a16:creationId xmlns:a16="http://schemas.microsoft.com/office/drawing/2014/main" id="{B2B082A9-E985-B5ED-6641-62C3F87258D1}"/>
                    </a:ext>
                  </a:extLst>
                </p:cNvPr>
                <p:cNvSpPr/>
                <p:nvPr/>
              </p:nvSpPr>
              <p:spPr>
                <a:xfrm>
                  <a:off x="3652751" y="109226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0" name="object 116">
                  <a:extLst>
                    <a:ext uri="{FF2B5EF4-FFF2-40B4-BE49-F238E27FC236}">
                      <a16:creationId xmlns:a16="http://schemas.microsoft.com/office/drawing/2014/main" id="{3332A2CA-35F4-DD3F-1D57-5758424AA1FF}"/>
                    </a:ext>
                  </a:extLst>
                </p:cNvPr>
                <p:cNvSpPr/>
                <p:nvPr/>
              </p:nvSpPr>
              <p:spPr>
                <a:xfrm>
                  <a:off x="3820262" y="106026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1" name="object 117">
                  <a:extLst>
                    <a:ext uri="{FF2B5EF4-FFF2-40B4-BE49-F238E27FC236}">
                      <a16:creationId xmlns:a16="http://schemas.microsoft.com/office/drawing/2014/main" id="{7C1BBF63-30DB-9853-9312-9076DB6646EE}"/>
                    </a:ext>
                  </a:extLst>
                </p:cNvPr>
                <p:cNvSpPr/>
                <p:nvPr/>
              </p:nvSpPr>
              <p:spPr>
                <a:xfrm>
                  <a:off x="3788258" y="109226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2" name="object 118">
                  <a:extLst>
                    <a:ext uri="{FF2B5EF4-FFF2-40B4-BE49-F238E27FC236}">
                      <a16:creationId xmlns:a16="http://schemas.microsoft.com/office/drawing/2014/main" id="{FD3638F9-F986-DF7F-8177-7B4467595CA9}"/>
                    </a:ext>
                  </a:extLst>
                </p:cNvPr>
                <p:cNvSpPr/>
                <p:nvPr/>
              </p:nvSpPr>
              <p:spPr>
                <a:xfrm>
                  <a:off x="3868111" y="106026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3" name="object 119">
                  <a:extLst>
                    <a:ext uri="{FF2B5EF4-FFF2-40B4-BE49-F238E27FC236}">
                      <a16:creationId xmlns:a16="http://schemas.microsoft.com/office/drawing/2014/main" id="{F9E6D7A7-E38D-1996-7F7F-FF3761C055BD}"/>
                    </a:ext>
                  </a:extLst>
                </p:cNvPr>
                <p:cNvSpPr/>
                <p:nvPr/>
              </p:nvSpPr>
              <p:spPr>
                <a:xfrm>
                  <a:off x="3836107" y="1092266"/>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4" name="object 120">
                  <a:extLst>
                    <a:ext uri="{FF2B5EF4-FFF2-40B4-BE49-F238E27FC236}">
                      <a16:creationId xmlns:a16="http://schemas.microsoft.com/office/drawing/2014/main" id="{A562BE42-5139-1C89-6C35-4FEE01016ACC}"/>
                    </a:ext>
                  </a:extLst>
                </p:cNvPr>
                <p:cNvSpPr/>
                <p:nvPr/>
              </p:nvSpPr>
              <p:spPr>
                <a:xfrm>
                  <a:off x="3868111" y="109738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5" name="object 121">
                  <a:extLst>
                    <a:ext uri="{FF2B5EF4-FFF2-40B4-BE49-F238E27FC236}">
                      <a16:creationId xmlns:a16="http://schemas.microsoft.com/office/drawing/2014/main" id="{83B44C5B-A4A6-A94C-8481-9102A2271D75}"/>
                    </a:ext>
                  </a:extLst>
                </p:cNvPr>
                <p:cNvSpPr/>
                <p:nvPr/>
              </p:nvSpPr>
              <p:spPr>
                <a:xfrm>
                  <a:off x="3836107" y="112939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6" name="object 122">
                  <a:extLst>
                    <a:ext uri="{FF2B5EF4-FFF2-40B4-BE49-F238E27FC236}">
                      <a16:creationId xmlns:a16="http://schemas.microsoft.com/office/drawing/2014/main" id="{CA0044F2-2F0B-230A-BC55-BE969BA6CAA3}"/>
                    </a:ext>
                  </a:extLst>
                </p:cNvPr>
                <p:cNvSpPr/>
                <p:nvPr/>
              </p:nvSpPr>
              <p:spPr>
                <a:xfrm>
                  <a:off x="3884270" y="110373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7" name="object 123">
                  <a:extLst>
                    <a:ext uri="{FF2B5EF4-FFF2-40B4-BE49-F238E27FC236}">
                      <a16:creationId xmlns:a16="http://schemas.microsoft.com/office/drawing/2014/main" id="{A3518EC7-F64B-3DF2-30B9-F50607310D0F}"/>
                    </a:ext>
                  </a:extLst>
                </p:cNvPr>
                <p:cNvSpPr/>
                <p:nvPr/>
              </p:nvSpPr>
              <p:spPr>
                <a:xfrm>
                  <a:off x="3852266" y="113574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8" name="object 124">
                  <a:extLst>
                    <a:ext uri="{FF2B5EF4-FFF2-40B4-BE49-F238E27FC236}">
                      <a16:creationId xmlns:a16="http://schemas.microsoft.com/office/drawing/2014/main" id="{62B6F431-0885-C890-5293-45E634ADEE56}"/>
                    </a:ext>
                  </a:extLst>
                </p:cNvPr>
                <p:cNvSpPr/>
                <p:nvPr/>
              </p:nvSpPr>
              <p:spPr>
                <a:xfrm>
                  <a:off x="3941136" y="1149775"/>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29" name="object 125">
                  <a:extLst>
                    <a:ext uri="{FF2B5EF4-FFF2-40B4-BE49-F238E27FC236}">
                      <a16:creationId xmlns:a16="http://schemas.microsoft.com/office/drawing/2014/main" id="{AF51C196-ADBE-0CCC-E953-C5346EF462F3}"/>
                    </a:ext>
                  </a:extLst>
                </p:cNvPr>
                <p:cNvSpPr/>
                <p:nvPr/>
              </p:nvSpPr>
              <p:spPr>
                <a:xfrm>
                  <a:off x="3909132" y="1181781"/>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0" name="object 126">
                  <a:extLst>
                    <a:ext uri="{FF2B5EF4-FFF2-40B4-BE49-F238E27FC236}">
                      <a16:creationId xmlns:a16="http://schemas.microsoft.com/office/drawing/2014/main" id="{BDDAA3D2-9CB4-9AFC-E937-8B0E3CCDD2EA}"/>
                    </a:ext>
                  </a:extLst>
                </p:cNvPr>
                <p:cNvSpPr/>
                <p:nvPr/>
              </p:nvSpPr>
              <p:spPr>
                <a:xfrm>
                  <a:off x="3964948" y="1149775"/>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1" name="object 127">
                  <a:extLst>
                    <a:ext uri="{FF2B5EF4-FFF2-40B4-BE49-F238E27FC236}">
                      <a16:creationId xmlns:a16="http://schemas.microsoft.com/office/drawing/2014/main" id="{000AE193-3375-C0A4-07AF-83846AC11575}"/>
                    </a:ext>
                  </a:extLst>
                </p:cNvPr>
                <p:cNvSpPr/>
                <p:nvPr/>
              </p:nvSpPr>
              <p:spPr>
                <a:xfrm>
                  <a:off x="3932944" y="1181781"/>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2" name="object 128">
                  <a:extLst>
                    <a:ext uri="{FF2B5EF4-FFF2-40B4-BE49-F238E27FC236}">
                      <a16:creationId xmlns:a16="http://schemas.microsoft.com/office/drawing/2014/main" id="{4CF82627-1292-4F0C-37C9-9A5DF5FC1551}"/>
                    </a:ext>
                  </a:extLst>
                </p:cNvPr>
                <p:cNvSpPr/>
                <p:nvPr/>
              </p:nvSpPr>
              <p:spPr>
                <a:xfrm>
                  <a:off x="4140907"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3" name="object 129">
                  <a:extLst>
                    <a:ext uri="{FF2B5EF4-FFF2-40B4-BE49-F238E27FC236}">
                      <a16:creationId xmlns:a16="http://schemas.microsoft.com/office/drawing/2014/main" id="{8EEB426B-4150-F06C-62C9-D71C36CFDD71}"/>
                    </a:ext>
                  </a:extLst>
                </p:cNvPr>
                <p:cNvSpPr/>
                <p:nvPr/>
              </p:nvSpPr>
              <p:spPr>
                <a:xfrm>
                  <a:off x="4108902"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4" name="object 130">
                  <a:extLst>
                    <a:ext uri="{FF2B5EF4-FFF2-40B4-BE49-F238E27FC236}">
                      <a16:creationId xmlns:a16="http://schemas.microsoft.com/office/drawing/2014/main" id="{CBE5448C-F39C-A38E-E325-E4B2F91924B1}"/>
                    </a:ext>
                  </a:extLst>
                </p:cNvPr>
                <p:cNvSpPr/>
                <p:nvPr/>
              </p:nvSpPr>
              <p:spPr>
                <a:xfrm>
                  <a:off x="4332994"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5" name="object 131">
                  <a:extLst>
                    <a:ext uri="{FF2B5EF4-FFF2-40B4-BE49-F238E27FC236}">
                      <a16:creationId xmlns:a16="http://schemas.microsoft.com/office/drawing/2014/main" id="{C3783560-432A-3727-45B2-18D9251A51AE}"/>
                    </a:ext>
                  </a:extLst>
                </p:cNvPr>
                <p:cNvSpPr/>
                <p:nvPr/>
              </p:nvSpPr>
              <p:spPr>
                <a:xfrm>
                  <a:off x="4300989"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6" name="object 132">
                  <a:extLst>
                    <a:ext uri="{FF2B5EF4-FFF2-40B4-BE49-F238E27FC236}">
                      <a16:creationId xmlns:a16="http://schemas.microsoft.com/office/drawing/2014/main" id="{1B9451BC-D188-4859-28CE-D138BF07ED54}"/>
                    </a:ext>
                  </a:extLst>
                </p:cNvPr>
                <p:cNvSpPr/>
                <p:nvPr/>
              </p:nvSpPr>
              <p:spPr>
                <a:xfrm>
                  <a:off x="4352298"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7" name="object 133">
                  <a:extLst>
                    <a:ext uri="{FF2B5EF4-FFF2-40B4-BE49-F238E27FC236}">
                      <a16:creationId xmlns:a16="http://schemas.microsoft.com/office/drawing/2014/main" id="{6A131712-1513-AFCE-C140-10FDA90BB485}"/>
                    </a:ext>
                  </a:extLst>
                </p:cNvPr>
                <p:cNvSpPr/>
                <p:nvPr/>
              </p:nvSpPr>
              <p:spPr>
                <a:xfrm>
                  <a:off x="4320294"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8" name="object 134">
                  <a:extLst>
                    <a:ext uri="{FF2B5EF4-FFF2-40B4-BE49-F238E27FC236}">
                      <a16:creationId xmlns:a16="http://schemas.microsoft.com/office/drawing/2014/main" id="{2CFEB27D-0410-0540-AE2D-7BE38F3E32F3}"/>
                    </a:ext>
                  </a:extLst>
                </p:cNvPr>
                <p:cNvSpPr/>
                <p:nvPr/>
              </p:nvSpPr>
              <p:spPr>
                <a:xfrm>
                  <a:off x="4441198"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39" name="object 135">
                  <a:extLst>
                    <a:ext uri="{FF2B5EF4-FFF2-40B4-BE49-F238E27FC236}">
                      <a16:creationId xmlns:a16="http://schemas.microsoft.com/office/drawing/2014/main" id="{28DC80F6-9295-383E-BFE6-C93157384587}"/>
                    </a:ext>
                  </a:extLst>
                </p:cNvPr>
                <p:cNvSpPr/>
                <p:nvPr/>
              </p:nvSpPr>
              <p:spPr>
                <a:xfrm>
                  <a:off x="4409194"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0" name="object 136">
                  <a:extLst>
                    <a:ext uri="{FF2B5EF4-FFF2-40B4-BE49-F238E27FC236}">
                      <a16:creationId xmlns:a16="http://schemas.microsoft.com/office/drawing/2014/main" id="{E67705AD-8BCC-6EB7-E8B5-3206F77CA2EF}"/>
                    </a:ext>
                  </a:extLst>
                </p:cNvPr>
                <p:cNvSpPr/>
                <p:nvPr/>
              </p:nvSpPr>
              <p:spPr>
                <a:xfrm>
                  <a:off x="4533409"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1" name="object 137">
                  <a:extLst>
                    <a:ext uri="{FF2B5EF4-FFF2-40B4-BE49-F238E27FC236}">
                      <a16:creationId xmlns:a16="http://schemas.microsoft.com/office/drawing/2014/main" id="{736F674E-F1CF-27D0-8BD7-265F4E2CACEA}"/>
                    </a:ext>
                  </a:extLst>
                </p:cNvPr>
                <p:cNvSpPr/>
                <p:nvPr/>
              </p:nvSpPr>
              <p:spPr>
                <a:xfrm>
                  <a:off x="4501405"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2" name="object 138">
                  <a:extLst>
                    <a:ext uri="{FF2B5EF4-FFF2-40B4-BE49-F238E27FC236}">
                      <a16:creationId xmlns:a16="http://schemas.microsoft.com/office/drawing/2014/main" id="{E81A105C-B1DF-23CA-6DFA-E17928202247}"/>
                    </a:ext>
                  </a:extLst>
                </p:cNvPr>
                <p:cNvSpPr/>
                <p:nvPr/>
              </p:nvSpPr>
              <p:spPr>
                <a:xfrm>
                  <a:off x="4541347"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3" name="object 139">
                  <a:extLst>
                    <a:ext uri="{FF2B5EF4-FFF2-40B4-BE49-F238E27FC236}">
                      <a16:creationId xmlns:a16="http://schemas.microsoft.com/office/drawing/2014/main" id="{F1D9EFF6-6B94-9162-112B-B0EE32ED2974}"/>
                    </a:ext>
                  </a:extLst>
                </p:cNvPr>
                <p:cNvSpPr/>
                <p:nvPr/>
              </p:nvSpPr>
              <p:spPr>
                <a:xfrm>
                  <a:off x="4509343"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4" name="object 140">
                  <a:extLst>
                    <a:ext uri="{FF2B5EF4-FFF2-40B4-BE49-F238E27FC236}">
                      <a16:creationId xmlns:a16="http://schemas.microsoft.com/office/drawing/2014/main" id="{F580F2D5-A244-1E9F-3C33-43CEE8C8112C}"/>
                    </a:ext>
                  </a:extLst>
                </p:cNvPr>
                <p:cNvSpPr/>
                <p:nvPr/>
              </p:nvSpPr>
              <p:spPr>
                <a:xfrm>
                  <a:off x="4587248"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5" name="object 141">
                  <a:extLst>
                    <a:ext uri="{FF2B5EF4-FFF2-40B4-BE49-F238E27FC236}">
                      <a16:creationId xmlns:a16="http://schemas.microsoft.com/office/drawing/2014/main" id="{F71A9ECB-7FCF-58EF-AF2A-DA5F05833137}"/>
                    </a:ext>
                  </a:extLst>
                </p:cNvPr>
                <p:cNvSpPr/>
                <p:nvPr/>
              </p:nvSpPr>
              <p:spPr>
                <a:xfrm>
                  <a:off x="4555244"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6" name="object 142">
                  <a:extLst>
                    <a:ext uri="{FF2B5EF4-FFF2-40B4-BE49-F238E27FC236}">
                      <a16:creationId xmlns:a16="http://schemas.microsoft.com/office/drawing/2014/main" id="{390DD061-03F2-5704-DF63-E7081FA78D03}"/>
                    </a:ext>
                  </a:extLst>
                </p:cNvPr>
                <p:cNvSpPr/>
                <p:nvPr/>
              </p:nvSpPr>
              <p:spPr>
                <a:xfrm>
                  <a:off x="4713455"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7" name="object 143">
                  <a:extLst>
                    <a:ext uri="{FF2B5EF4-FFF2-40B4-BE49-F238E27FC236}">
                      <a16:creationId xmlns:a16="http://schemas.microsoft.com/office/drawing/2014/main" id="{CC0D4FBC-BBFD-D361-A0CC-6F111A301BA7}"/>
                    </a:ext>
                  </a:extLst>
                </p:cNvPr>
                <p:cNvSpPr/>
                <p:nvPr/>
              </p:nvSpPr>
              <p:spPr>
                <a:xfrm>
                  <a:off x="4681451"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8" name="object 144">
                  <a:extLst>
                    <a:ext uri="{FF2B5EF4-FFF2-40B4-BE49-F238E27FC236}">
                      <a16:creationId xmlns:a16="http://schemas.microsoft.com/office/drawing/2014/main" id="{0E737533-D4AF-0135-785A-C09BAFF9451E}"/>
                    </a:ext>
                  </a:extLst>
                </p:cNvPr>
                <p:cNvSpPr/>
                <p:nvPr/>
              </p:nvSpPr>
              <p:spPr>
                <a:xfrm>
                  <a:off x="4749173" y="1242328"/>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49" name="object 145">
                  <a:extLst>
                    <a:ext uri="{FF2B5EF4-FFF2-40B4-BE49-F238E27FC236}">
                      <a16:creationId xmlns:a16="http://schemas.microsoft.com/office/drawing/2014/main" id="{57D26D15-C7B3-5B54-0C76-574BED29FE75}"/>
                    </a:ext>
                  </a:extLst>
                </p:cNvPr>
                <p:cNvSpPr/>
                <p:nvPr/>
              </p:nvSpPr>
              <p:spPr>
                <a:xfrm>
                  <a:off x="4717169" y="1274333"/>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0" name="object 146">
                  <a:extLst>
                    <a:ext uri="{FF2B5EF4-FFF2-40B4-BE49-F238E27FC236}">
                      <a16:creationId xmlns:a16="http://schemas.microsoft.com/office/drawing/2014/main" id="{0016922E-FDFB-7FC4-DBA4-13AD217D6A80}"/>
                    </a:ext>
                  </a:extLst>
                </p:cNvPr>
                <p:cNvSpPr/>
                <p:nvPr/>
              </p:nvSpPr>
              <p:spPr>
                <a:xfrm>
                  <a:off x="5020636" y="130027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1" name="object 147">
                  <a:extLst>
                    <a:ext uri="{FF2B5EF4-FFF2-40B4-BE49-F238E27FC236}">
                      <a16:creationId xmlns:a16="http://schemas.microsoft.com/office/drawing/2014/main" id="{1460C3CB-F265-9985-CEAF-E62A26516AA3}"/>
                    </a:ext>
                  </a:extLst>
                </p:cNvPr>
                <p:cNvSpPr/>
                <p:nvPr/>
              </p:nvSpPr>
              <p:spPr>
                <a:xfrm>
                  <a:off x="4988632" y="133227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2" name="object 148">
                  <a:extLst>
                    <a:ext uri="{FF2B5EF4-FFF2-40B4-BE49-F238E27FC236}">
                      <a16:creationId xmlns:a16="http://schemas.microsoft.com/office/drawing/2014/main" id="{F1127EF6-CEBD-7892-665D-8FA4151AF16D}"/>
                    </a:ext>
                  </a:extLst>
                </p:cNvPr>
                <p:cNvSpPr/>
                <p:nvPr/>
              </p:nvSpPr>
              <p:spPr>
                <a:xfrm>
                  <a:off x="5065086" y="130027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3" name="object 149">
                  <a:extLst>
                    <a:ext uri="{FF2B5EF4-FFF2-40B4-BE49-F238E27FC236}">
                      <a16:creationId xmlns:a16="http://schemas.microsoft.com/office/drawing/2014/main" id="{80D4CAD2-3944-9B5E-6601-8008F361126E}"/>
                    </a:ext>
                  </a:extLst>
                </p:cNvPr>
                <p:cNvSpPr/>
                <p:nvPr/>
              </p:nvSpPr>
              <p:spPr>
                <a:xfrm>
                  <a:off x="5033082" y="133227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4" name="object 150">
                  <a:extLst>
                    <a:ext uri="{FF2B5EF4-FFF2-40B4-BE49-F238E27FC236}">
                      <a16:creationId xmlns:a16="http://schemas.microsoft.com/office/drawing/2014/main" id="{305429D5-D4B2-662A-5AE2-B410F9CF7BA8}"/>
                    </a:ext>
                  </a:extLst>
                </p:cNvPr>
                <p:cNvSpPr/>
                <p:nvPr/>
              </p:nvSpPr>
              <p:spPr>
                <a:xfrm>
                  <a:off x="5111210" y="130027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5" name="object 151">
                  <a:extLst>
                    <a:ext uri="{FF2B5EF4-FFF2-40B4-BE49-F238E27FC236}">
                      <a16:creationId xmlns:a16="http://schemas.microsoft.com/office/drawing/2014/main" id="{C18834FF-DB84-C705-E1F2-4A568ECC2CFD}"/>
                    </a:ext>
                  </a:extLst>
                </p:cNvPr>
                <p:cNvSpPr/>
                <p:nvPr/>
              </p:nvSpPr>
              <p:spPr>
                <a:xfrm>
                  <a:off x="5079206" y="133227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6" name="object 152">
                  <a:extLst>
                    <a:ext uri="{FF2B5EF4-FFF2-40B4-BE49-F238E27FC236}">
                      <a16:creationId xmlns:a16="http://schemas.microsoft.com/office/drawing/2014/main" id="{5E40AADC-30E7-D6F5-8711-C4DB9AE98A26}"/>
                    </a:ext>
                  </a:extLst>
                </p:cNvPr>
                <p:cNvSpPr/>
                <p:nvPr/>
              </p:nvSpPr>
              <p:spPr>
                <a:xfrm>
                  <a:off x="5149223" y="1300272"/>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7" name="object 153">
                  <a:extLst>
                    <a:ext uri="{FF2B5EF4-FFF2-40B4-BE49-F238E27FC236}">
                      <a16:creationId xmlns:a16="http://schemas.microsoft.com/office/drawing/2014/main" id="{C9C9CCC8-9D03-7FF5-944F-F2AD47C6E0C0}"/>
                    </a:ext>
                  </a:extLst>
                </p:cNvPr>
                <p:cNvSpPr/>
                <p:nvPr/>
              </p:nvSpPr>
              <p:spPr>
                <a:xfrm>
                  <a:off x="5117219" y="1332277"/>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8" name="object 154">
                  <a:extLst>
                    <a:ext uri="{FF2B5EF4-FFF2-40B4-BE49-F238E27FC236}">
                      <a16:creationId xmlns:a16="http://schemas.microsoft.com/office/drawing/2014/main" id="{0D95B1DD-8DC9-CC1F-E8ED-CB2FD8F942D7}"/>
                    </a:ext>
                  </a:extLst>
                </p:cNvPr>
                <p:cNvSpPr/>
                <p:nvPr/>
              </p:nvSpPr>
              <p:spPr>
                <a:xfrm>
                  <a:off x="5254792" y="1364281"/>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59" name="object 155">
                  <a:extLst>
                    <a:ext uri="{FF2B5EF4-FFF2-40B4-BE49-F238E27FC236}">
                      <a16:creationId xmlns:a16="http://schemas.microsoft.com/office/drawing/2014/main" id="{A96BA123-04E2-B5AB-BF20-871455892585}"/>
                    </a:ext>
                  </a:extLst>
                </p:cNvPr>
                <p:cNvSpPr/>
                <p:nvPr/>
              </p:nvSpPr>
              <p:spPr>
                <a:xfrm>
                  <a:off x="5222788" y="1396285"/>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0" name="object 156">
                  <a:extLst>
                    <a:ext uri="{FF2B5EF4-FFF2-40B4-BE49-F238E27FC236}">
                      <a16:creationId xmlns:a16="http://schemas.microsoft.com/office/drawing/2014/main" id="{2C8D678B-D88A-92EC-BB41-0DF0CD229ED3}"/>
                    </a:ext>
                  </a:extLst>
                </p:cNvPr>
                <p:cNvSpPr/>
                <p:nvPr/>
              </p:nvSpPr>
              <p:spPr>
                <a:xfrm>
                  <a:off x="5388936" y="1364281"/>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1" name="object 157">
                  <a:extLst>
                    <a:ext uri="{FF2B5EF4-FFF2-40B4-BE49-F238E27FC236}">
                      <a16:creationId xmlns:a16="http://schemas.microsoft.com/office/drawing/2014/main" id="{3FD6FB6C-6D7B-02B9-3FC8-0889B0BF7E4A}"/>
                    </a:ext>
                  </a:extLst>
                </p:cNvPr>
                <p:cNvSpPr/>
                <p:nvPr/>
              </p:nvSpPr>
              <p:spPr>
                <a:xfrm>
                  <a:off x="5356932" y="1396285"/>
                  <a:ext cx="64135" cy="0"/>
                </a:xfrm>
                <a:custGeom>
                  <a:avLst/>
                  <a:gdLst/>
                  <a:ahLst/>
                  <a:cxnLst/>
                  <a:rect l="l" t="t" r="r" b="b"/>
                  <a:pathLst>
                    <a:path w="64135">
                      <a:moveTo>
                        <a:pt x="0" y="0"/>
                      </a:moveTo>
                      <a:lnTo>
                        <a:pt x="64008"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2" name="object 158">
                  <a:extLst>
                    <a:ext uri="{FF2B5EF4-FFF2-40B4-BE49-F238E27FC236}">
                      <a16:creationId xmlns:a16="http://schemas.microsoft.com/office/drawing/2014/main" id="{830FB61D-5BFD-BDD4-4FB8-57BEC8072ACF}"/>
                    </a:ext>
                  </a:extLst>
                </p:cNvPr>
                <p:cNvSpPr/>
                <p:nvPr/>
              </p:nvSpPr>
              <p:spPr>
                <a:xfrm>
                  <a:off x="5676248"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3" name="object 159">
                  <a:extLst>
                    <a:ext uri="{FF2B5EF4-FFF2-40B4-BE49-F238E27FC236}">
                      <a16:creationId xmlns:a16="http://schemas.microsoft.com/office/drawing/2014/main" id="{CD2DAA40-3FF7-C375-21CC-EBC3B8373245}"/>
                    </a:ext>
                  </a:extLst>
                </p:cNvPr>
                <p:cNvSpPr/>
                <p:nvPr/>
              </p:nvSpPr>
              <p:spPr>
                <a:xfrm>
                  <a:off x="5644250"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4" name="object 160">
                  <a:extLst>
                    <a:ext uri="{FF2B5EF4-FFF2-40B4-BE49-F238E27FC236}">
                      <a16:creationId xmlns:a16="http://schemas.microsoft.com/office/drawing/2014/main" id="{FB2026C1-44B7-C9AE-351E-4D5DEC27FC08}"/>
                    </a:ext>
                  </a:extLst>
                </p:cNvPr>
                <p:cNvSpPr/>
                <p:nvPr/>
              </p:nvSpPr>
              <p:spPr>
                <a:xfrm>
                  <a:off x="6008061"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5" name="object 161">
                  <a:extLst>
                    <a:ext uri="{FF2B5EF4-FFF2-40B4-BE49-F238E27FC236}">
                      <a16:creationId xmlns:a16="http://schemas.microsoft.com/office/drawing/2014/main" id="{C0D14E67-33C4-AF19-F2DA-86F93E1C873F}"/>
                    </a:ext>
                  </a:extLst>
                </p:cNvPr>
                <p:cNvSpPr/>
                <p:nvPr/>
              </p:nvSpPr>
              <p:spPr>
                <a:xfrm>
                  <a:off x="5976063"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6" name="object 162">
                  <a:extLst>
                    <a:ext uri="{FF2B5EF4-FFF2-40B4-BE49-F238E27FC236}">
                      <a16:creationId xmlns:a16="http://schemas.microsoft.com/office/drawing/2014/main" id="{D7B70148-D618-BD8A-7EBE-A5C8F9DB1E17}"/>
                    </a:ext>
                  </a:extLst>
                </p:cNvPr>
                <p:cNvSpPr/>
                <p:nvPr/>
              </p:nvSpPr>
              <p:spPr>
                <a:xfrm>
                  <a:off x="6052511"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7" name="object 163">
                  <a:extLst>
                    <a:ext uri="{FF2B5EF4-FFF2-40B4-BE49-F238E27FC236}">
                      <a16:creationId xmlns:a16="http://schemas.microsoft.com/office/drawing/2014/main" id="{98FF3B2B-3D57-EBB7-3B13-E914CDB863EB}"/>
                    </a:ext>
                  </a:extLst>
                </p:cNvPr>
                <p:cNvSpPr/>
                <p:nvPr/>
              </p:nvSpPr>
              <p:spPr>
                <a:xfrm>
                  <a:off x="6020513"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8" name="object 164">
                  <a:extLst>
                    <a:ext uri="{FF2B5EF4-FFF2-40B4-BE49-F238E27FC236}">
                      <a16:creationId xmlns:a16="http://schemas.microsoft.com/office/drawing/2014/main" id="{8D9B27C7-48D5-65D7-AAD0-2811441FDC7E}"/>
                    </a:ext>
                  </a:extLst>
                </p:cNvPr>
                <p:cNvSpPr/>
                <p:nvPr/>
              </p:nvSpPr>
              <p:spPr>
                <a:xfrm>
                  <a:off x="6192211"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69" name="object 165">
                  <a:extLst>
                    <a:ext uri="{FF2B5EF4-FFF2-40B4-BE49-F238E27FC236}">
                      <a16:creationId xmlns:a16="http://schemas.microsoft.com/office/drawing/2014/main" id="{552CB68D-DC69-3A80-AC6C-4C84728A908F}"/>
                    </a:ext>
                  </a:extLst>
                </p:cNvPr>
                <p:cNvSpPr/>
                <p:nvPr/>
              </p:nvSpPr>
              <p:spPr>
                <a:xfrm>
                  <a:off x="6160213"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0" name="object 166">
                  <a:extLst>
                    <a:ext uri="{FF2B5EF4-FFF2-40B4-BE49-F238E27FC236}">
                      <a16:creationId xmlns:a16="http://schemas.microsoft.com/office/drawing/2014/main" id="{195A6149-E883-3C0C-CB00-BD91E4AF8460}"/>
                    </a:ext>
                  </a:extLst>
                </p:cNvPr>
                <p:cNvSpPr/>
                <p:nvPr/>
              </p:nvSpPr>
              <p:spPr>
                <a:xfrm>
                  <a:off x="6198561"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1" name="object 167">
                  <a:extLst>
                    <a:ext uri="{FF2B5EF4-FFF2-40B4-BE49-F238E27FC236}">
                      <a16:creationId xmlns:a16="http://schemas.microsoft.com/office/drawing/2014/main" id="{84A42F22-E6AE-7878-2307-FD09A761E632}"/>
                    </a:ext>
                  </a:extLst>
                </p:cNvPr>
                <p:cNvSpPr/>
                <p:nvPr/>
              </p:nvSpPr>
              <p:spPr>
                <a:xfrm>
                  <a:off x="6166563"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2" name="object 168">
                  <a:extLst>
                    <a:ext uri="{FF2B5EF4-FFF2-40B4-BE49-F238E27FC236}">
                      <a16:creationId xmlns:a16="http://schemas.microsoft.com/office/drawing/2014/main" id="{DCB89ABC-2C1F-F6CB-DFE0-41964779FFB2}"/>
                    </a:ext>
                  </a:extLst>
                </p:cNvPr>
                <p:cNvSpPr/>
                <p:nvPr/>
              </p:nvSpPr>
              <p:spPr>
                <a:xfrm>
                  <a:off x="6280044" y="1437306"/>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3" name="object 169">
                  <a:extLst>
                    <a:ext uri="{FF2B5EF4-FFF2-40B4-BE49-F238E27FC236}">
                      <a16:creationId xmlns:a16="http://schemas.microsoft.com/office/drawing/2014/main" id="{CBF1F811-C2CA-C39C-EF0C-14750E9B96FB}"/>
                    </a:ext>
                  </a:extLst>
                </p:cNvPr>
                <p:cNvSpPr/>
                <p:nvPr/>
              </p:nvSpPr>
              <p:spPr>
                <a:xfrm>
                  <a:off x="6248046" y="1469310"/>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4" name="object 170">
                  <a:extLst>
                    <a:ext uri="{FF2B5EF4-FFF2-40B4-BE49-F238E27FC236}">
                      <a16:creationId xmlns:a16="http://schemas.microsoft.com/office/drawing/2014/main" id="{09C6CE90-C22A-0544-9A01-F3769357E1C3}"/>
                    </a:ext>
                  </a:extLst>
                </p:cNvPr>
                <p:cNvSpPr/>
                <p:nvPr/>
              </p:nvSpPr>
              <p:spPr>
                <a:xfrm>
                  <a:off x="6412340"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5" name="object 171">
                  <a:extLst>
                    <a:ext uri="{FF2B5EF4-FFF2-40B4-BE49-F238E27FC236}">
                      <a16:creationId xmlns:a16="http://schemas.microsoft.com/office/drawing/2014/main" id="{AB8E0AB9-3B6F-87BB-258C-80F895628DE6}"/>
                    </a:ext>
                  </a:extLst>
                </p:cNvPr>
                <p:cNvSpPr/>
                <p:nvPr/>
              </p:nvSpPr>
              <p:spPr>
                <a:xfrm>
                  <a:off x="6380343" y="1552939"/>
                  <a:ext cx="64135" cy="0"/>
                </a:xfrm>
                <a:custGeom>
                  <a:avLst/>
                  <a:gdLst/>
                  <a:ahLst/>
                  <a:cxnLst/>
                  <a:rect l="l" t="t" r="r" b="b"/>
                  <a:pathLst>
                    <a:path w="64135">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6" name="object 172">
                  <a:extLst>
                    <a:ext uri="{FF2B5EF4-FFF2-40B4-BE49-F238E27FC236}">
                      <a16:creationId xmlns:a16="http://schemas.microsoft.com/office/drawing/2014/main" id="{DCDDD44F-C11E-1101-A3F4-23833865D4B0}"/>
                    </a:ext>
                  </a:extLst>
                </p:cNvPr>
                <p:cNvSpPr/>
                <p:nvPr/>
              </p:nvSpPr>
              <p:spPr>
                <a:xfrm>
                  <a:off x="6558414"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7" name="object 173">
                  <a:extLst>
                    <a:ext uri="{FF2B5EF4-FFF2-40B4-BE49-F238E27FC236}">
                      <a16:creationId xmlns:a16="http://schemas.microsoft.com/office/drawing/2014/main" id="{86E6658B-9431-CAB4-C482-F6A8ACD9FD21}"/>
                    </a:ext>
                  </a:extLst>
                </p:cNvPr>
                <p:cNvSpPr/>
                <p:nvPr/>
              </p:nvSpPr>
              <p:spPr>
                <a:xfrm>
                  <a:off x="6526417" y="1552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8" name="object 174">
                  <a:extLst>
                    <a:ext uri="{FF2B5EF4-FFF2-40B4-BE49-F238E27FC236}">
                      <a16:creationId xmlns:a16="http://schemas.microsoft.com/office/drawing/2014/main" id="{19E1D37C-675A-C8E4-B8D2-C492DAD99604}"/>
                    </a:ext>
                  </a:extLst>
                </p:cNvPr>
                <p:cNvSpPr/>
                <p:nvPr/>
              </p:nvSpPr>
              <p:spPr>
                <a:xfrm>
                  <a:off x="6616545"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79" name="object 175">
                  <a:extLst>
                    <a:ext uri="{FF2B5EF4-FFF2-40B4-BE49-F238E27FC236}">
                      <a16:creationId xmlns:a16="http://schemas.microsoft.com/office/drawing/2014/main" id="{C4305E6D-9821-696A-D25A-6DDFFA6D72EF}"/>
                    </a:ext>
                  </a:extLst>
                </p:cNvPr>
                <p:cNvSpPr/>
                <p:nvPr/>
              </p:nvSpPr>
              <p:spPr>
                <a:xfrm>
                  <a:off x="6584547" y="1552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0" name="object 176">
                  <a:extLst>
                    <a:ext uri="{FF2B5EF4-FFF2-40B4-BE49-F238E27FC236}">
                      <a16:creationId xmlns:a16="http://schemas.microsoft.com/office/drawing/2014/main" id="{E31D9568-782A-D362-1160-A0FA1A14ECEC}"/>
                    </a:ext>
                  </a:extLst>
                </p:cNvPr>
                <p:cNvSpPr/>
                <p:nvPr/>
              </p:nvSpPr>
              <p:spPr>
                <a:xfrm>
                  <a:off x="6720315"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1" name="object 177">
                  <a:extLst>
                    <a:ext uri="{FF2B5EF4-FFF2-40B4-BE49-F238E27FC236}">
                      <a16:creationId xmlns:a16="http://schemas.microsoft.com/office/drawing/2014/main" id="{EA19905D-DC25-B4FD-5E67-B16030F00C52}"/>
                    </a:ext>
                  </a:extLst>
                </p:cNvPr>
                <p:cNvSpPr/>
                <p:nvPr/>
              </p:nvSpPr>
              <p:spPr>
                <a:xfrm>
                  <a:off x="6688318" y="1552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2" name="object 178">
                  <a:extLst>
                    <a:ext uri="{FF2B5EF4-FFF2-40B4-BE49-F238E27FC236}">
                      <a16:creationId xmlns:a16="http://schemas.microsoft.com/office/drawing/2014/main" id="{619F627E-797B-1FD8-129C-70AC8EC63712}"/>
                    </a:ext>
                  </a:extLst>
                </p:cNvPr>
                <p:cNvSpPr/>
                <p:nvPr/>
              </p:nvSpPr>
              <p:spPr>
                <a:xfrm>
                  <a:off x="6874836"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3" name="object 179">
                  <a:extLst>
                    <a:ext uri="{FF2B5EF4-FFF2-40B4-BE49-F238E27FC236}">
                      <a16:creationId xmlns:a16="http://schemas.microsoft.com/office/drawing/2014/main" id="{25E34B3C-578F-D03B-F8E2-AAA4CE048C74}"/>
                    </a:ext>
                  </a:extLst>
                </p:cNvPr>
                <p:cNvSpPr/>
                <p:nvPr/>
              </p:nvSpPr>
              <p:spPr>
                <a:xfrm>
                  <a:off x="6842838" y="1552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4" name="object 180">
                  <a:extLst>
                    <a:ext uri="{FF2B5EF4-FFF2-40B4-BE49-F238E27FC236}">
                      <a16:creationId xmlns:a16="http://schemas.microsoft.com/office/drawing/2014/main" id="{7358F6CA-6C84-2B19-124D-8349D16FDD50}"/>
                    </a:ext>
                  </a:extLst>
                </p:cNvPr>
                <p:cNvSpPr/>
                <p:nvPr/>
              </p:nvSpPr>
              <p:spPr>
                <a:xfrm>
                  <a:off x="6911162" y="1520934"/>
                  <a:ext cx="0" cy="64135"/>
                </a:xfrm>
                <a:custGeom>
                  <a:avLst/>
                  <a:gdLst/>
                  <a:ahLst/>
                  <a:cxnLst/>
                  <a:rect l="l" t="t" r="r" b="b"/>
                  <a:pathLst>
                    <a:path h="64134">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5" name="object 181">
                  <a:extLst>
                    <a:ext uri="{FF2B5EF4-FFF2-40B4-BE49-F238E27FC236}">
                      <a16:creationId xmlns:a16="http://schemas.microsoft.com/office/drawing/2014/main" id="{59F1E2AD-786D-AF12-1DC7-792BCB329997}"/>
                    </a:ext>
                  </a:extLst>
                </p:cNvPr>
                <p:cNvSpPr/>
                <p:nvPr/>
              </p:nvSpPr>
              <p:spPr>
                <a:xfrm>
                  <a:off x="6879164" y="1552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6" name="object 182">
                  <a:extLst>
                    <a:ext uri="{FF2B5EF4-FFF2-40B4-BE49-F238E27FC236}">
                      <a16:creationId xmlns:a16="http://schemas.microsoft.com/office/drawing/2014/main" id="{494D3CB2-25B2-90BE-D852-440A94D051A5}"/>
                    </a:ext>
                  </a:extLst>
                </p:cNvPr>
                <p:cNvSpPr/>
                <p:nvPr/>
              </p:nvSpPr>
              <p:spPr>
                <a:xfrm>
                  <a:off x="7207144" y="163523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7" name="object 183">
                  <a:extLst>
                    <a:ext uri="{FF2B5EF4-FFF2-40B4-BE49-F238E27FC236}">
                      <a16:creationId xmlns:a16="http://schemas.microsoft.com/office/drawing/2014/main" id="{AFFBD5D7-9E6D-03D7-4066-0093CE303F42}"/>
                    </a:ext>
                  </a:extLst>
                </p:cNvPr>
                <p:cNvSpPr/>
                <p:nvPr/>
              </p:nvSpPr>
              <p:spPr>
                <a:xfrm>
                  <a:off x="7175146" y="16672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8" name="object 184">
                  <a:extLst>
                    <a:ext uri="{FF2B5EF4-FFF2-40B4-BE49-F238E27FC236}">
                      <a16:creationId xmlns:a16="http://schemas.microsoft.com/office/drawing/2014/main" id="{08047A95-3046-4355-D953-E8A18DF0885F}"/>
                    </a:ext>
                  </a:extLst>
                </p:cNvPr>
                <p:cNvSpPr/>
                <p:nvPr/>
              </p:nvSpPr>
              <p:spPr>
                <a:xfrm>
                  <a:off x="7216669" y="163523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89" name="object 185">
                  <a:extLst>
                    <a:ext uri="{FF2B5EF4-FFF2-40B4-BE49-F238E27FC236}">
                      <a16:creationId xmlns:a16="http://schemas.microsoft.com/office/drawing/2014/main" id="{6BEE3CA4-CF26-EBB8-D9A1-929C5F93FEB6}"/>
                    </a:ext>
                  </a:extLst>
                </p:cNvPr>
                <p:cNvSpPr/>
                <p:nvPr/>
              </p:nvSpPr>
              <p:spPr>
                <a:xfrm>
                  <a:off x="7184671" y="16672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0" name="object 186">
                  <a:extLst>
                    <a:ext uri="{FF2B5EF4-FFF2-40B4-BE49-F238E27FC236}">
                      <a16:creationId xmlns:a16="http://schemas.microsoft.com/office/drawing/2014/main" id="{EA905888-1F3F-89A7-2C7B-D03495A658D3}"/>
                    </a:ext>
                  </a:extLst>
                </p:cNvPr>
                <p:cNvSpPr/>
                <p:nvPr/>
              </p:nvSpPr>
              <p:spPr>
                <a:xfrm>
                  <a:off x="7280677" y="163523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1" name="object 187">
                  <a:extLst>
                    <a:ext uri="{FF2B5EF4-FFF2-40B4-BE49-F238E27FC236}">
                      <a16:creationId xmlns:a16="http://schemas.microsoft.com/office/drawing/2014/main" id="{64528EE2-BFF2-E47B-C00A-234DE6F170E6}"/>
                    </a:ext>
                  </a:extLst>
                </p:cNvPr>
                <p:cNvSpPr/>
                <p:nvPr/>
              </p:nvSpPr>
              <p:spPr>
                <a:xfrm>
                  <a:off x="7248679" y="16672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2" name="object 188">
                  <a:extLst>
                    <a:ext uri="{FF2B5EF4-FFF2-40B4-BE49-F238E27FC236}">
                      <a16:creationId xmlns:a16="http://schemas.microsoft.com/office/drawing/2014/main" id="{2D423B18-A38A-97C2-77C2-60F5A55D6B03}"/>
                    </a:ext>
                  </a:extLst>
                </p:cNvPr>
                <p:cNvSpPr/>
                <p:nvPr/>
              </p:nvSpPr>
              <p:spPr>
                <a:xfrm>
                  <a:off x="7357436" y="177493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3" name="object 189">
                  <a:extLst>
                    <a:ext uri="{FF2B5EF4-FFF2-40B4-BE49-F238E27FC236}">
                      <a16:creationId xmlns:a16="http://schemas.microsoft.com/office/drawing/2014/main" id="{5B8E2547-91AF-9AAB-9CDD-2684B1DB0750}"/>
                    </a:ext>
                  </a:extLst>
                </p:cNvPr>
                <p:cNvSpPr/>
                <p:nvPr/>
              </p:nvSpPr>
              <p:spPr>
                <a:xfrm>
                  <a:off x="7325438" y="1806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4" name="object 190">
                  <a:extLst>
                    <a:ext uri="{FF2B5EF4-FFF2-40B4-BE49-F238E27FC236}">
                      <a16:creationId xmlns:a16="http://schemas.microsoft.com/office/drawing/2014/main" id="{87EF9965-5797-46CB-0559-BA7B30F0E558}"/>
                    </a:ext>
                  </a:extLst>
                </p:cNvPr>
                <p:cNvSpPr/>
                <p:nvPr/>
              </p:nvSpPr>
              <p:spPr>
                <a:xfrm>
                  <a:off x="7479140" y="177493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5" name="object 191">
                  <a:extLst>
                    <a:ext uri="{FF2B5EF4-FFF2-40B4-BE49-F238E27FC236}">
                      <a16:creationId xmlns:a16="http://schemas.microsoft.com/office/drawing/2014/main" id="{951A89F1-2295-719F-9933-676FC83AC57A}"/>
                    </a:ext>
                  </a:extLst>
                </p:cNvPr>
                <p:cNvSpPr/>
                <p:nvPr/>
              </p:nvSpPr>
              <p:spPr>
                <a:xfrm>
                  <a:off x="7447143" y="180693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6" name="object 192">
                  <a:extLst>
                    <a:ext uri="{FF2B5EF4-FFF2-40B4-BE49-F238E27FC236}">
                      <a16:creationId xmlns:a16="http://schemas.microsoft.com/office/drawing/2014/main" id="{5C091D2C-B6DA-0FCA-5874-52AD849682DD}"/>
                    </a:ext>
                  </a:extLst>
                </p:cNvPr>
                <p:cNvSpPr/>
                <p:nvPr/>
              </p:nvSpPr>
              <p:spPr>
                <a:xfrm>
                  <a:off x="8193515" y="2096670"/>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7" name="object 193">
                  <a:extLst>
                    <a:ext uri="{FF2B5EF4-FFF2-40B4-BE49-F238E27FC236}">
                      <a16:creationId xmlns:a16="http://schemas.microsoft.com/office/drawing/2014/main" id="{6FE761F7-9001-DF8D-39F3-A887078734B8}"/>
                    </a:ext>
                  </a:extLst>
                </p:cNvPr>
                <p:cNvSpPr/>
                <p:nvPr/>
              </p:nvSpPr>
              <p:spPr>
                <a:xfrm>
                  <a:off x="8161517" y="2128675"/>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8" name="object 194">
                  <a:extLst>
                    <a:ext uri="{FF2B5EF4-FFF2-40B4-BE49-F238E27FC236}">
                      <a16:creationId xmlns:a16="http://schemas.microsoft.com/office/drawing/2014/main" id="{750FE598-B683-70A9-2012-DAEB7960FE51}"/>
                    </a:ext>
                  </a:extLst>
                </p:cNvPr>
                <p:cNvSpPr/>
                <p:nvPr/>
              </p:nvSpPr>
              <p:spPr>
                <a:xfrm>
                  <a:off x="8707865" y="2096670"/>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199" name="object 195">
                  <a:extLst>
                    <a:ext uri="{FF2B5EF4-FFF2-40B4-BE49-F238E27FC236}">
                      <a16:creationId xmlns:a16="http://schemas.microsoft.com/office/drawing/2014/main" id="{8E0F7A55-6DE0-F80C-741F-217F5B9B1B9A}"/>
                    </a:ext>
                  </a:extLst>
                </p:cNvPr>
                <p:cNvSpPr/>
                <p:nvPr/>
              </p:nvSpPr>
              <p:spPr>
                <a:xfrm>
                  <a:off x="8675867" y="2128675"/>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0" name="object 196">
                  <a:extLst>
                    <a:ext uri="{FF2B5EF4-FFF2-40B4-BE49-F238E27FC236}">
                      <a16:creationId xmlns:a16="http://schemas.microsoft.com/office/drawing/2014/main" id="{B8566C9A-FB6E-C4D5-4F28-61FFAF097F58}"/>
                    </a:ext>
                  </a:extLst>
                </p:cNvPr>
                <p:cNvSpPr/>
                <p:nvPr/>
              </p:nvSpPr>
              <p:spPr>
                <a:xfrm>
                  <a:off x="8822165" y="234008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1" name="object 197">
                  <a:extLst>
                    <a:ext uri="{FF2B5EF4-FFF2-40B4-BE49-F238E27FC236}">
                      <a16:creationId xmlns:a16="http://schemas.microsoft.com/office/drawing/2014/main" id="{5E81BE2C-A524-BF30-D9F5-1BEF855E3463}"/>
                    </a:ext>
                  </a:extLst>
                </p:cNvPr>
                <p:cNvSpPr/>
                <p:nvPr/>
              </p:nvSpPr>
              <p:spPr>
                <a:xfrm>
                  <a:off x="8790167" y="237208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2" name="object 198">
                  <a:extLst>
                    <a:ext uri="{FF2B5EF4-FFF2-40B4-BE49-F238E27FC236}">
                      <a16:creationId xmlns:a16="http://schemas.microsoft.com/office/drawing/2014/main" id="{D2113F93-1EBA-F014-E98F-AD66F3ECFF53}"/>
                    </a:ext>
                  </a:extLst>
                </p:cNvPr>
                <p:cNvSpPr/>
                <p:nvPr/>
              </p:nvSpPr>
              <p:spPr>
                <a:xfrm>
                  <a:off x="8869790" y="234008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3" name="object 199">
                  <a:extLst>
                    <a:ext uri="{FF2B5EF4-FFF2-40B4-BE49-F238E27FC236}">
                      <a16:creationId xmlns:a16="http://schemas.microsoft.com/office/drawing/2014/main" id="{0075C334-8F1A-99EA-29D7-5A3A3C415109}"/>
                    </a:ext>
                  </a:extLst>
                </p:cNvPr>
                <p:cNvSpPr/>
                <p:nvPr/>
              </p:nvSpPr>
              <p:spPr>
                <a:xfrm>
                  <a:off x="8837792" y="237208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4" name="object 200">
                  <a:extLst>
                    <a:ext uri="{FF2B5EF4-FFF2-40B4-BE49-F238E27FC236}">
                      <a16:creationId xmlns:a16="http://schemas.microsoft.com/office/drawing/2014/main" id="{1957D7EB-BE46-2FAD-AB74-C8260921CBF0}"/>
                    </a:ext>
                  </a:extLst>
                </p:cNvPr>
                <p:cNvSpPr/>
                <p:nvPr/>
              </p:nvSpPr>
              <p:spPr>
                <a:xfrm>
                  <a:off x="8928007" y="234008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5" name="object 201">
                  <a:extLst>
                    <a:ext uri="{FF2B5EF4-FFF2-40B4-BE49-F238E27FC236}">
                      <a16:creationId xmlns:a16="http://schemas.microsoft.com/office/drawing/2014/main" id="{4F4F12AE-CBF7-0B1C-7DE0-D7A0810A72A3}"/>
                    </a:ext>
                  </a:extLst>
                </p:cNvPr>
                <p:cNvSpPr/>
                <p:nvPr/>
              </p:nvSpPr>
              <p:spPr>
                <a:xfrm>
                  <a:off x="8896008" y="237208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6" name="object 202">
                  <a:extLst>
                    <a:ext uri="{FF2B5EF4-FFF2-40B4-BE49-F238E27FC236}">
                      <a16:creationId xmlns:a16="http://schemas.microsoft.com/office/drawing/2014/main" id="{F2AC8576-E58F-B7E7-F0AF-90AA5B4F6671}"/>
                    </a:ext>
                  </a:extLst>
                </p:cNvPr>
                <p:cNvSpPr/>
                <p:nvPr/>
              </p:nvSpPr>
              <p:spPr>
                <a:xfrm>
                  <a:off x="8976686" y="234008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7" name="object 203">
                  <a:extLst>
                    <a:ext uri="{FF2B5EF4-FFF2-40B4-BE49-F238E27FC236}">
                      <a16:creationId xmlns:a16="http://schemas.microsoft.com/office/drawing/2014/main" id="{00745157-F0E7-7293-134A-5CBAE8C179E5}"/>
                    </a:ext>
                  </a:extLst>
                </p:cNvPr>
                <p:cNvSpPr/>
                <p:nvPr/>
              </p:nvSpPr>
              <p:spPr>
                <a:xfrm>
                  <a:off x="8944688" y="237208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8" name="object 204">
                  <a:extLst>
                    <a:ext uri="{FF2B5EF4-FFF2-40B4-BE49-F238E27FC236}">
                      <a16:creationId xmlns:a16="http://schemas.microsoft.com/office/drawing/2014/main" id="{D176EC8E-F62D-8BCE-8743-036FEB0261A1}"/>
                    </a:ext>
                  </a:extLst>
                </p:cNvPr>
                <p:cNvSpPr/>
                <p:nvPr/>
              </p:nvSpPr>
              <p:spPr>
                <a:xfrm>
                  <a:off x="9847690" y="2340084"/>
                  <a:ext cx="0" cy="64135"/>
                </a:xfrm>
                <a:custGeom>
                  <a:avLst/>
                  <a:gdLst/>
                  <a:ahLst/>
                  <a:cxnLst/>
                  <a:rect l="l" t="t" r="r" b="b"/>
                  <a:pathLst>
                    <a:path h="64135">
                      <a:moveTo>
                        <a:pt x="0" y="0"/>
                      </a:moveTo>
                      <a:lnTo>
                        <a:pt x="0" y="64008"/>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09" name="object 205">
                  <a:extLst>
                    <a:ext uri="{FF2B5EF4-FFF2-40B4-BE49-F238E27FC236}">
                      <a16:creationId xmlns:a16="http://schemas.microsoft.com/office/drawing/2014/main" id="{46163D90-5900-C709-3E10-6393BE21B92C}"/>
                    </a:ext>
                  </a:extLst>
                </p:cNvPr>
                <p:cNvSpPr/>
                <p:nvPr/>
              </p:nvSpPr>
              <p:spPr>
                <a:xfrm>
                  <a:off x="9815692" y="2372089"/>
                  <a:ext cx="64135" cy="0"/>
                </a:xfrm>
                <a:custGeom>
                  <a:avLst/>
                  <a:gdLst/>
                  <a:ahLst/>
                  <a:cxnLst/>
                  <a:rect l="l" t="t" r="r" b="b"/>
                  <a:pathLst>
                    <a:path w="64134">
                      <a:moveTo>
                        <a:pt x="0" y="0"/>
                      </a:moveTo>
                      <a:lnTo>
                        <a:pt x="63995" y="0"/>
                      </a:lnTo>
                    </a:path>
                  </a:pathLst>
                </a:custGeom>
                <a:ln w="12700">
                  <a:solidFill>
                    <a:srgbClr val="772A28"/>
                  </a:solidFill>
                </a:ln>
              </p:spPr>
              <p:txBody>
                <a:bodyPr wrap="square" lIns="0" tIns="0" rIns="0" bIns="0" rtlCol="0"/>
                <a:lstStyle/>
                <a:p>
                  <a:endParaRPr sz="338">
                    <a:cs typeface="Times New Roman" panose="02020603050405020304" pitchFamily="18" charset="0"/>
                  </a:endParaRPr>
                </a:p>
              </p:txBody>
            </p:sp>
            <p:sp>
              <p:nvSpPr>
                <p:cNvPr id="210" name="object 206">
                  <a:extLst>
                    <a:ext uri="{FF2B5EF4-FFF2-40B4-BE49-F238E27FC236}">
                      <a16:creationId xmlns:a16="http://schemas.microsoft.com/office/drawing/2014/main" id="{62052C9C-7281-9029-08CA-BE097F64A9B7}"/>
                    </a:ext>
                  </a:extLst>
                </p:cNvPr>
                <p:cNvSpPr/>
                <p:nvPr/>
              </p:nvSpPr>
              <p:spPr>
                <a:xfrm>
                  <a:off x="1505402" y="394188"/>
                  <a:ext cx="0" cy="3200400"/>
                </a:xfrm>
                <a:custGeom>
                  <a:avLst/>
                  <a:gdLst/>
                  <a:ahLst/>
                  <a:cxnLst/>
                  <a:rect l="l" t="t" r="r" b="b"/>
                  <a:pathLst>
                    <a:path h="3200400">
                      <a:moveTo>
                        <a:pt x="0" y="0"/>
                      </a:moveTo>
                      <a:lnTo>
                        <a:pt x="0" y="3200400"/>
                      </a:lnTo>
                    </a:path>
                  </a:pathLst>
                </a:custGeom>
                <a:ln w="12700">
                  <a:solidFill>
                    <a:srgbClr val="585353"/>
                  </a:solidFill>
                </a:ln>
              </p:spPr>
              <p:txBody>
                <a:bodyPr wrap="square" lIns="0" tIns="0" rIns="0" bIns="0" rtlCol="0"/>
                <a:lstStyle/>
                <a:p>
                  <a:endParaRPr sz="338">
                    <a:cs typeface="Times New Roman" panose="02020603050405020304" pitchFamily="18" charset="0"/>
                  </a:endParaRPr>
                </a:p>
              </p:txBody>
            </p:sp>
            <p:sp>
              <p:nvSpPr>
                <p:cNvPr id="211" name="object 207">
                  <a:extLst>
                    <a:ext uri="{FF2B5EF4-FFF2-40B4-BE49-F238E27FC236}">
                      <a16:creationId xmlns:a16="http://schemas.microsoft.com/office/drawing/2014/main" id="{A2A8B2E9-F67F-7EB3-4F4D-5D7416C4A361}"/>
                    </a:ext>
                  </a:extLst>
                </p:cNvPr>
                <p:cNvSpPr/>
                <p:nvPr/>
              </p:nvSpPr>
              <p:spPr>
                <a:xfrm>
                  <a:off x="1432253" y="394188"/>
                  <a:ext cx="73660" cy="0"/>
                </a:xfrm>
                <a:custGeom>
                  <a:avLst/>
                  <a:gdLst/>
                  <a:ahLst/>
                  <a:cxnLst/>
                  <a:rect l="l" t="t" r="r" b="b"/>
                  <a:pathLst>
                    <a:path w="73659">
                      <a:moveTo>
                        <a:pt x="0" y="0"/>
                      </a:moveTo>
                      <a:lnTo>
                        <a:pt x="73152" y="0"/>
                      </a:lnTo>
                    </a:path>
                  </a:pathLst>
                </a:custGeom>
                <a:ln w="12700">
                  <a:solidFill>
                    <a:srgbClr val="585353"/>
                  </a:solidFill>
                </a:ln>
              </p:spPr>
              <p:txBody>
                <a:bodyPr wrap="square" lIns="0" tIns="0" rIns="0" bIns="0" rtlCol="0"/>
                <a:lstStyle/>
                <a:p>
                  <a:endParaRPr sz="338">
                    <a:cs typeface="Times New Roman" panose="02020603050405020304" pitchFamily="18" charset="0"/>
                  </a:endParaRPr>
                </a:p>
              </p:txBody>
            </p:sp>
          </p:grpSp>
          <p:sp>
            <p:nvSpPr>
              <p:cNvPr id="212" name="TextBox 211">
                <a:extLst>
                  <a:ext uri="{FF2B5EF4-FFF2-40B4-BE49-F238E27FC236}">
                    <a16:creationId xmlns:a16="http://schemas.microsoft.com/office/drawing/2014/main" id="{EB773D66-D098-EAC8-CB2A-D5C602784FA3}"/>
                  </a:ext>
                </a:extLst>
              </p:cNvPr>
              <p:cNvSpPr txBox="1"/>
              <p:nvPr/>
            </p:nvSpPr>
            <p:spPr>
              <a:xfrm>
                <a:off x="2468103" y="5281576"/>
                <a:ext cx="6575611" cy="379608"/>
              </a:xfrm>
              <a:prstGeom prst="rect">
                <a:avLst/>
              </a:prstGeom>
              <a:noFill/>
            </p:spPr>
            <p:txBody>
              <a:bodyPr wrap="square">
                <a:spAutoFit/>
              </a:bodyPr>
              <a:lstStyle/>
              <a:p>
                <a:pPr marL="1167243">
                  <a:spcBef>
                    <a:spcPts val="512"/>
                  </a:spcBef>
                </a:pPr>
                <a:r>
                  <a:rPr lang="en-US" sz="788" dirty="0">
                    <a:cs typeface="Times New Roman" panose="02020603050405020304" pitchFamily="18" charset="0"/>
                  </a:rPr>
                  <a:t>Duration</a:t>
                </a:r>
                <a:r>
                  <a:rPr lang="en-US" sz="788" spc="-8" dirty="0">
                    <a:cs typeface="Times New Roman" panose="02020603050405020304" pitchFamily="18" charset="0"/>
                  </a:rPr>
                  <a:t> </a:t>
                </a:r>
                <a:r>
                  <a:rPr lang="en-US" sz="788" dirty="0">
                    <a:cs typeface="Times New Roman" panose="02020603050405020304" pitchFamily="18" charset="0"/>
                  </a:rPr>
                  <a:t>of</a:t>
                </a:r>
                <a:r>
                  <a:rPr lang="en-US" sz="788" spc="-11" dirty="0">
                    <a:cs typeface="Times New Roman" panose="02020603050405020304" pitchFamily="18" charset="0"/>
                  </a:rPr>
                  <a:t> </a:t>
                </a:r>
                <a:r>
                  <a:rPr lang="en-US" sz="788" dirty="0">
                    <a:cs typeface="Times New Roman" panose="02020603050405020304" pitchFamily="18" charset="0"/>
                  </a:rPr>
                  <a:t>RBC-TI</a:t>
                </a:r>
                <a:r>
                  <a:rPr lang="en-US" sz="788" spc="-11" dirty="0">
                    <a:cs typeface="Times New Roman" panose="02020603050405020304" pitchFamily="18" charset="0"/>
                  </a:rPr>
                  <a:t> </a:t>
                </a:r>
                <a:r>
                  <a:rPr lang="en-US" sz="788" spc="-3" dirty="0">
                    <a:cs typeface="Times New Roman" panose="02020603050405020304" pitchFamily="18" charset="0"/>
                  </a:rPr>
                  <a:t>(weeks)</a:t>
                </a:r>
                <a:endParaRPr lang="en-US" sz="788" dirty="0">
                  <a:cs typeface="Times New Roman" panose="02020603050405020304" pitchFamily="18" charset="0"/>
                </a:endParaRPr>
              </a:p>
            </p:txBody>
          </p:sp>
          <p:sp>
            <p:nvSpPr>
              <p:cNvPr id="411" name="object 206">
                <a:extLst>
                  <a:ext uri="{FF2B5EF4-FFF2-40B4-BE49-F238E27FC236}">
                    <a16:creationId xmlns:a16="http://schemas.microsoft.com/office/drawing/2014/main" id="{44CEED14-B240-0359-8CE4-8415593F9A90}"/>
                  </a:ext>
                </a:extLst>
              </p:cNvPr>
              <p:cNvSpPr/>
              <p:nvPr/>
            </p:nvSpPr>
            <p:spPr>
              <a:xfrm rot="5400000">
                <a:off x="6309408" y="-1469701"/>
                <a:ext cx="45719" cy="9488405"/>
              </a:xfrm>
              <a:custGeom>
                <a:avLst/>
                <a:gdLst/>
                <a:ahLst/>
                <a:cxnLst/>
                <a:rect l="l" t="t" r="r" b="b"/>
                <a:pathLst>
                  <a:path h="3200400">
                    <a:moveTo>
                      <a:pt x="0" y="0"/>
                    </a:moveTo>
                    <a:lnTo>
                      <a:pt x="0" y="3200400"/>
                    </a:lnTo>
                  </a:path>
                </a:pathLst>
              </a:custGeom>
              <a:ln w="12700">
                <a:solidFill>
                  <a:srgbClr val="585353"/>
                </a:solidFill>
                <a:prstDash val="dash"/>
              </a:ln>
            </p:spPr>
            <p:txBody>
              <a:bodyPr wrap="square" lIns="0" tIns="0" rIns="0" bIns="0" rtlCol="0"/>
              <a:lstStyle/>
              <a:p>
                <a:endParaRPr sz="338">
                  <a:cs typeface="Times New Roman" panose="02020603050405020304" pitchFamily="18" charset="0"/>
                </a:endParaRPr>
              </a:p>
            </p:txBody>
          </p:sp>
        </p:grpSp>
        <p:grpSp>
          <p:nvGrpSpPr>
            <p:cNvPr id="571" name="Group 570">
              <a:extLst>
                <a:ext uri="{FF2B5EF4-FFF2-40B4-BE49-F238E27FC236}">
                  <a16:creationId xmlns:a16="http://schemas.microsoft.com/office/drawing/2014/main" id="{07549DB5-715F-502F-2E85-AFE68F708E8B}"/>
                </a:ext>
              </a:extLst>
            </p:cNvPr>
            <p:cNvGrpSpPr/>
            <p:nvPr/>
          </p:nvGrpSpPr>
          <p:grpSpPr>
            <a:xfrm>
              <a:off x="1582062" y="1680866"/>
              <a:ext cx="9495359" cy="3742254"/>
              <a:chOff x="1935565" y="2672624"/>
              <a:chExt cx="9495359" cy="3742254"/>
            </a:xfrm>
          </p:grpSpPr>
          <p:sp>
            <p:nvSpPr>
              <p:cNvPr id="572" name="object 7">
                <a:extLst>
                  <a:ext uri="{FF2B5EF4-FFF2-40B4-BE49-F238E27FC236}">
                    <a16:creationId xmlns:a16="http://schemas.microsoft.com/office/drawing/2014/main" id="{D70DC7DB-DA01-B33C-E356-335E6A55099B}"/>
                  </a:ext>
                </a:extLst>
              </p:cNvPr>
              <p:cNvSpPr txBox="1"/>
              <p:nvPr/>
            </p:nvSpPr>
            <p:spPr>
              <a:xfrm>
                <a:off x="1952202" y="5969920"/>
                <a:ext cx="118744" cy="228325"/>
              </a:xfrm>
              <a:prstGeom prst="rect">
                <a:avLst/>
              </a:prstGeom>
            </p:spPr>
            <p:txBody>
              <a:bodyPr vert="horz" wrap="square" lIns="0" tIns="7145" rIns="0" bIns="0" rtlCol="0">
                <a:spAutoFit/>
              </a:bodyPr>
              <a:lstStyle/>
              <a:p>
                <a:pPr marL="7146">
                  <a:spcBef>
                    <a:spcPts val="56"/>
                  </a:spcBef>
                </a:pPr>
                <a:r>
                  <a:rPr sz="788" dirty="0">
                    <a:cs typeface="Times New Roman" panose="02020603050405020304" pitchFamily="18" charset="0"/>
                  </a:rPr>
                  <a:t>0</a:t>
                </a:r>
              </a:p>
            </p:txBody>
          </p:sp>
          <p:sp>
            <p:nvSpPr>
              <p:cNvPr id="573" name="object 8">
                <a:extLst>
                  <a:ext uri="{FF2B5EF4-FFF2-40B4-BE49-F238E27FC236}">
                    <a16:creationId xmlns:a16="http://schemas.microsoft.com/office/drawing/2014/main" id="{7AC1164B-4767-70C6-A97B-44CE9847454D}"/>
                  </a:ext>
                </a:extLst>
              </p:cNvPr>
              <p:cNvSpPr txBox="1"/>
              <p:nvPr/>
            </p:nvSpPr>
            <p:spPr>
              <a:xfrm>
                <a:off x="2419640" y="5854352"/>
                <a:ext cx="9011284" cy="560526"/>
              </a:xfrm>
              <a:prstGeom prst="rect">
                <a:avLst/>
              </a:prstGeom>
            </p:spPr>
            <p:txBody>
              <a:bodyPr vert="horz" wrap="square" lIns="0" tIns="72171" rIns="0" bIns="0" rtlCol="0">
                <a:spAutoFit/>
              </a:bodyPr>
              <a:lstStyle/>
              <a:p>
                <a:pPr marL="7146">
                  <a:spcBef>
                    <a:spcPts val="569"/>
                  </a:spcBef>
                  <a:tabLst>
                    <a:tab pos="296545" algn="l"/>
                    <a:tab pos="586301" algn="l"/>
                    <a:tab pos="876057" algn="l"/>
                    <a:tab pos="1165457" algn="l"/>
                    <a:tab pos="1455213" algn="l"/>
                    <a:tab pos="1744969" algn="l"/>
                    <a:tab pos="2034368" algn="l"/>
                    <a:tab pos="2324124" algn="l"/>
                    <a:tab pos="2588156" algn="l"/>
                    <a:tab pos="2877913" algn="l"/>
                    <a:tab pos="3167312" algn="l"/>
                    <a:tab pos="3457068" algn="l"/>
                    <a:tab pos="3746825" algn="l"/>
                    <a:tab pos="4036580" algn="l"/>
                    <a:tab pos="4325980" algn="l"/>
                    <a:tab pos="4615736" algn="l"/>
                    <a:tab pos="4905135" algn="l"/>
                  </a:tabLst>
                </a:pPr>
                <a:r>
                  <a:rPr lang="en-US" sz="788" spc="-3" dirty="0">
                    <a:cs typeface="Times New Roman" panose="02020603050405020304" pitchFamily="18" charset="0"/>
                  </a:rPr>
                  <a:t>1</a:t>
                </a:r>
                <a:r>
                  <a:rPr lang="en-US" sz="788" dirty="0">
                    <a:cs typeface="Times New Roman" panose="02020603050405020304" pitchFamily="18" charset="0"/>
                  </a:rPr>
                  <a:t>0	</a:t>
                </a:r>
                <a:r>
                  <a:rPr lang="en-US" sz="788" spc="-3" dirty="0">
                    <a:cs typeface="Times New Roman" panose="02020603050405020304" pitchFamily="18" charset="0"/>
                  </a:rPr>
                  <a:t>2</a:t>
                </a:r>
                <a:r>
                  <a:rPr lang="en-US" sz="788" dirty="0">
                    <a:cs typeface="Times New Roman" panose="02020603050405020304" pitchFamily="18" charset="0"/>
                  </a:rPr>
                  <a:t>0	</a:t>
                </a:r>
                <a:r>
                  <a:rPr lang="en-US" sz="788" spc="-3" dirty="0">
                    <a:cs typeface="Times New Roman" panose="02020603050405020304" pitchFamily="18" charset="0"/>
                  </a:rPr>
                  <a:t>3</a:t>
                </a:r>
                <a:r>
                  <a:rPr lang="en-US" sz="788" dirty="0">
                    <a:cs typeface="Times New Roman" panose="02020603050405020304" pitchFamily="18" charset="0"/>
                  </a:rPr>
                  <a:t>0	</a:t>
                </a:r>
                <a:r>
                  <a:rPr lang="en-US" sz="788" spc="-3" dirty="0">
                    <a:cs typeface="Times New Roman" panose="02020603050405020304" pitchFamily="18" charset="0"/>
                  </a:rPr>
                  <a:t>4</a:t>
                </a:r>
                <a:r>
                  <a:rPr lang="en-US" sz="788" dirty="0">
                    <a:cs typeface="Times New Roman" panose="02020603050405020304" pitchFamily="18" charset="0"/>
                  </a:rPr>
                  <a:t>0	</a:t>
                </a:r>
                <a:r>
                  <a:rPr lang="en-US" sz="788" spc="-3" dirty="0">
                    <a:cs typeface="Times New Roman" panose="02020603050405020304" pitchFamily="18" charset="0"/>
                  </a:rPr>
                  <a:t>5</a:t>
                </a:r>
                <a:r>
                  <a:rPr lang="en-US" sz="788" dirty="0">
                    <a:cs typeface="Times New Roman" panose="02020603050405020304" pitchFamily="18" charset="0"/>
                  </a:rPr>
                  <a:t>0	</a:t>
                </a:r>
                <a:r>
                  <a:rPr lang="en-US" sz="788" spc="-3" dirty="0">
                    <a:cs typeface="Times New Roman" panose="02020603050405020304" pitchFamily="18" charset="0"/>
                  </a:rPr>
                  <a:t>6</a:t>
                </a:r>
                <a:r>
                  <a:rPr lang="en-US" sz="788" dirty="0">
                    <a:cs typeface="Times New Roman" panose="02020603050405020304" pitchFamily="18" charset="0"/>
                  </a:rPr>
                  <a:t>0	</a:t>
                </a:r>
                <a:r>
                  <a:rPr lang="en-US" sz="788" spc="-3" dirty="0">
                    <a:cs typeface="Times New Roman" panose="02020603050405020304" pitchFamily="18" charset="0"/>
                  </a:rPr>
                  <a:t>7</a:t>
                </a:r>
                <a:r>
                  <a:rPr lang="en-US" sz="788" dirty="0">
                    <a:cs typeface="Times New Roman" panose="02020603050405020304" pitchFamily="18" charset="0"/>
                  </a:rPr>
                  <a:t>0	</a:t>
                </a:r>
                <a:r>
                  <a:rPr lang="en-US" sz="788" spc="-3" dirty="0">
                    <a:cs typeface="Times New Roman" panose="02020603050405020304" pitchFamily="18" charset="0"/>
                  </a:rPr>
                  <a:t>8</a:t>
                </a:r>
                <a:r>
                  <a:rPr lang="en-US" sz="788" dirty="0">
                    <a:cs typeface="Times New Roman" panose="02020603050405020304" pitchFamily="18" charset="0"/>
                  </a:rPr>
                  <a:t>0	</a:t>
                </a:r>
                <a:r>
                  <a:rPr lang="en-US" sz="788" spc="-3" dirty="0">
                    <a:cs typeface="Times New Roman" panose="02020603050405020304" pitchFamily="18" charset="0"/>
                  </a:rPr>
                  <a:t>9</a:t>
                </a:r>
                <a:r>
                  <a:rPr lang="en-US" sz="788" dirty="0">
                    <a:cs typeface="Times New Roman" panose="02020603050405020304" pitchFamily="18" charset="0"/>
                  </a:rPr>
                  <a:t>0	</a:t>
                </a:r>
                <a:r>
                  <a:rPr lang="en-US" sz="788" spc="-3" dirty="0">
                    <a:cs typeface="Times New Roman" panose="02020603050405020304" pitchFamily="18" charset="0"/>
                  </a:rPr>
                  <a:t>10</a:t>
                </a:r>
                <a:r>
                  <a:rPr lang="en-US" sz="788" dirty="0">
                    <a:cs typeface="Times New Roman" panose="02020603050405020304" pitchFamily="18" charset="0"/>
                  </a:rPr>
                  <a:t>0	</a:t>
                </a:r>
                <a:r>
                  <a:rPr lang="en-US" sz="788" spc="-3" dirty="0">
                    <a:cs typeface="Times New Roman" panose="02020603050405020304" pitchFamily="18" charset="0"/>
                  </a:rPr>
                  <a:t>11</a:t>
                </a:r>
                <a:r>
                  <a:rPr lang="en-US" sz="788" dirty="0">
                    <a:cs typeface="Times New Roman" panose="02020603050405020304" pitchFamily="18" charset="0"/>
                  </a:rPr>
                  <a:t>0	</a:t>
                </a:r>
                <a:r>
                  <a:rPr lang="en-US" sz="788" spc="-3" dirty="0">
                    <a:cs typeface="Times New Roman" panose="02020603050405020304" pitchFamily="18" charset="0"/>
                  </a:rPr>
                  <a:t>12</a:t>
                </a:r>
                <a:r>
                  <a:rPr lang="en-US" sz="788" dirty="0">
                    <a:cs typeface="Times New Roman" panose="02020603050405020304" pitchFamily="18" charset="0"/>
                  </a:rPr>
                  <a:t>0	</a:t>
                </a:r>
                <a:r>
                  <a:rPr lang="en-US" sz="788" spc="-3" dirty="0">
                    <a:cs typeface="Times New Roman" panose="02020603050405020304" pitchFamily="18" charset="0"/>
                  </a:rPr>
                  <a:t>13</a:t>
                </a:r>
                <a:r>
                  <a:rPr lang="en-US" sz="788" dirty="0">
                    <a:cs typeface="Times New Roman" panose="02020603050405020304" pitchFamily="18" charset="0"/>
                  </a:rPr>
                  <a:t>0	</a:t>
                </a:r>
                <a:r>
                  <a:rPr lang="en-US" sz="788" spc="-3" dirty="0">
                    <a:cs typeface="Times New Roman" panose="02020603050405020304" pitchFamily="18" charset="0"/>
                  </a:rPr>
                  <a:t>14</a:t>
                </a:r>
                <a:r>
                  <a:rPr lang="en-US" sz="788" dirty="0">
                    <a:cs typeface="Times New Roman" panose="02020603050405020304" pitchFamily="18" charset="0"/>
                  </a:rPr>
                  <a:t>0	</a:t>
                </a:r>
                <a:r>
                  <a:rPr lang="en-US" sz="788" spc="-3" dirty="0">
                    <a:cs typeface="Times New Roman" panose="02020603050405020304" pitchFamily="18" charset="0"/>
                  </a:rPr>
                  <a:t>15</a:t>
                </a:r>
                <a:r>
                  <a:rPr lang="en-US" sz="788" dirty="0">
                    <a:cs typeface="Times New Roman" panose="02020603050405020304" pitchFamily="18" charset="0"/>
                  </a:rPr>
                  <a:t>0	</a:t>
                </a:r>
                <a:r>
                  <a:rPr lang="en-US" sz="788" spc="-3" dirty="0">
                    <a:cs typeface="Times New Roman" panose="02020603050405020304" pitchFamily="18" charset="0"/>
                  </a:rPr>
                  <a:t>16</a:t>
                </a:r>
                <a:r>
                  <a:rPr lang="en-US" sz="788" dirty="0">
                    <a:cs typeface="Times New Roman" panose="02020603050405020304" pitchFamily="18" charset="0"/>
                  </a:rPr>
                  <a:t>0	</a:t>
                </a:r>
                <a:r>
                  <a:rPr lang="en-US" sz="788" spc="-3" dirty="0">
                    <a:cs typeface="Times New Roman" panose="02020603050405020304" pitchFamily="18" charset="0"/>
                  </a:rPr>
                  <a:t>17</a:t>
                </a:r>
                <a:r>
                  <a:rPr lang="en-US" sz="788" dirty="0">
                    <a:cs typeface="Times New Roman" panose="02020603050405020304" pitchFamily="18" charset="0"/>
                  </a:rPr>
                  <a:t>0	</a:t>
                </a:r>
                <a:r>
                  <a:rPr lang="en-US" sz="788" spc="-3" dirty="0">
                    <a:cs typeface="Times New Roman" panose="02020603050405020304" pitchFamily="18" charset="0"/>
                  </a:rPr>
                  <a:t>180</a:t>
                </a:r>
                <a:endParaRPr lang="en-US" sz="788" dirty="0">
                  <a:cs typeface="Times New Roman" panose="02020603050405020304" pitchFamily="18" charset="0"/>
                </a:endParaRPr>
              </a:p>
            </p:txBody>
          </p:sp>
          <p:sp>
            <p:nvSpPr>
              <p:cNvPr id="576" name="object 207">
                <a:extLst>
                  <a:ext uri="{FF2B5EF4-FFF2-40B4-BE49-F238E27FC236}">
                    <a16:creationId xmlns:a16="http://schemas.microsoft.com/office/drawing/2014/main" id="{63FA1A44-EE0E-AF47-A75F-6266FE7CF75D}"/>
                  </a:ext>
                </a:extLst>
              </p:cNvPr>
              <p:cNvSpPr/>
              <p:nvPr/>
            </p:nvSpPr>
            <p:spPr>
              <a:xfrm>
                <a:off x="1935565" y="2672624"/>
                <a:ext cx="73660" cy="0"/>
              </a:xfrm>
              <a:custGeom>
                <a:avLst/>
                <a:gdLst/>
                <a:ahLst/>
                <a:cxnLst/>
                <a:rect l="l" t="t" r="r" b="b"/>
                <a:pathLst>
                  <a:path w="73659">
                    <a:moveTo>
                      <a:pt x="0" y="0"/>
                    </a:moveTo>
                    <a:lnTo>
                      <a:pt x="73152" y="0"/>
                    </a:lnTo>
                  </a:path>
                </a:pathLst>
              </a:custGeom>
              <a:ln w="12700">
                <a:solidFill>
                  <a:srgbClr val="585353"/>
                </a:solidFill>
              </a:ln>
            </p:spPr>
            <p:txBody>
              <a:bodyPr wrap="square" lIns="0" tIns="0" rIns="0" bIns="0" rtlCol="0"/>
              <a:lstStyle/>
              <a:p>
                <a:endParaRPr sz="338">
                  <a:cs typeface="Times New Roman" panose="02020603050405020304" pitchFamily="18" charset="0"/>
                </a:endParaRPr>
              </a:p>
            </p:txBody>
          </p:sp>
          <p:sp>
            <p:nvSpPr>
              <p:cNvPr id="577" name="object 206">
                <a:extLst>
                  <a:ext uri="{FF2B5EF4-FFF2-40B4-BE49-F238E27FC236}">
                    <a16:creationId xmlns:a16="http://schemas.microsoft.com/office/drawing/2014/main" id="{3532FE5B-6639-C565-E7F7-6B539127E26D}"/>
                  </a:ext>
                </a:extLst>
              </p:cNvPr>
              <p:cNvSpPr/>
              <p:nvPr/>
            </p:nvSpPr>
            <p:spPr>
              <a:xfrm rot="5400000">
                <a:off x="6663861" y="1100482"/>
                <a:ext cx="45719" cy="9488405"/>
              </a:xfrm>
              <a:custGeom>
                <a:avLst/>
                <a:gdLst/>
                <a:ahLst/>
                <a:cxnLst/>
                <a:rect l="l" t="t" r="r" b="b"/>
                <a:pathLst>
                  <a:path h="3200400">
                    <a:moveTo>
                      <a:pt x="0" y="0"/>
                    </a:moveTo>
                    <a:lnTo>
                      <a:pt x="0" y="3200400"/>
                    </a:lnTo>
                  </a:path>
                </a:pathLst>
              </a:custGeom>
              <a:ln w="12700">
                <a:solidFill>
                  <a:srgbClr val="585353"/>
                </a:solidFill>
              </a:ln>
            </p:spPr>
            <p:txBody>
              <a:bodyPr wrap="square" lIns="0" tIns="0" rIns="0" bIns="0" rtlCol="0"/>
              <a:lstStyle/>
              <a:p>
                <a:endParaRPr sz="338">
                  <a:cs typeface="Times New Roman" panose="02020603050405020304" pitchFamily="18" charset="0"/>
                </a:endParaRPr>
              </a:p>
            </p:txBody>
          </p:sp>
          <p:sp>
            <p:nvSpPr>
              <p:cNvPr id="578" name="object 206">
                <a:extLst>
                  <a:ext uri="{FF2B5EF4-FFF2-40B4-BE49-F238E27FC236}">
                    <a16:creationId xmlns:a16="http://schemas.microsoft.com/office/drawing/2014/main" id="{AF1E93FF-8EB5-E93C-3F91-7055A7CCEE1E}"/>
                  </a:ext>
                </a:extLst>
              </p:cNvPr>
              <p:cNvSpPr/>
              <p:nvPr/>
            </p:nvSpPr>
            <p:spPr>
              <a:xfrm rot="5400000">
                <a:off x="1943269" y="5498351"/>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79" name="object 206">
                <a:extLst>
                  <a:ext uri="{FF2B5EF4-FFF2-40B4-BE49-F238E27FC236}">
                    <a16:creationId xmlns:a16="http://schemas.microsoft.com/office/drawing/2014/main" id="{7B049566-2864-8341-ABE6-69AFEC9B6B59}"/>
                  </a:ext>
                </a:extLst>
              </p:cNvPr>
              <p:cNvSpPr/>
              <p:nvPr/>
            </p:nvSpPr>
            <p:spPr>
              <a:xfrm rot="5400000">
                <a:off x="1947408" y="5174195"/>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0" name="object 206">
                <a:extLst>
                  <a:ext uri="{FF2B5EF4-FFF2-40B4-BE49-F238E27FC236}">
                    <a16:creationId xmlns:a16="http://schemas.microsoft.com/office/drawing/2014/main" id="{7D6D86EF-E465-8E89-F94A-286F4DF3C065}"/>
                  </a:ext>
                </a:extLst>
              </p:cNvPr>
              <p:cNvSpPr/>
              <p:nvPr/>
            </p:nvSpPr>
            <p:spPr>
              <a:xfrm rot="5400000">
                <a:off x="1945538" y="4867099"/>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1" name="object 206">
                <a:extLst>
                  <a:ext uri="{FF2B5EF4-FFF2-40B4-BE49-F238E27FC236}">
                    <a16:creationId xmlns:a16="http://schemas.microsoft.com/office/drawing/2014/main" id="{57200467-C1A2-98D0-1589-E92C6F59D38D}"/>
                  </a:ext>
                </a:extLst>
              </p:cNvPr>
              <p:cNvSpPr/>
              <p:nvPr/>
            </p:nvSpPr>
            <p:spPr>
              <a:xfrm rot="5400000">
                <a:off x="1941356" y="4562610"/>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2" name="object 206">
                <a:extLst>
                  <a:ext uri="{FF2B5EF4-FFF2-40B4-BE49-F238E27FC236}">
                    <a16:creationId xmlns:a16="http://schemas.microsoft.com/office/drawing/2014/main" id="{FCE10DE1-9DE8-D304-F915-06C3C6D037A2}"/>
                  </a:ext>
                </a:extLst>
              </p:cNvPr>
              <p:cNvSpPr/>
              <p:nvPr/>
            </p:nvSpPr>
            <p:spPr>
              <a:xfrm rot="5400000">
                <a:off x="1944099" y="3936061"/>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3" name="object 206">
                <a:extLst>
                  <a:ext uri="{FF2B5EF4-FFF2-40B4-BE49-F238E27FC236}">
                    <a16:creationId xmlns:a16="http://schemas.microsoft.com/office/drawing/2014/main" id="{12D4E904-AA90-59B3-AD7B-DFA14593C0AF}"/>
                  </a:ext>
                </a:extLst>
              </p:cNvPr>
              <p:cNvSpPr/>
              <p:nvPr/>
            </p:nvSpPr>
            <p:spPr>
              <a:xfrm rot="5400000">
                <a:off x="1949888" y="3609293"/>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4" name="object 206">
                <a:extLst>
                  <a:ext uri="{FF2B5EF4-FFF2-40B4-BE49-F238E27FC236}">
                    <a16:creationId xmlns:a16="http://schemas.microsoft.com/office/drawing/2014/main" id="{2D030BDD-33E4-4555-F2C4-A61354D49759}"/>
                  </a:ext>
                </a:extLst>
              </p:cNvPr>
              <p:cNvSpPr/>
              <p:nvPr/>
            </p:nvSpPr>
            <p:spPr>
              <a:xfrm rot="5400000">
                <a:off x="1942968" y="3291354"/>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5" name="object 206">
                <a:extLst>
                  <a:ext uri="{FF2B5EF4-FFF2-40B4-BE49-F238E27FC236}">
                    <a16:creationId xmlns:a16="http://schemas.microsoft.com/office/drawing/2014/main" id="{6905A291-DF53-4034-C79C-AE5FED3F4EA1}"/>
                  </a:ext>
                </a:extLst>
              </p:cNvPr>
              <p:cNvSpPr/>
              <p:nvPr/>
            </p:nvSpPr>
            <p:spPr>
              <a:xfrm rot="5400000">
                <a:off x="1944438" y="2972179"/>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6" name="object 206">
                <a:extLst>
                  <a:ext uri="{FF2B5EF4-FFF2-40B4-BE49-F238E27FC236}">
                    <a16:creationId xmlns:a16="http://schemas.microsoft.com/office/drawing/2014/main" id="{652BFC0B-A2B3-3B8A-A88A-53C202F9FABA}"/>
                  </a:ext>
                </a:extLst>
              </p:cNvPr>
              <p:cNvSpPr/>
              <p:nvPr/>
            </p:nvSpPr>
            <p:spPr>
              <a:xfrm>
                <a:off x="2529187"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7" name="object 206">
                <a:extLst>
                  <a:ext uri="{FF2B5EF4-FFF2-40B4-BE49-F238E27FC236}">
                    <a16:creationId xmlns:a16="http://schemas.microsoft.com/office/drawing/2014/main" id="{5426865D-F08E-4FB1-34AB-4BCA0762AE86}"/>
                  </a:ext>
                </a:extLst>
              </p:cNvPr>
              <p:cNvSpPr/>
              <p:nvPr/>
            </p:nvSpPr>
            <p:spPr>
              <a:xfrm>
                <a:off x="3025415"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8" name="object 206">
                <a:extLst>
                  <a:ext uri="{FF2B5EF4-FFF2-40B4-BE49-F238E27FC236}">
                    <a16:creationId xmlns:a16="http://schemas.microsoft.com/office/drawing/2014/main" id="{51813840-0EFE-5691-4565-B6BC93F6503B}"/>
                  </a:ext>
                </a:extLst>
              </p:cNvPr>
              <p:cNvSpPr/>
              <p:nvPr/>
            </p:nvSpPr>
            <p:spPr>
              <a:xfrm>
                <a:off x="3548159"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89" name="object 206">
                <a:extLst>
                  <a:ext uri="{FF2B5EF4-FFF2-40B4-BE49-F238E27FC236}">
                    <a16:creationId xmlns:a16="http://schemas.microsoft.com/office/drawing/2014/main" id="{51C42D1F-C323-2CFD-3E11-7B434168A7EC}"/>
                  </a:ext>
                </a:extLst>
              </p:cNvPr>
              <p:cNvSpPr/>
              <p:nvPr/>
            </p:nvSpPr>
            <p:spPr>
              <a:xfrm>
                <a:off x="4070903"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0" name="object 206">
                <a:extLst>
                  <a:ext uri="{FF2B5EF4-FFF2-40B4-BE49-F238E27FC236}">
                    <a16:creationId xmlns:a16="http://schemas.microsoft.com/office/drawing/2014/main" id="{20171C4A-6572-A7CE-122B-98DD85966EAD}"/>
                  </a:ext>
                </a:extLst>
              </p:cNvPr>
              <p:cNvSpPr/>
              <p:nvPr/>
            </p:nvSpPr>
            <p:spPr>
              <a:xfrm>
                <a:off x="4571865"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1" name="object 206">
                <a:extLst>
                  <a:ext uri="{FF2B5EF4-FFF2-40B4-BE49-F238E27FC236}">
                    <a16:creationId xmlns:a16="http://schemas.microsoft.com/office/drawing/2014/main" id="{330A0A12-FB45-683E-9D08-DD7377DFC32F}"/>
                  </a:ext>
                </a:extLst>
              </p:cNvPr>
              <p:cNvSpPr/>
              <p:nvPr/>
            </p:nvSpPr>
            <p:spPr>
              <a:xfrm>
                <a:off x="5095431"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2" name="object 206">
                <a:extLst>
                  <a:ext uri="{FF2B5EF4-FFF2-40B4-BE49-F238E27FC236}">
                    <a16:creationId xmlns:a16="http://schemas.microsoft.com/office/drawing/2014/main" id="{85A639D8-1242-FA6B-012B-60CD5E4953DE}"/>
                  </a:ext>
                </a:extLst>
              </p:cNvPr>
              <p:cNvSpPr/>
              <p:nvPr/>
            </p:nvSpPr>
            <p:spPr>
              <a:xfrm>
                <a:off x="5626573"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3" name="object 206">
                <a:extLst>
                  <a:ext uri="{FF2B5EF4-FFF2-40B4-BE49-F238E27FC236}">
                    <a16:creationId xmlns:a16="http://schemas.microsoft.com/office/drawing/2014/main" id="{D0B12591-C5C3-3BD1-4372-BBC312C0C453}"/>
                  </a:ext>
                </a:extLst>
              </p:cNvPr>
              <p:cNvSpPr/>
              <p:nvPr/>
            </p:nvSpPr>
            <p:spPr>
              <a:xfrm>
                <a:off x="6128668"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4" name="object 206">
                <a:extLst>
                  <a:ext uri="{FF2B5EF4-FFF2-40B4-BE49-F238E27FC236}">
                    <a16:creationId xmlns:a16="http://schemas.microsoft.com/office/drawing/2014/main" id="{8D40B084-9D5F-0F1B-90A6-948E9B34B6E8}"/>
                  </a:ext>
                </a:extLst>
              </p:cNvPr>
              <p:cNvSpPr/>
              <p:nvPr/>
            </p:nvSpPr>
            <p:spPr>
              <a:xfrm>
                <a:off x="6643780"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5" name="object 206">
                <a:extLst>
                  <a:ext uri="{FF2B5EF4-FFF2-40B4-BE49-F238E27FC236}">
                    <a16:creationId xmlns:a16="http://schemas.microsoft.com/office/drawing/2014/main" id="{45B00900-F20B-5984-BA27-05AB0E9F61F4}"/>
                  </a:ext>
                </a:extLst>
              </p:cNvPr>
              <p:cNvSpPr/>
              <p:nvPr/>
            </p:nvSpPr>
            <p:spPr>
              <a:xfrm>
                <a:off x="7164252"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6" name="object 206">
                <a:extLst>
                  <a:ext uri="{FF2B5EF4-FFF2-40B4-BE49-F238E27FC236}">
                    <a16:creationId xmlns:a16="http://schemas.microsoft.com/office/drawing/2014/main" id="{B671F6B1-EEDB-93D8-31C8-3E17D1CD50D8}"/>
                  </a:ext>
                </a:extLst>
              </p:cNvPr>
              <p:cNvSpPr/>
              <p:nvPr/>
            </p:nvSpPr>
            <p:spPr>
              <a:xfrm>
                <a:off x="7678458"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7" name="object 206">
                <a:extLst>
                  <a:ext uri="{FF2B5EF4-FFF2-40B4-BE49-F238E27FC236}">
                    <a16:creationId xmlns:a16="http://schemas.microsoft.com/office/drawing/2014/main" id="{76FDB989-5694-3297-49DD-028C3B229018}"/>
                  </a:ext>
                </a:extLst>
              </p:cNvPr>
              <p:cNvSpPr/>
              <p:nvPr/>
            </p:nvSpPr>
            <p:spPr>
              <a:xfrm>
                <a:off x="8180553"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8" name="object 206">
                <a:extLst>
                  <a:ext uri="{FF2B5EF4-FFF2-40B4-BE49-F238E27FC236}">
                    <a16:creationId xmlns:a16="http://schemas.microsoft.com/office/drawing/2014/main" id="{474AE540-694D-0DB8-D5DC-55694CA6417C}"/>
                  </a:ext>
                </a:extLst>
              </p:cNvPr>
              <p:cNvSpPr/>
              <p:nvPr/>
            </p:nvSpPr>
            <p:spPr>
              <a:xfrm>
                <a:off x="8704119"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599" name="object 206">
                <a:extLst>
                  <a:ext uri="{FF2B5EF4-FFF2-40B4-BE49-F238E27FC236}">
                    <a16:creationId xmlns:a16="http://schemas.microsoft.com/office/drawing/2014/main" id="{ECA60579-87CB-6DD0-ED38-04DE955B4197}"/>
                  </a:ext>
                </a:extLst>
              </p:cNvPr>
              <p:cNvSpPr/>
              <p:nvPr/>
            </p:nvSpPr>
            <p:spPr>
              <a:xfrm>
                <a:off x="9253637"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600" name="object 206">
                <a:extLst>
                  <a:ext uri="{FF2B5EF4-FFF2-40B4-BE49-F238E27FC236}">
                    <a16:creationId xmlns:a16="http://schemas.microsoft.com/office/drawing/2014/main" id="{65DF58BC-0A99-1158-9B36-A27E84E0190A}"/>
                  </a:ext>
                </a:extLst>
              </p:cNvPr>
              <p:cNvSpPr/>
              <p:nvPr/>
            </p:nvSpPr>
            <p:spPr>
              <a:xfrm>
                <a:off x="9729036"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601" name="object 206">
                <a:extLst>
                  <a:ext uri="{FF2B5EF4-FFF2-40B4-BE49-F238E27FC236}">
                    <a16:creationId xmlns:a16="http://schemas.microsoft.com/office/drawing/2014/main" id="{8F04C5B3-0A7E-6ACF-3A55-602BFEDF2379}"/>
                  </a:ext>
                </a:extLst>
              </p:cNvPr>
              <p:cNvSpPr/>
              <p:nvPr/>
            </p:nvSpPr>
            <p:spPr>
              <a:xfrm>
                <a:off x="10259789"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602" name="object 206">
                <a:extLst>
                  <a:ext uri="{FF2B5EF4-FFF2-40B4-BE49-F238E27FC236}">
                    <a16:creationId xmlns:a16="http://schemas.microsoft.com/office/drawing/2014/main" id="{835AD064-9565-D52A-4AFE-7008272C8564}"/>
                  </a:ext>
                </a:extLst>
              </p:cNvPr>
              <p:cNvSpPr/>
              <p:nvPr/>
            </p:nvSpPr>
            <p:spPr>
              <a:xfrm>
                <a:off x="10744027"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sp>
            <p:nvSpPr>
              <p:cNvPr id="603" name="object 206">
                <a:extLst>
                  <a:ext uri="{FF2B5EF4-FFF2-40B4-BE49-F238E27FC236}">
                    <a16:creationId xmlns:a16="http://schemas.microsoft.com/office/drawing/2014/main" id="{61F7FDEF-0B74-4912-97E1-C3B99AF53F81}"/>
                  </a:ext>
                </a:extLst>
              </p:cNvPr>
              <p:cNvSpPr/>
              <p:nvPr/>
            </p:nvSpPr>
            <p:spPr>
              <a:xfrm>
                <a:off x="11271517" y="5820848"/>
                <a:ext cx="58093" cy="64134"/>
              </a:xfrm>
              <a:custGeom>
                <a:avLst/>
                <a:gdLst/>
                <a:ahLst/>
                <a:cxnLst/>
                <a:rect l="l" t="t" r="r" b="b"/>
                <a:pathLst>
                  <a:path h="3200400">
                    <a:moveTo>
                      <a:pt x="0" y="0"/>
                    </a:moveTo>
                    <a:lnTo>
                      <a:pt x="0" y="3200400"/>
                    </a:lnTo>
                  </a:path>
                </a:pathLst>
              </a:custGeom>
              <a:ln w="12700">
                <a:solidFill>
                  <a:srgbClr val="585353"/>
                </a:solidFill>
                <a:prstDash val="solid"/>
              </a:ln>
            </p:spPr>
            <p:txBody>
              <a:bodyPr wrap="square" lIns="0" tIns="0" rIns="0" bIns="0" rtlCol="0"/>
              <a:lstStyle/>
              <a:p>
                <a:endParaRPr sz="338">
                  <a:cs typeface="Times New Roman" panose="02020603050405020304" pitchFamily="18" charset="0"/>
                </a:endParaRPr>
              </a:p>
            </p:txBody>
          </p:sp>
        </p:grpSp>
      </p:grpSp>
    </p:spTree>
    <p:extLst>
      <p:ext uri="{BB962C8B-B14F-4D97-AF65-F5344CB8AC3E}">
        <p14:creationId xmlns:p14="http://schemas.microsoft.com/office/powerpoint/2010/main" val="3337790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1547283" y="215880"/>
            <a:ext cx="6172200" cy="857250"/>
          </a:xfrm>
        </p:spPr>
        <p:txBody>
          <a:bodyPr>
            <a:noAutofit/>
          </a:bodyPr>
          <a:lstStyle/>
          <a:p>
            <a:r>
              <a:rPr lang="fr-FR" dirty="0" err="1">
                <a:solidFill>
                  <a:srgbClr val="FF0000"/>
                </a:solidFill>
                <a:latin typeface="Arial" charset="0"/>
                <a:ea typeface="MS PGothic" charset="0"/>
              </a:rPr>
              <a:t>Department</a:t>
            </a:r>
            <a:r>
              <a:rPr lang="fr-FR" dirty="0">
                <a:solidFill>
                  <a:srgbClr val="FF0000"/>
                </a:solidFill>
                <a:latin typeface="Arial" charset="0"/>
                <a:ea typeface="MS PGothic" charset="0"/>
              </a:rPr>
              <a:t>  of </a:t>
            </a:r>
            <a:r>
              <a:rPr lang="fr-FR" dirty="0" err="1">
                <a:solidFill>
                  <a:srgbClr val="FF0000"/>
                </a:solidFill>
                <a:latin typeface="Arial" charset="0"/>
                <a:ea typeface="MS PGothic" charset="0"/>
              </a:rPr>
              <a:t>hematology</a:t>
            </a:r>
            <a:r>
              <a:rPr lang="fr-FR" dirty="0">
                <a:solidFill>
                  <a:srgbClr val="FF0000"/>
                </a:solidFill>
                <a:latin typeface="Arial" charset="0"/>
                <a:ea typeface="MS PGothic" charset="0"/>
              </a:rPr>
              <a:t> and  </a:t>
            </a:r>
            <a:r>
              <a:rPr lang="fr-FR" dirty="0" err="1">
                <a:solidFill>
                  <a:srgbClr val="FF0000"/>
                </a:solidFill>
                <a:latin typeface="Arial" charset="0"/>
                <a:ea typeface="MS PGothic" charset="0"/>
              </a:rPr>
              <a:t>immunology</a:t>
            </a:r>
            <a:r>
              <a:rPr lang="fr-FR" dirty="0">
                <a:solidFill>
                  <a:srgbClr val="FF0000"/>
                </a:solidFill>
                <a:latin typeface="Arial" charset="0"/>
                <a:ea typeface="MS PGothic" charset="0"/>
              </a:rPr>
              <a:t> of  </a:t>
            </a:r>
            <a:r>
              <a:rPr lang="fr-FR" dirty="0" err="1">
                <a:solidFill>
                  <a:srgbClr val="FF0000"/>
                </a:solidFill>
                <a:latin typeface="Arial" charset="0"/>
                <a:ea typeface="MS PGothic" charset="0"/>
              </a:rPr>
              <a:t>Hospitals</a:t>
            </a:r>
            <a:r>
              <a:rPr lang="fr-FR" dirty="0">
                <a:solidFill>
                  <a:srgbClr val="FF0000"/>
                </a:solidFill>
                <a:latin typeface="Arial" charset="0"/>
                <a:ea typeface="MS PGothic" charset="0"/>
              </a:rPr>
              <a:t>  St Louis, R Debré, </a:t>
            </a:r>
            <a:r>
              <a:rPr lang="fr-FR" dirty="0" err="1">
                <a:solidFill>
                  <a:srgbClr val="FF0000"/>
                </a:solidFill>
                <a:latin typeface="Arial" charset="0"/>
                <a:ea typeface="MS PGothic" charset="0"/>
              </a:rPr>
              <a:t>AvicennE</a:t>
            </a:r>
            <a:r>
              <a:rPr lang="fr-FR" dirty="0">
                <a:solidFill>
                  <a:srgbClr val="FF0000"/>
                </a:solidFill>
                <a:latin typeface="Arial" charset="0"/>
                <a:ea typeface="MS PGothic" charset="0"/>
              </a:rPr>
              <a:t> APHP and </a:t>
            </a:r>
            <a:r>
              <a:rPr lang="fr-FR" dirty="0" err="1">
                <a:solidFill>
                  <a:srgbClr val="FF0000"/>
                </a:solidFill>
                <a:latin typeface="Arial" charset="0"/>
                <a:ea typeface="MS PGothic" charset="0"/>
              </a:rPr>
              <a:t>University</a:t>
            </a:r>
            <a:r>
              <a:rPr lang="fr-FR" dirty="0">
                <a:solidFill>
                  <a:srgbClr val="FF0000"/>
                </a:solidFill>
                <a:latin typeface="Arial" charset="0"/>
                <a:ea typeface="MS PGothic" charset="0"/>
              </a:rPr>
              <a:t> of Paris </a:t>
            </a:r>
            <a:br>
              <a:rPr lang="fr-FR" dirty="0">
                <a:solidFill>
                  <a:srgbClr val="FF0000"/>
                </a:solidFill>
                <a:latin typeface="Arial" charset="0"/>
                <a:ea typeface="MS PGothic" charset="0"/>
              </a:rPr>
            </a:br>
            <a:endParaRPr lang="fr-FR" dirty="0">
              <a:solidFill>
                <a:srgbClr val="FF0000"/>
              </a:solidFill>
              <a:latin typeface="Arial" charset="0"/>
              <a:ea typeface="MS PGothic" charset="0"/>
            </a:endParaRPr>
          </a:p>
        </p:txBody>
      </p:sp>
      <p:sp>
        <p:nvSpPr>
          <p:cNvPr id="70659" name="Espace réservé du texte 1"/>
          <p:cNvSpPr>
            <a:spLocks noGrp="1"/>
          </p:cNvSpPr>
          <p:nvPr>
            <p:ph type="body" idx="1"/>
          </p:nvPr>
        </p:nvSpPr>
        <p:spPr>
          <a:xfrm>
            <a:off x="1444511" y="992762"/>
            <a:ext cx="3030009" cy="478631"/>
          </a:xfrm>
        </p:spPr>
        <p:txBody>
          <a:bodyPr/>
          <a:lstStyle/>
          <a:p>
            <a:r>
              <a:rPr lang="fr-FR" dirty="0">
                <a:solidFill>
                  <a:srgbClr val="0000FF"/>
                </a:solidFill>
                <a:latin typeface="Arial" charset="0"/>
                <a:ea typeface="MS PGothic" charset="0"/>
              </a:rPr>
              <a:t>Hôpital St Louis</a:t>
            </a:r>
          </a:p>
        </p:txBody>
      </p:sp>
      <p:sp>
        <p:nvSpPr>
          <p:cNvPr id="70660" name="Espace réservé du contenu 2"/>
          <p:cNvSpPr>
            <a:spLocks noGrp="1"/>
          </p:cNvSpPr>
          <p:nvPr>
            <p:ph sz="half" idx="2"/>
          </p:nvPr>
        </p:nvSpPr>
        <p:spPr>
          <a:xfrm>
            <a:off x="1499659" y="1383506"/>
            <a:ext cx="3030008" cy="2963466"/>
          </a:xfrm>
        </p:spPr>
        <p:txBody>
          <a:bodyPr/>
          <a:lstStyle/>
          <a:p>
            <a:r>
              <a:rPr lang="fr-FR" sz="1500" dirty="0">
                <a:solidFill>
                  <a:srgbClr val="000000"/>
                </a:solidFill>
                <a:latin typeface="Arial" charset="0"/>
                <a:ea typeface="MS PGothic" charset="0"/>
              </a:rPr>
              <a:t>7 services of </a:t>
            </a:r>
            <a:r>
              <a:rPr lang="fr-FR" sz="1500" dirty="0" err="1">
                <a:solidFill>
                  <a:srgbClr val="000000"/>
                </a:solidFill>
                <a:latin typeface="Arial" charset="0"/>
                <a:ea typeface="MS PGothic" charset="0"/>
              </a:rPr>
              <a:t>adult</a:t>
            </a:r>
            <a:r>
              <a:rPr lang="fr-FR" sz="1500" dirty="0">
                <a:solidFill>
                  <a:srgbClr val="000000"/>
                </a:solidFill>
                <a:latin typeface="Arial" charset="0"/>
                <a:ea typeface="MS PGothic" charset="0"/>
              </a:rPr>
              <a:t> </a:t>
            </a:r>
            <a:r>
              <a:rPr lang="fr-FR" sz="1500" dirty="0" err="1">
                <a:solidFill>
                  <a:srgbClr val="000000"/>
                </a:solidFill>
                <a:latin typeface="Arial" charset="0"/>
                <a:ea typeface="MS PGothic" charset="0"/>
              </a:rPr>
              <a:t>hematology</a:t>
            </a:r>
            <a:r>
              <a:rPr lang="fr-FR" sz="1500" dirty="0">
                <a:solidFill>
                  <a:srgbClr val="000000"/>
                </a:solidFill>
                <a:latin typeface="Arial" charset="0"/>
                <a:ea typeface="MS PGothic" charset="0"/>
              </a:rPr>
              <a:t> (H Dombret, N </a:t>
            </a:r>
            <a:r>
              <a:rPr lang="fr-FR" sz="1500" dirty="0" err="1">
                <a:solidFill>
                  <a:srgbClr val="000000"/>
                </a:solidFill>
                <a:latin typeface="Arial" charset="0"/>
                <a:ea typeface="MS PGothic" charset="0"/>
              </a:rPr>
              <a:t>Boissel</a:t>
            </a:r>
            <a:r>
              <a:rPr lang="fr-FR" sz="1500" dirty="0">
                <a:solidFill>
                  <a:srgbClr val="000000"/>
                </a:solidFill>
                <a:latin typeface="Arial" charset="0"/>
                <a:ea typeface="MS PGothic" charset="0"/>
              </a:rPr>
              <a:t>, G Socié, B Arnulf, E </a:t>
            </a:r>
            <a:r>
              <a:rPr lang="fr-FR" sz="1500" dirty="0" err="1">
                <a:solidFill>
                  <a:srgbClr val="000000"/>
                </a:solidFill>
                <a:latin typeface="Arial" charset="0"/>
                <a:ea typeface="MS PGothic" charset="0"/>
              </a:rPr>
              <a:t>Oksenhendler</a:t>
            </a:r>
            <a:r>
              <a:rPr lang="fr-FR" sz="1500" dirty="0">
                <a:solidFill>
                  <a:srgbClr val="000000"/>
                </a:solidFill>
                <a:latin typeface="Arial" charset="0"/>
                <a:ea typeface="MS PGothic" charset="0"/>
              </a:rPr>
              <a:t>, P Fenaux, C </a:t>
            </a:r>
            <a:r>
              <a:rPr lang="fr-FR" sz="1500" dirty="0" err="1">
                <a:solidFill>
                  <a:srgbClr val="000000"/>
                </a:solidFill>
                <a:latin typeface="Arial" charset="0"/>
                <a:ea typeface="MS PGothic" charset="0"/>
              </a:rPr>
              <a:t>Thiéblemont</a:t>
            </a:r>
            <a:r>
              <a:rPr lang="fr-FR" sz="1500" dirty="0">
                <a:solidFill>
                  <a:srgbClr val="000000"/>
                </a:solidFill>
                <a:latin typeface="Arial" charset="0"/>
                <a:ea typeface="MS PGothic" charset="0"/>
              </a:rPr>
              <a:t>)</a:t>
            </a:r>
          </a:p>
          <a:p>
            <a:r>
              <a:rPr lang="fr-FR" sz="1500" dirty="0">
                <a:solidFill>
                  <a:srgbClr val="000000"/>
                </a:solidFill>
                <a:latin typeface="Arial" charset="0"/>
                <a:ea typeface="MS PGothic" charset="0"/>
              </a:rPr>
              <a:t>ICU  (E Azoulay)</a:t>
            </a:r>
          </a:p>
          <a:p>
            <a:r>
              <a:rPr lang="fr-FR" sz="1500" dirty="0" err="1">
                <a:solidFill>
                  <a:srgbClr val="000000"/>
                </a:solidFill>
                <a:latin typeface="Arial" charset="0"/>
                <a:ea typeface="MS PGothic" charset="0"/>
              </a:rPr>
              <a:t>pneumology</a:t>
            </a:r>
            <a:r>
              <a:rPr lang="fr-FR" sz="1500" dirty="0">
                <a:solidFill>
                  <a:srgbClr val="000000"/>
                </a:solidFill>
                <a:latin typeface="Arial" charset="0"/>
                <a:ea typeface="MS PGothic" charset="0"/>
              </a:rPr>
              <a:t> (A Tazi)</a:t>
            </a:r>
          </a:p>
        </p:txBody>
      </p:sp>
      <p:sp>
        <p:nvSpPr>
          <p:cNvPr id="70661" name="Espace réservé du texte 3"/>
          <p:cNvSpPr>
            <a:spLocks noGrp="1"/>
          </p:cNvSpPr>
          <p:nvPr>
            <p:ph type="body" sz="quarter" idx="3"/>
          </p:nvPr>
        </p:nvSpPr>
        <p:spPr>
          <a:xfrm>
            <a:off x="4564479" y="962215"/>
            <a:ext cx="3031067" cy="478631"/>
          </a:xfrm>
        </p:spPr>
        <p:txBody>
          <a:bodyPr/>
          <a:lstStyle/>
          <a:p>
            <a:r>
              <a:rPr lang="fr-FR" dirty="0">
                <a:solidFill>
                  <a:srgbClr val="0000FF"/>
                </a:solidFill>
                <a:latin typeface="Arial" charset="0"/>
                <a:ea typeface="MS PGothic" charset="0"/>
              </a:rPr>
              <a:t>Hôpital Robert Debré</a:t>
            </a:r>
          </a:p>
        </p:txBody>
      </p:sp>
      <p:sp>
        <p:nvSpPr>
          <p:cNvPr id="5" name="Espace réservé du contenu 4"/>
          <p:cNvSpPr>
            <a:spLocks noGrp="1"/>
          </p:cNvSpPr>
          <p:nvPr>
            <p:ph sz="quarter" idx="4"/>
          </p:nvPr>
        </p:nvSpPr>
        <p:spPr>
          <a:xfrm>
            <a:off x="4619626" y="1329930"/>
            <a:ext cx="3031067" cy="2963465"/>
          </a:xfrm>
        </p:spPr>
        <p:txBody>
          <a:bodyPr/>
          <a:lstStyle/>
          <a:p>
            <a:pPr>
              <a:defRPr/>
            </a:pPr>
            <a:r>
              <a:rPr lang="fr-FR" sz="1500" dirty="0">
                <a:solidFill>
                  <a:srgbClr val="000000"/>
                </a:solidFill>
              </a:rPr>
              <a:t> </a:t>
            </a:r>
            <a:r>
              <a:rPr lang="fr-FR" sz="1500" dirty="0" err="1">
                <a:solidFill>
                  <a:srgbClr val="000000"/>
                </a:solidFill>
              </a:rPr>
              <a:t>pediatric</a:t>
            </a:r>
            <a:r>
              <a:rPr lang="fr-FR" sz="1500" dirty="0">
                <a:solidFill>
                  <a:srgbClr val="000000"/>
                </a:solidFill>
              </a:rPr>
              <a:t> </a:t>
            </a:r>
            <a:r>
              <a:rPr lang="fr-FR" sz="1500" dirty="0" err="1">
                <a:solidFill>
                  <a:srgbClr val="000000"/>
                </a:solidFill>
              </a:rPr>
              <a:t>hématology</a:t>
            </a:r>
            <a:r>
              <a:rPr lang="fr-FR" sz="1500" dirty="0">
                <a:solidFill>
                  <a:srgbClr val="000000"/>
                </a:solidFill>
              </a:rPr>
              <a:t> service (A Baruchel)</a:t>
            </a:r>
          </a:p>
          <a:p>
            <a:pPr>
              <a:defRPr/>
            </a:pPr>
            <a:r>
              <a:rPr lang="fr-FR" sz="1500" dirty="0" err="1">
                <a:solidFill>
                  <a:srgbClr val="000000"/>
                </a:solidFill>
              </a:rPr>
              <a:t>Sickle</a:t>
            </a:r>
            <a:r>
              <a:rPr lang="fr-FR" sz="1500" dirty="0">
                <a:solidFill>
                  <a:srgbClr val="000000"/>
                </a:solidFill>
              </a:rPr>
              <a:t> </a:t>
            </a:r>
            <a:r>
              <a:rPr lang="fr-FR" sz="1500" dirty="0" err="1">
                <a:solidFill>
                  <a:srgbClr val="000000"/>
                </a:solidFill>
              </a:rPr>
              <a:t>cell</a:t>
            </a:r>
            <a:r>
              <a:rPr lang="fr-FR" sz="1500" dirty="0">
                <a:solidFill>
                  <a:srgbClr val="000000"/>
                </a:solidFill>
              </a:rPr>
              <a:t> </a:t>
            </a:r>
            <a:r>
              <a:rPr lang="fr-FR" sz="1500" dirty="0" err="1">
                <a:solidFill>
                  <a:srgbClr val="000000"/>
                </a:solidFill>
              </a:rPr>
              <a:t>disease</a:t>
            </a:r>
            <a:r>
              <a:rPr lang="fr-FR" sz="1500" dirty="0">
                <a:solidFill>
                  <a:srgbClr val="000000"/>
                </a:solidFill>
              </a:rPr>
              <a:t> unit(M </a:t>
            </a:r>
            <a:r>
              <a:rPr lang="fr-FR" sz="1500" dirty="0" err="1">
                <a:solidFill>
                  <a:srgbClr val="000000"/>
                </a:solidFill>
              </a:rPr>
              <a:t>Benkerrou</a:t>
            </a:r>
            <a:r>
              <a:rPr lang="fr-FR" sz="1500" dirty="0">
                <a:solidFill>
                  <a:srgbClr val="000000"/>
                </a:solidFill>
              </a:rPr>
              <a:t>)</a:t>
            </a:r>
          </a:p>
          <a:p>
            <a:pPr marL="0" indent="0">
              <a:buNone/>
              <a:defRPr/>
            </a:pPr>
            <a:endParaRPr lang="fr-FR" dirty="0">
              <a:solidFill>
                <a:srgbClr val="0000FF"/>
              </a:solidFill>
            </a:endParaRPr>
          </a:p>
          <a:p>
            <a:pPr marL="0" indent="0">
              <a:buNone/>
              <a:defRPr/>
            </a:pPr>
            <a:r>
              <a:rPr lang="fr-FR" dirty="0">
                <a:solidFill>
                  <a:srgbClr val="0000FF"/>
                </a:solidFill>
              </a:rPr>
              <a:t>Hôpital Avicenne</a:t>
            </a:r>
          </a:p>
          <a:p>
            <a:pPr>
              <a:defRPr/>
            </a:pPr>
            <a:r>
              <a:rPr lang="fr-FR" sz="1500" dirty="0" err="1">
                <a:solidFill>
                  <a:srgbClr val="000000"/>
                </a:solidFill>
              </a:rPr>
              <a:t>Adult</a:t>
            </a:r>
            <a:r>
              <a:rPr lang="fr-FR" sz="1500" dirty="0">
                <a:solidFill>
                  <a:srgbClr val="000000"/>
                </a:solidFill>
              </a:rPr>
              <a:t> </a:t>
            </a:r>
            <a:r>
              <a:rPr lang="fr-FR" sz="1500" dirty="0" err="1">
                <a:solidFill>
                  <a:srgbClr val="000000"/>
                </a:solidFill>
              </a:rPr>
              <a:t>hematology</a:t>
            </a:r>
            <a:r>
              <a:rPr lang="fr-FR" sz="1500" dirty="0">
                <a:solidFill>
                  <a:srgbClr val="000000"/>
                </a:solidFill>
              </a:rPr>
              <a:t> service (C Gardin)</a:t>
            </a:r>
          </a:p>
        </p:txBody>
      </p:sp>
      <p:pic>
        <p:nvPicPr>
          <p:cNvPr id="7066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476" y="4192192"/>
            <a:ext cx="1412875"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217" y="4173141"/>
            <a:ext cx="1297517"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408" y="4030266"/>
            <a:ext cx="1100667" cy="111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Imag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3792" y="3921920"/>
            <a:ext cx="803275" cy="12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Imag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8359" y="3921919"/>
            <a:ext cx="188065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533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340909" y="0"/>
            <a:ext cx="5829300" cy="857250"/>
          </a:xfrm>
        </p:spPr>
        <p:txBody>
          <a:bodyPr>
            <a:normAutofit fontScale="90000"/>
          </a:bodyPr>
          <a:lstStyle/>
          <a:p>
            <a:pPr eaLnBrk="1" hangingPunct="1"/>
            <a:r>
              <a:rPr lang="fr-FR" dirty="0">
                <a:latin typeface="Arial" charset="0"/>
                <a:ea typeface="MS PGothic" charset="0"/>
              </a:rPr>
              <a:t/>
            </a:r>
            <a:br>
              <a:rPr lang="fr-FR" dirty="0">
                <a:latin typeface="Arial" charset="0"/>
                <a:ea typeface="MS PGothic" charset="0"/>
              </a:rPr>
            </a:br>
            <a:r>
              <a:rPr lang="fr-FR" sz="2700" dirty="0">
                <a:solidFill>
                  <a:srgbClr val="0000FF"/>
                </a:solidFill>
                <a:latin typeface="Arial" charset="0"/>
                <a:ea typeface="MS PGothic" charset="0"/>
              </a:rPr>
              <a:t>Groupe Francophone</a:t>
            </a:r>
            <a:br>
              <a:rPr lang="fr-FR" sz="2700" dirty="0">
                <a:solidFill>
                  <a:srgbClr val="0000FF"/>
                </a:solidFill>
                <a:latin typeface="Arial" charset="0"/>
                <a:ea typeface="MS PGothic" charset="0"/>
              </a:rPr>
            </a:br>
            <a:r>
              <a:rPr lang="fr-FR" sz="2700" dirty="0">
                <a:solidFill>
                  <a:srgbClr val="0000FF"/>
                </a:solidFill>
                <a:latin typeface="Arial" charset="0"/>
                <a:ea typeface="MS PGothic" charset="0"/>
              </a:rPr>
              <a:t> des </a:t>
            </a:r>
            <a:r>
              <a:rPr lang="fr-FR" sz="2700" dirty="0" err="1">
                <a:solidFill>
                  <a:srgbClr val="0000FF"/>
                </a:solidFill>
                <a:latin typeface="Arial" charset="0"/>
                <a:ea typeface="MS PGothic" charset="0"/>
              </a:rPr>
              <a:t>Myélodysplasies</a:t>
            </a:r>
            <a:endParaRPr lang="fr-FR" sz="2100" dirty="0">
              <a:solidFill>
                <a:srgbClr val="0000FF"/>
              </a:solidFill>
              <a:latin typeface="Arial" charset="0"/>
              <a:ea typeface="MS PGothic" charset="0"/>
            </a:endParaRPr>
          </a:p>
        </p:txBody>
      </p:sp>
      <p:sp>
        <p:nvSpPr>
          <p:cNvPr id="54274" name="Rectangle 3"/>
          <p:cNvSpPr>
            <a:spLocks noGrp="1" noChangeArrowheads="1"/>
          </p:cNvSpPr>
          <p:nvPr>
            <p:ph type="body" idx="1"/>
          </p:nvPr>
        </p:nvSpPr>
        <p:spPr>
          <a:xfrm>
            <a:off x="1714500" y="1371600"/>
            <a:ext cx="5829300" cy="3086100"/>
          </a:xfrm>
        </p:spPr>
        <p:txBody>
          <a:bodyPr>
            <a:normAutofit fontScale="85000" lnSpcReduction="20000"/>
          </a:bodyPr>
          <a:lstStyle/>
          <a:p>
            <a:pPr eaLnBrk="1" hangingPunct="1">
              <a:lnSpc>
                <a:spcPct val="90000"/>
              </a:lnSpc>
            </a:pPr>
            <a:r>
              <a:rPr lang="fr-FR" sz="1650" dirty="0" err="1">
                <a:latin typeface="Arial" charset="0"/>
                <a:ea typeface="MS PGothic" charset="0"/>
              </a:rPr>
              <a:t>Activates</a:t>
            </a:r>
            <a:r>
              <a:rPr lang="fr-FR" sz="1650" dirty="0">
                <a:latin typeface="Arial" charset="0"/>
                <a:ea typeface="MS PGothic" charset="0"/>
              </a:rPr>
              <a:t> </a:t>
            </a:r>
            <a:r>
              <a:rPr lang="fr-FR" sz="1650" dirty="0" err="1">
                <a:latin typeface="Arial" charset="0"/>
                <a:ea typeface="MS PGothic" charset="0"/>
              </a:rPr>
              <a:t>clinical</a:t>
            </a:r>
            <a:r>
              <a:rPr lang="fr-FR" sz="1650" dirty="0">
                <a:latin typeface="Arial" charset="0"/>
                <a:ea typeface="MS PGothic" charset="0"/>
              </a:rPr>
              <a:t> trials in  MDS </a:t>
            </a:r>
            <a:r>
              <a:rPr lang="fr-FR" sz="1650" dirty="0">
                <a:solidFill>
                  <a:srgbClr val="FF7722"/>
                </a:solidFill>
                <a:latin typeface="Arial" charset="0"/>
                <a:ea typeface="MS PGothic" charset="0"/>
              </a:rPr>
              <a:t>(35 </a:t>
            </a:r>
            <a:r>
              <a:rPr lang="fr-FR" sz="1650" dirty="0" err="1">
                <a:solidFill>
                  <a:srgbClr val="FF7722"/>
                </a:solidFill>
                <a:latin typeface="Arial" charset="0"/>
                <a:ea typeface="MS PGothic" charset="0"/>
              </a:rPr>
              <a:t>centers</a:t>
            </a:r>
            <a:r>
              <a:rPr lang="fr-FR" sz="1650" dirty="0">
                <a:solidFill>
                  <a:srgbClr val="FF7722"/>
                </a:solidFill>
                <a:latin typeface="Arial" charset="0"/>
                <a:ea typeface="MS PGothic" charset="0"/>
              </a:rPr>
              <a:t> in France and </a:t>
            </a:r>
            <a:r>
              <a:rPr lang="fr-FR" sz="1650" dirty="0" err="1">
                <a:solidFill>
                  <a:srgbClr val="FF7722"/>
                </a:solidFill>
                <a:latin typeface="Arial" charset="0"/>
                <a:ea typeface="MS PGothic" charset="0"/>
              </a:rPr>
              <a:t>Belgium</a:t>
            </a:r>
            <a:r>
              <a:rPr lang="fr-FR" sz="1650" dirty="0">
                <a:solidFill>
                  <a:srgbClr val="FF7722"/>
                </a:solidFill>
                <a:latin typeface="Arial" charset="0"/>
                <a:ea typeface="MS PGothic" charset="0"/>
              </a:rPr>
              <a:t> </a:t>
            </a:r>
          </a:p>
          <a:p>
            <a:pPr eaLnBrk="1" hangingPunct="1">
              <a:lnSpc>
                <a:spcPct val="90000"/>
              </a:lnSpc>
              <a:buFontTx/>
              <a:buNone/>
            </a:pPr>
            <a:r>
              <a:rPr lang="fr-FR" sz="1650" dirty="0">
                <a:solidFill>
                  <a:srgbClr val="FF7722"/>
                </a:solidFill>
                <a:latin typeface="Arial" charset="0"/>
                <a:ea typeface="MS PGothic" charset="0"/>
              </a:rPr>
              <a:t>   +  </a:t>
            </a:r>
            <a:r>
              <a:rPr lang="fr-FR" sz="1650" dirty="0" err="1">
                <a:solidFill>
                  <a:srgbClr val="FF7722"/>
                </a:solidFill>
                <a:latin typeface="Arial" charset="0"/>
                <a:ea typeface="MS PGothic" charset="0"/>
              </a:rPr>
              <a:t>Switzerland</a:t>
            </a:r>
            <a:r>
              <a:rPr lang="fr-FR" sz="1650" dirty="0">
                <a:solidFill>
                  <a:srgbClr val="FF7722"/>
                </a:solidFill>
                <a:latin typeface="Arial" charset="0"/>
                <a:ea typeface="MS PGothic" charset="0"/>
              </a:rPr>
              <a:t>)</a:t>
            </a:r>
          </a:p>
          <a:p>
            <a:pPr eaLnBrk="1" hangingPunct="1">
              <a:lnSpc>
                <a:spcPct val="90000"/>
              </a:lnSpc>
            </a:pPr>
            <a:endParaRPr lang="fr-FR" sz="1650" dirty="0">
              <a:solidFill>
                <a:srgbClr val="FF7722"/>
              </a:solidFill>
              <a:latin typeface="Arial" charset="0"/>
              <a:ea typeface="MS PGothic" charset="0"/>
            </a:endParaRPr>
          </a:p>
          <a:p>
            <a:pPr eaLnBrk="1" hangingPunct="1">
              <a:lnSpc>
                <a:spcPct val="90000"/>
              </a:lnSpc>
            </a:pPr>
            <a:r>
              <a:rPr lang="fr-FR" sz="1650" dirty="0" err="1">
                <a:latin typeface="Arial" charset="0"/>
                <a:ea typeface="MS PGothic" charset="0"/>
              </a:rPr>
              <a:t>Website</a:t>
            </a:r>
            <a:r>
              <a:rPr lang="fr-FR" sz="1650" dirty="0">
                <a:latin typeface="Arial" charset="0"/>
                <a:ea typeface="MS PGothic" charset="0"/>
              </a:rPr>
              <a:t>: </a:t>
            </a:r>
            <a:r>
              <a:rPr lang="fr-FR" sz="1650" dirty="0">
                <a:solidFill>
                  <a:srgbClr val="0000FF"/>
                </a:solidFill>
                <a:latin typeface="Arial" charset="0"/>
                <a:ea typeface="MS PGothic" charset="0"/>
              </a:rPr>
              <a:t>www. </a:t>
            </a:r>
            <a:r>
              <a:rPr lang="fr-FR" sz="1650" dirty="0" err="1">
                <a:solidFill>
                  <a:srgbClr val="0000FF"/>
                </a:solidFill>
                <a:latin typeface="Arial" charset="0"/>
                <a:ea typeface="MS PGothic" charset="0"/>
              </a:rPr>
              <a:t>gfmgroup.org</a:t>
            </a:r>
            <a:r>
              <a:rPr lang="fr-FR" sz="1650" dirty="0">
                <a:solidFill>
                  <a:srgbClr val="0000FF"/>
                </a:solidFill>
                <a:latin typeface="Arial" charset="0"/>
                <a:ea typeface="MS PGothic" charset="0"/>
              </a:rPr>
              <a:t> </a:t>
            </a:r>
          </a:p>
          <a:p>
            <a:pPr eaLnBrk="1" hangingPunct="1">
              <a:lnSpc>
                <a:spcPct val="90000"/>
              </a:lnSpc>
              <a:buFontTx/>
              <a:buNone/>
            </a:pPr>
            <a:r>
              <a:rPr lang="fr-FR" sz="1650" dirty="0">
                <a:solidFill>
                  <a:srgbClr val="0000FF"/>
                </a:solidFill>
                <a:latin typeface="Arial" charset="0"/>
                <a:ea typeface="MS PGothic" charset="0"/>
              </a:rPr>
              <a:t> </a:t>
            </a:r>
          </a:p>
          <a:p>
            <a:pPr eaLnBrk="1" hangingPunct="1">
              <a:lnSpc>
                <a:spcPct val="90000"/>
              </a:lnSpc>
            </a:pPr>
            <a:r>
              <a:rPr lang="fr-FR" sz="1650" dirty="0">
                <a:latin typeface="Arial" charset="0"/>
                <a:ea typeface="MS PGothic" charset="0"/>
              </a:rPr>
              <a:t>Online </a:t>
            </a:r>
            <a:r>
              <a:rPr lang="fr-FR" sz="1650" dirty="0" err="1">
                <a:latin typeface="Arial" charset="0"/>
                <a:ea typeface="MS PGothic" charset="0"/>
              </a:rPr>
              <a:t>registry</a:t>
            </a:r>
            <a:r>
              <a:rPr lang="fr-FR" sz="1650" dirty="0">
                <a:latin typeface="Arial" charset="0"/>
                <a:ea typeface="MS PGothic" charset="0"/>
              </a:rPr>
              <a:t> of French MDS cases</a:t>
            </a:r>
          </a:p>
          <a:p>
            <a:pPr eaLnBrk="1" hangingPunct="1">
              <a:lnSpc>
                <a:spcPct val="90000"/>
              </a:lnSpc>
              <a:buFontTx/>
              <a:buNone/>
            </a:pPr>
            <a:r>
              <a:rPr lang="fr-FR" sz="1650" dirty="0">
                <a:latin typeface="Arial" charset="0"/>
                <a:ea typeface="MS PGothic" charset="0"/>
              </a:rPr>
              <a:t> </a:t>
            </a:r>
          </a:p>
          <a:p>
            <a:pPr eaLnBrk="1" hangingPunct="1">
              <a:lnSpc>
                <a:spcPct val="90000"/>
              </a:lnSpc>
            </a:pPr>
            <a:r>
              <a:rPr lang="fr-FR" sz="1650" dirty="0">
                <a:latin typeface="Arial" charset="0"/>
                <a:ea typeface="MS PGothic" charset="0"/>
              </a:rPr>
              <a:t>Close </a:t>
            </a:r>
            <a:r>
              <a:rPr lang="fr-FR" sz="1650" dirty="0" err="1">
                <a:latin typeface="Arial" charset="0"/>
                <a:ea typeface="MS PGothic" charset="0"/>
              </a:rPr>
              <a:t>cooperation</a:t>
            </a:r>
            <a:r>
              <a:rPr lang="fr-FR" sz="1650" dirty="0">
                <a:latin typeface="Arial" charset="0"/>
                <a:ea typeface="MS PGothic" charset="0"/>
              </a:rPr>
              <a:t> </a:t>
            </a:r>
            <a:r>
              <a:rPr lang="fr-FR" sz="1650" dirty="0" err="1">
                <a:latin typeface="Arial" charset="0"/>
                <a:ea typeface="MS PGothic" charset="0"/>
              </a:rPr>
              <a:t>with</a:t>
            </a:r>
            <a:r>
              <a:rPr lang="fr-FR" sz="1650" dirty="0">
                <a:latin typeface="Arial" charset="0"/>
                <a:ea typeface="MS PGothic" charset="0"/>
              </a:rPr>
              <a:t>: </a:t>
            </a:r>
          </a:p>
          <a:p>
            <a:pPr eaLnBrk="1" hangingPunct="1">
              <a:lnSpc>
                <a:spcPct val="90000"/>
              </a:lnSpc>
              <a:buFontTx/>
              <a:buNone/>
            </a:pPr>
            <a:r>
              <a:rPr lang="fr-FR" sz="1650" dirty="0">
                <a:latin typeface="Arial" charset="0"/>
                <a:ea typeface="MS PGothic" charset="0"/>
              </a:rPr>
              <a:t>    - a patient support group</a:t>
            </a:r>
          </a:p>
          <a:p>
            <a:pPr eaLnBrk="1" hangingPunct="1">
              <a:lnSpc>
                <a:spcPct val="90000"/>
              </a:lnSpc>
              <a:buFontTx/>
              <a:buNone/>
            </a:pPr>
            <a:r>
              <a:rPr lang="fr-FR" sz="1650" dirty="0">
                <a:latin typeface="Arial" charset="0"/>
                <a:ea typeface="MS PGothic" charset="0"/>
              </a:rPr>
              <a:t>    - the International MDS </a:t>
            </a:r>
            <a:r>
              <a:rPr lang="fr-FR" sz="1650" dirty="0" err="1">
                <a:latin typeface="Arial" charset="0"/>
                <a:ea typeface="MS PGothic" charset="0"/>
              </a:rPr>
              <a:t>Foundation</a:t>
            </a:r>
            <a:endParaRPr lang="fr-FR" sz="1650" dirty="0">
              <a:latin typeface="Arial" charset="0"/>
              <a:ea typeface="MS PGothic" charset="0"/>
            </a:endParaRPr>
          </a:p>
          <a:p>
            <a:pPr eaLnBrk="1" hangingPunct="1">
              <a:lnSpc>
                <a:spcPct val="90000"/>
              </a:lnSpc>
              <a:buFontTx/>
              <a:buNone/>
            </a:pPr>
            <a:r>
              <a:rPr lang="fr-FR" sz="1650" dirty="0">
                <a:latin typeface="Arial" charset="0"/>
                <a:ea typeface="MS PGothic" charset="0"/>
              </a:rPr>
              <a:t>    - the </a:t>
            </a:r>
            <a:r>
              <a:rPr lang="fr-FR" sz="1650" dirty="0" err="1">
                <a:latin typeface="Arial" charset="0"/>
                <a:ea typeface="MS PGothic" charset="0"/>
              </a:rPr>
              <a:t>European</a:t>
            </a:r>
            <a:r>
              <a:rPr lang="fr-FR" sz="1650" dirty="0">
                <a:latin typeface="Arial" charset="0"/>
                <a:ea typeface="MS PGothic" charset="0"/>
              </a:rPr>
              <a:t> </a:t>
            </a:r>
            <a:r>
              <a:rPr lang="fr-FR" sz="1650" dirty="0" err="1">
                <a:latin typeface="Arial" charset="0"/>
                <a:ea typeface="MS PGothic" charset="0"/>
              </a:rPr>
              <a:t>Leukemia</a:t>
            </a:r>
            <a:r>
              <a:rPr lang="fr-FR" sz="1650" dirty="0">
                <a:latin typeface="Arial" charset="0"/>
                <a:ea typeface="MS PGothic" charset="0"/>
              </a:rPr>
              <a:t> Net</a:t>
            </a:r>
            <a:endParaRPr lang="fr-FR" sz="1275" dirty="0">
              <a:latin typeface="Arial" charset="0"/>
              <a:ea typeface="MS PGothic" charset="0"/>
            </a:endParaRPr>
          </a:p>
        </p:txBody>
      </p:sp>
      <p:pic>
        <p:nvPicPr>
          <p:cNvPr id="5427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401" y="4229101"/>
            <a:ext cx="1833033"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3417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156482-2CC9-F64D-841D-05D6E317195B}"/>
              </a:ext>
            </a:extLst>
          </p:cNvPr>
          <p:cNvSpPr>
            <a:spLocks noGrp="1"/>
          </p:cNvSpPr>
          <p:nvPr>
            <p:ph type="title"/>
          </p:nvPr>
        </p:nvSpPr>
        <p:spPr/>
        <p:txBody>
          <a:bodyPr/>
          <a:lstStyle/>
          <a:p>
            <a:r>
              <a:rPr lang="fr-FR" dirty="0">
                <a:solidFill>
                  <a:srgbClr val="FF0000"/>
                </a:solidFill>
              </a:rPr>
              <a:t>MDS </a:t>
            </a:r>
            <a:r>
              <a:rPr lang="fr-FR" dirty="0" err="1">
                <a:solidFill>
                  <a:srgbClr val="FF0000"/>
                </a:solidFill>
              </a:rPr>
              <a:t>with</a:t>
            </a:r>
            <a:r>
              <a:rPr lang="fr-FR" dirty="0">
                <a:solidFill>
                  <a:srgbClr val="FF0000"/>
                </a:solidFill>
              </a:rPr>
              <a:t> </a:t>
            </a:r>
            <a:r>
              <a:rPr lang="fr-FR" dirty="0" err="1">
                <a:solidFill>
                  <a:srgbClr val="FF0000"/>
                </a:solidFill>
              </a:rPr>
              <a:t>ringed</a:t>
            </a:r>
            <a:r>
              <a:rPr lang="fr-FR" dirty="0">
                <a:solidFill>
                  <a:srgbClr val="FF0000"/>
                </a:solidFill>
              </a:rPr>
              <a:t> </a:t>
            </a:r>
            <a:r>
              <a:rPr lang="fr-FR" dirty="0" err="1">
                <a:solidFill>
                  <a:srgbClr val="FF0000"/>
                </a:solidFill>
              </a:rPr>
              <a:t>sideroblasts</a:t>
            </a:r>
            <a:endParaRPr lang="fr-FR" dirty="0">
              <a:solidFill>
                <a:srgbClr val="FF0000"/>
              </a:solidFill>
            </a:endParaRPr>
          </a:p>
        </p:txBody>
      </p:sp>
      <p:sp>
        <p:nvSpPr>
          <p:cNvPr id="3" name="Espace réservé du contenu 2">
            <a:extLst>
              <a:ext uri="{FF2B5EF4-FFF2-40B4-BE49-F238E27FC236}">
                <a16:creationId xmlns:a16="http://schemas.microsoft.com/office/drawing/2014/main" id="{E8457421-8AED-504A-9E1D-806A18F564F6}"/>
              </a:ext>
            </a:extLst>
          </p:cNvPr>
          <p:cNvSpPr>
            <a:spLocks noGrp="1"/>
          </p:cNvSpPr>
          <p:nvPr>
            <p:ph idx="1"/>
          </p:nvPr>
        </p:nvSpPr>
        <p:spPr/>
        <p:txBody>
          <a:bodyPr/>
          <a:lstStyle/>
          <a:p>
            <a:r>
              <a:rPr lang="fr-FR" dirty="0" err="1"/>
              <a:t>Very</a:t>
            </a:r>
            <a:r>
              <a:rPr lang="fr-FR" dirty="0"/>
              <a:t> </a:t>
            </a:r>
            <a:r>
              <a:rPr lang="fr-FR" dirty="0" err="1"/>
              <a:t>low</a:t>
            </a:r>
            <a:r>
              <a:rPr lang="fr-FR" dirty="0"/>
              <a:t> </a:t>
            </a:r>
            <a:r>
              <a:rPr lang="fr-FR" dirty="0" err="1"/>
              <a:t>risk</a:t>
            </a:r>
            <a:r>
              <a:rPr lang="fr-FR" dirty="0"/>
              <a:t> of AML progression if </a:t>
            </a:r>
            <a:r>
              <a:rPr lang="fr-FR" dirty="0" err="1"/>
              <a:t>isolated</a:t>
            </a:r>
            <a:r>
              <a:rPr lang="fr-FR" dirty="0"/>
              <a:t> SF3B1 mutations (or </a:t>
            </a:r>
            <a:r>
              <a:rPr lang="fr-FR" dirty="0" err="1"/>
              <a:t>with</a:t>
            </a:r>
            <a:r>
              <a:rPr lang="fr-FR" dirty="0"/>
              <a:t> TET2)</a:t>
            </a:r>
          </a:p>
          <a:p>
            <a:r>
              <a:rPr lang="fr-FR" dirty="0" err="1"/>
              <a:t>Generally</a:t>
            </a:r>
            <a:r>
              <a:rPr lang="fr-FR" dirty="0"/>
              <a:t> </a:t>
            </a:r>
            <a:r>
              <a:rPr lang="fr-FR" dirty="0" err="1"/>
              <a:t>isolated</a:t>
            </a:r>
            <a:r>
              <a:rPr lang="fr-FR" dirty="0"/>
              <a:t> </a:t>
            </a:r>
            <a:r>
              <a:rPr lang="fr-FR" dirty="0" err="1"/>
              <a:t>anemia</a:t>
            </a:r>
            <a:endParaRPr lang="fr-FR" dirty="0"/>
          </a:p>
          <a:p>
            <a:r>
              <a:rPr lang="fr-FR" dirty="0" err="1"/>
              <a:t>Same</a:t>
            </a:r>
            <a:r>
              <a:rPr lang="fr-FR" dirty="0"/>
              <a:t> </a:t>
            </a:r>
            <a:r>
              <a:rPr lang="fr-FR" dirty="0" err="1"/>
              <a:t>response</a:t>
            </a:r>
            <a:r>
              <a:rPr lang="fr-FR" dirty="0"/>
              <a:t> rate to </a:t>
            </a:r>
            <a:r>
              <a:rPr lang="fr-FR" dirty="0" err="1"/>
              <a:t>ESAs</a:t>
            </a:r>
            <a:r>
              <a:rPr lang="fr-FR" dirty="0"/>
              <a:t> as </a:t>
            </a:r>
            <a:r>
              <a:rPr lang="fr-FR" dirty="0" err="1"/>
              <a:t>other</a:t>
            </a:r>
            <a:r>
              <a:rPr lang="fr-FR" dirty="0"/>
              <a:t> </a:t>
            </a:r>
            <a:r>
              <a:rPr lang="fr-FR" dirty="0" err="1"/>
              <a:t>lower</a:t>
            </a:r>
            <a:r>
              <a:rPr lang="fr-FR" dirty="0"/>
              <a:t> </a:t>
            </a:r>
            <a:r>
              <a:rPr lang="fr-FR" dirty="0" err="1"/>
              <a:t>risk</a:t>
            </a:r>
            <a:r>
              <a:rPr lang="fr-FR" dirty="0"/>
              <a:t> MDS, but </a:t>
            </a:r>
            <a:r>
              <a:rPr lang="fr-FR" dirty="0" err="1"/>
              <a:t>shorter</a:t>
            </a:r>
            <a:r>
              <a:rPr lang="fr-FR" dirty="0"/>
              <a:t> </a:t>
            </a:r>
            <a:r>
              <a:rPr lang="fr-FR" dirty="0" err="1"/>
              <a:t>responses</a:t>
            </a:r>
            <a:r>
              <a:rPr lang="fr-FR" dirty="0"/>
              <a:t> </a:t>
            </a:r>
            <a:r>
              <a:rPr lang="fr-FR" sz="1600" dirty="0"/>
              <a:t>(Park et al, J Clin </a:t>
            </a:r>
            <a:r>
              <a:rPr lang="fr-FR" sz="1600" dirty="0" err="1"/>
              <a:t>Oncol</a:t>
            </a:r>
            <a:r>
              <a:rPr lang="fr-FR" sz="1600" dirty="0"/>
              <a:t>, 2017)</a:t>
            </a:r>
          </a:p>
          <a:p>
            <a:r>
              <a:rPr lang="fr-FR" dirty="0"/>
              <a:t>Second line </a:t>
            </a:r>
            <a:r>
              <a:rPr lang="fr-FR" dirty="0" err="1"/>
              <a:t>treatments</a:t>
            </a:r>
            <a:endParaRPr lang="fr-FR" dirty="0"/>
          </a:p>
          <a:p>
            <a:pPr lvl="1"/>
            <a:r>
              <a:rPr lang="fr-FR" dirty="0" err="1"/>
              <a:t>Lenalidomide</a:t>
            </a:r>
            <a:r>
              <a:rPr lang="fr-FR" dirty="0"/>
              <a:t> + ESA (</a:t>
            </a:r>
            <a:r>
              <a:rPr lang="fr-FR" sz="1400" dirty="0"/>
              <a:t>Toma et al, </a:t>
            </a:r>
            <a:r>
              <a:rPr lang="fr-FR" sz="1400" dirty="0" err="1"/>
              <a:t>Leukemia</a:t>
            </a:r>
            <a:r>
              <a:rPr lang="fr-FR" sz="1400" dirty="0"/>
              <a:t>, 2015</a:t>
            </a:r>
            <a:r>
              <a:rPr lang="fr-FR" dirty="0"/>
              <a:t>): 40 % </a:t>
            </a:r>
            <a:r>
              <a:rPr lang="fr-FR" dirty="0" err="1"/>
              <a:t>response</a:t>
            </a:r>
            <a:endParaRPr lang="fr-FR" dirty="0"/>
          </a:p>
          <a:p>
            <a:pPr lvl="1"/>
            <a:r>
              <a:rPr lang="fr-FR" dirty="0" err="1"/>
              <a:t>Azacitidine</a:t>
            </a:r>
            <a:r>
              <a:rPr lang="fr-FR" dirty="0"/>
              <a:t> (</a:t>
            </a:r>
            <a:r>
              <a:rPr lang="fr-FR" sz="1400" dirty="0" err="1"/>
              <a:t>Thépot</a:t>
            </a:r>
            <a:r>
              <a:rPr lang="fr-FR" sz="1400" dirty="0"/>
              <a:t> et al, Haematologica,2016</a:t>
            </a:r>
            <a:r>
              <a:rPr lang="fr-FR" dirty="0"/>
              <a:t> ): 20 % </a:t>
            </a:r>
            <a:r>
              <a:rPr lang="fr-FR" dirty="0" err="1"/>
              <a:t>response</a:t>
            </a:r>
            <a:endParaRPr lang="fr-FR" dirty="0"/>
          </a:p>
          <a:p>
            <a:pPr lvl="1"/>
            <a:r>
              <a:rPr lang="fr-FR" dirty="0"/>
              <a:t>ATG: </a:t>
            </a:r>
            <a:r>
              <a:rPr lang="fr-FR" dirty="0" err="1"/>
              <a:t>low</a:t>
            </a:r>
            <a:r>
              <a:rPr lang="fr-FR" dirty="0"/>
              <a:t> </a:t>
            </a:r>
            <a:r>
              <a:rPr lang="fr-FR" dirty="0" err="1"/>
              <a:t>response</a:t>
            </a:r>
            <a:r>
              <a:rPr lang="fr-FR" dirty="0"/>
              <a:t> rate</a:t>
            </a:r>
          </a:p>
          <a:p>
            <a:pPr lvl="1"/>
            <a:r>
              <a:rPr lang="fr-FR" dirty="0"/>
              <a:t>Allo SCT:15 % </a:t>
            </a:r>
            <a:r>
              <a:rPr lang="fr-FR" dirty="0" err="1"/>
              <a:t>mortality</a:t>
            </a:r>
            <a:r>
              <a:rPr lang="fr-FR" dirty="0"/>
              <a:t> at 60, plus medium and long </a:t>
            </a:r>
            <a:r>
              <a:rPr lang="fr-FR" dirty="0" err="1"/>
              <a:t>term</a:t>
            </a:r>
            <a:r>
              <a:rPr lang="fr-FR" dirty="0"/>
              <a:t> </a:t>
            </a:r>
            <a:r>
              <a:rPr lang="fr-FR" dirty="0" err="1"/>
              <a:t>side</a:t>
            </a:r>
            <a:r>
              <a:rPr lang="fr-FR" dirty="0"/>
              <a:t> </a:t>
            </a:r>
            <a:r>
              <a:rPr lang="fr-FR" dirty="0" err="1"/>
              <a:t>effects</a:t>
            </a:r>
            <a:endParaRPr lang="fr-FR" dirty="0"/>
          </a:p>
          <a:p>
            <a:pPr lvl="1"/>
            <a:r>
              <a:rPr lang="fr-FR" i="1" dirty="0" err="1"/>
              <a:t>Imetelstat</a:t>
            </a:r>
            <a:r>
              <a:rPr lang="fr-FR" i="1" dirty="0"/>
              <a:t> : 40% </a:t>
            </a:r>
            <a:r>
              <a:rPr lang="fr-FR" i="1" dirty="0" err="1"/>
              <a:t>achievement</a:t>
            </a:r>
            <a:r>
              <a:rPr lang="fr-FR" i="1" dirty="0"/>
              <a:t> of TI </a:t>
            </a:r>
          </a:p>
        </p:txBody>
      </p:sp>
      <p:sp>
        <p:nvSpPr>
          <p:cNvPr id="4" name="Espace réservé du pied de page 3">
            <a:extLst>
              <a:ext uri="{FF2B5EF4-FFF2-40B4-BE49-F238E27FC236}">
                <a16:creationId xmlns:a16="http://schemas.microsoft.com/office/drawing/2014/main" id="{AC3788B5-0E9A-6C4C-8735-17FEECFFE0CA}"/>
              </a:ext>
            </a:extLst>
          </p:cNvPr>
          <p:cNvSpPr>
            <a:spLocks noGrp="1"/>
          </p:cNvSpPr>
          <p:nvPr>
            <p:ph type="ftr" sz="quarter" idx="11"/>
          </p:nvPr>
        </p:nvSpPr>
        <p:spPr/>
        <p:txBody>
          <a:bodyPr/>
          <a:lstStyle/>
          <a:p>
            <a:r>
              <a:rPr lang="en-US"/>
              <a:t>Footer for Disclaimer Text</a:t>
            </a:r>
            <a:endParaRPr lang="en-US" dirty="0"/>
          </a:p>
        </p:txBody>
      </p:sp>
      <p:sp>
        <p:nvSpPr>
          <p:cNvPr id="5" name="Espace réservé du numéro de diapositive 4">
            <a:extLst>
              <a:ext uri="{FF2B5EF4-FFF2-40B4-BE49-F238E27FC236}">
                <a16:creationId xmlns:a16="http://schemas.microsoft.com/office/drawing/2014/main" id="{777DA643-1B21-1240-ABA4-4F778473F9B6}"/>
              </a:ext>
            </a:extLst>
          </p:cNvPr>
          <p:cNvSpPr>
            <a:spLocks noGrp="1"/>
          </p:cNvSpPr>
          <p:nvPr>
            <p:ph type="sldNum" sz="quarter" idx="12"/>
          </p:nvPr>
        </p:nvSpPr>
        <p:spPr/>
        <p:txBody>
          <a:bodyPr/>
          <a:lstStyle/>
          <a:p>
            <a:fld id="{C0543ED3-111B-4842-9D2D-918F903AB236}" type="slidenum">
              <a:rPr lang="en-US" smtClean="0"/>
              <a:t>5</a:t>
            </a:fld>
            <a:endParaRPr lang="en-US" dirty="0"/>
          </a:p>
        </p:txBody>
      </p:sp>
      <p:pic>
        <p:nvPicPr>
          <p:cNvPr id="6" name="Picture 6">
            <a:extLst>
              <a:ext uri="{FF2B5EF4-FFF2-40B4-BE49-F238E27FC236}">
                <a16:creationId xmlns:a16="http://schemas.microsoft.com/office/drawing/2014/main" id="{2A9EF5D9-E677-3C4D-BD1D-36103E3004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2063" y="1895100"/>
            <a:ext cx="1021937" cy="33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A88DE47-0575-6D4D-A2DF-CE005670CE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938549"/>
            <a:ext cx="940403" cy="30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8BA6A0A6-018D-D94E-A6F3-B4A389B364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1359" y="3316768"/>
            <a:ext cx="1040225" cy="33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820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3717" y="0"/>
            <a:ext cx="5577417" cy="1028700"/>
          </a:xfrm>
        </p:spPr>
        <p:txBody>
          <a:bodyPr/>
          <a:lstStyle/>
          <a:p>
            <a:pPr eaLnBrk="1" hangingPunct="1"/>
            <a:endParaRPr lang="fr-FR">
              <a:latin typeface="Arial" charset="0"/>
              <a:ea typeface="MS PGothic" charset="0"/>
            </a:endParaRPr>
          </a:p>
        </p:txBody>
      </p:sp>
      <p:sp>
        <p:nvSpPr>
          <p:cNvPr id="27651" name="Freeform 3"/>
          <p:cNvSpPr>
            <a:spLocks/>
          </p:cNvSpPr>
          <p:nvPr/>
        </p:nvSpPr>
        <p:spPr bwMode="auto">
          <a:xfrm>
            <a:off x="2145243" y="2224089"/>
            <a:ext cx="3872441" cy="1597819"/>
          </a:xfrm>
          <a:custGeom>
            <a:avLst/>
            <a:gdLst>
              <a:gd name="T0" fmla="*/ 0 w 3219"/>
              <a:gd name="T1" fmla="*/ 2147483647 h 1687"/>
              <a:gd name="T2" fmla="*/ 2147483647 w 3219"/>
              <a:gd name="T3" fmla="*/ 2147483647 h 1687"/>
              <a:gd name="T4" fmla="*/ 2147483647 w 3219"/>
              <a:gd name="T5" fmla="*/ 2147483647 h 1687"/>
              <a:gd name="T6" fmla="*/ 2147483647 w 3219"/>
              <a:gd name="T7" fmla="*/ 2147483647 h 1687"/>
              <a:gd name="T8" fmla="*/ 2147483647 w 3219"/>
              <a:gd name="T9" fmla="*/ 2147483647 h 1687"/>
              <a:gd name="T10" fmla="*/ 2147483647 w 3219"/>
              <a:gd name="T11" fmla="*/ 2147483647 h 1687"/>
              <a:gd name="T12" fmla="*/ 2147483647 w 3219"/>
              <a:gd name="T13" fmla="*/ 2147483647 h 1687"/>
              <a:gd name="T14" fmla="*/ 2147483647 w 3219"/>
              <a:gd name="T15" fmla="*/ 2147483647 h 1687"/>
              <a:gd name="T16" fmla="*/ 2147483647 w 3219"/>
              <a:gd name="T17" fmla="*/ 2147483647 h 1687"/>
              <a:gd name="T18" fmla="*/ 2147483647 w 3219"/>
              <a:gd name="T19" fmla="*/ 2147483647 h 1687"/>
              <a:gd name="T20" fmla="*/ 2147483647 w 3219"/>
              <a:gd name="T21" fmla="*/ 2147483647 h 1687"/>
              <a:gd name="T22" fmla="*/ 2147483647 w 3219"/>
              <a:gd name="T23" fmla="*/ 2147483647 h 1687"/>
              <a:gd name="T24" fmla="*/ 2147483647 w 3219"/>
              <a:gd name="T25" fmla="*/ 2147483647 h 1687"/>
              <a:gd name="T26" fmla="*/ 2147483647 w 3219"/>
              <a:gd name="T27" fmla="*/ 2147483647 h 1687"/>
              <a:gd name="T28" fmla="*/ 2147483647 w 3219"/>
              <a:gd name="T29" fmla="*/ 2147483647 h 1687"/>
              <a:gd name="T30" fmla="*/ 2147483647 w 3219"/>
              <a:gd name="T31" fmla="*/ 2147483647 h 1687"/>
              <a:gd name="T32" fmla="*/ 2147483647 w 3219"/>
              <a:gd name="T33" fmla="*/ 2147483647 h 1687"/>
              <a:gd name="T34" fmla="*/ 2147483647 w 3219"/>
              <a:gd name="T35" fmla="*/ 0 h 1687"/>
              <a:gd name="T36" fmla="*/ 2147483647 w 3219"/>
              <a:gd name="T37" fmla="*/ 2147483647 h 16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9"/>
              <a:gd name="T58" fmla="*/ 0 h 1687"/>
              <a:gd name="T59" fmla="*/ 3219 w 3219"/>
              <a:gd name="T60" fmla="*/ 1687 h 16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9" h="1687">
                <a:moveTo>
                  <a:pt x="0" y="1503"/>
                </a:moveTo>
                <a:lnTo>
                  <a:pt x="114" y="1503"/>
                </a:lnTo>
                <a:lnTo>
                  <a:pt x="177" y="153"/>
                </a:lnTo>
                <a:lnTo>
                  <a:pt x="560" y="1117"/>
                </a:lnTo>
                <a:lnTo>
                  <a:pt x="714" y="1144"/>
                </a:lnTo>
                <a:lnTo>
                  <a:pt x="963" y="1687"/>
                </a:lnTo>
                <a:lnTo>
                  <a:pt x="1099" y="942"/>
                </a:lnTo>
                <a:lnTo>
                  <a:pt x="1239" y="1529"/>
                </a:lnTo>
                <a:lnTo>
                  <a:pt x="1371" y="14"/>
                </a:lnTo>
                <a:lnTo>
                  <a:pt x="1647" y="509"/>
                </a:lnTo>
                <a:lnTo>
                  <a:pt x="1668" y="395"/>
                </a:lnTo>
                <a:lnTo>
                  <a:pt x="1953" y="806"/>
                </a:lnTo>
                <a:lnTo>
                  <a:pt x="2063" y="1209"/>
                </a:lnTo>
                <a:lnTo>
                  <a:pt x="2352" y="1398"/>
                </a:lnTo>
                <a:lnTo>
                  <a:pt x="2487" y="76"/>
                </a:lnTo>
                <a:lnTo>
                  <a:pt x="2825" y="1472"/>
                </a:lnTo>
                <a:lnTo>
                  <a:pt x="2947" y="101"/>
                </a:lnTo>
                <a:lnTo>
                  <a:pt x="3101" y="0"/>
                </a:lnTo>
                <a:lnTo>
                  <a:pt x="3219" y="211"/>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lIns="69056" tIns="34529" rIns="69056" bIns="34529" anchor="ctr"/>
          <a:lstStyle/>
          <a:p>
            <a:endParaRPr lang="fr-FR" sz="1350"/>
          </a:p>
        </p:txBody>
      </p:sp>
      <p:sp>
        <p:nvSpPr>
          <p:cNvPr id="27652" name="Freeform 4"/>
          <p:cNvSpPr>
            <a:spLocks/>
          </p:cNvSpPr>
          <p:nvPr/>
        </p:nvSpPr>
        <p:spPr bwMode="auto">
          <a:xfrm>
            <a:off x="2145242" y="1625205"/>
            <a:ext cx="4073525" cy="1107281"/>
          </a:xfrm>
          <a:custGeom>
            <a:avLst/>
            <a:gdLst>
              <a:gd name="T0" fmla="*/ 0 w 2815"/>
              <a:gd name="T1" fmla="*/ 2147483647 h 1069"/>
              <a:gd name="T2" fmla="*/ 2147483647 w 2815"/>
              <a:gd name="T3" fmla="*/ 2147483647 h 1069"/>
              <a:gd name="T4" fmla="*/ 2147483647 w 2815"/>
              <a:gd name="T5" fmla="*/ 2147483647 h 1069"/>
              <a:gd name="T6" fmla="*/ 2147483647 w 2815"/>
              <a:gd name="T7" fmla="*/ 2147483647 h 1069"/>
              <a:gd name="T8" fmla="*/ 2147483647 w 2815"/>
              <a:gd name="T9" fmla="*/ 2147483647 h 1069"/>
              <a:gd name="T10" fmla="*/ 2147483647 w 2815"/>
              <a:gd name="T11" fmla="*/ 2147483647 h 1069"/>
              <a:gd name="T12" fmla="*/ 2147483647 w 2815"/>
              <a:gd name="T13" fmla="*/ 2147483647 h 1069"/>
              <a:gd name="T14" fmla="*/ 2147483647 w 2815"/>
              <a:gd name="T15" fmla="*/ 2147483647 h 1069"/>
              <a:gd name="T16" fmla="*/ 2147483647 w 2815"/>
              <a:gd name="T17" fmla="*/ 2147483647 h 1069"/>
              <a:gd name="T18" fmla="*/ 2147483647 w 2815"/>
              <a:gd name="T19" fmla="*/ 2147483647 h 1069"/>
              <a:gd name="T20" fmla="*/ 2147483647 w 2815"/>
              <a:gd name="T21" fmla="*/ 2147483647 h 1069"/>
              <a:gd name="T22" fmla="*/ 2147483647 w 2815"/>
              <a:gd name="T23" fmla="*/ 2147483647 h 1069"/>
              <a:gd name="T24" fmla="*/ 2147483647 w 2815"/>
              <a:gd name="T25" fmla="*/ 2147483647 h 1069"/>
              <a:gd name="T26" fmla="*/ 2147483647 w 2815"/>
              <a:gd name="T27" fmla="*/ 0 h 1069"/>
              <a:gd name="T28" fmla="*/ 2147483647 w 2815"/>
              <a:gd name="T29" fmla="*/ 2147483647 h 1069"/>
              <a:gd name="T30" fmla="*/ 2147483647 w 2815"/>
              <a:gd name="T31" fmla="*/ 2147483647 h 1069"/>
              <a:gd name="T32" fmla="*/ 2147483647 w 2815"/>
              <a:gd name="T33" fmla="*/ 2147483647 h 1069"/>
              <a:gd name="T34" fmla="*/ 2147483647 w 2815"/>
              <a:gd name="T35" fmla="*/ 2147483647 h 1069"/>
              <a:gd name="T36" fmla="*/ 2147483647 w 2815"/>
              <a:gd name="T37" fmla="*/ 2147483647 h 1069"/>
              <a:gd name="T38" fmla="*/ 2147483647 w 2815"/>
              <a:gd name="T39" fmla="*/ 2147483647 h 10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15"/>
              <a:gd name="T61" fmla="*/ 0 h 1069"/>
              <a:gd name="T62" fmla="*/ 2815 w 2815"/>
              <a:gd name="T63" fmla="*/ 1069 h 10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15" h="1069">
                <a:moveTo>
                  <a:pt x="0" y="961"/>
                </a:moveTo>
                <a:lnTo>
                  <a:pt x="54" y="997"/>
                </a:lnTo>
                <a:lnTo>
                  <a:pt x="85" y="929"/>
                </a:lnTo>
                <a:lnTo>
                  <a:pt x="108" y="1006"/>
                </a:lnTo>
                <a:lnTo>
                  <a:pt x="153" y="925"/>
                </a:lnTo>
                <a:lnTo>
                  <a:pt x="180" y="1069"/>
                </a:lnTo>
                <a:lnTo>
                  <a:pt x="320" y="613"/>
                </a:lnTo>
                <a:lnTo>
                  <a:pt x="527" y="446"/>
                </a:lnTo>
                <a:lnTo>
                  <a:pt x="663" y="442"/>
                </a:lnTo>
                <a:lnTo>
                  <a:pt x="762" y="131"/>
                </a:lnTo>
                <a:lnTo>
                  <a:pt x="870" y="347"/>
                </a:lnTo>
                <a:lnTo>
                  <a:pt x="974" y="392"/>
                </a:lnTo>
                <a:lnTo>
                  <a:pt x="1082" y="298"/>
                </a:lnTo>
                <a:lnTo>
                  <a:pt x="1186" y="0"/>
                </a:lnTo>
                <a:lnTo>
                  <a:pt x="1276" y="126"/>
                </a:lnTo>
                <a:lnTo>
                  <a:pt x="1529" y="311"/>
                </a:lnTo>
                <a:lnTo>
                  <a:pt x="1754" y="185"/>
                </a:lnTo>
                <a:lnTo>
                  <a:pt x="1966" y="135"/>
                </a:lnTo>
                <a:lnTo>
                  <a:pt x="2607" y="397"/>
                </a:lnTo>
                <a:lnTo>
                  <a:pt x="2815" y="316"/>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sp>
        <p:nvSpPr>
          <p:cNvPr id="27653" name="Line 5"/>
          <p:cNvSpPr>
            <a:spLocks noChangeShapeType="1"/>
          </p:cNvSpPr>
          <p:nvPr/>
        </p:nvSpPr>
        <p:spPr bwMode="auto">
          <a:xfrm>
            <a:off x="2075392" y="3644505"/>
            <a:ext cx="68792" cy="1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4" name="Line 6"/>
          <p:cNvSpPr>
            <a:spLocks noChangeShapeType="1"/>
          </p:cNvSpPr>
          <p:nvPr/>
        </p:nvSpPr>
        <p:spPr bwMode="auto">
          <a:xfrm>
            <a:off x="2075392" y="2633663"/>
            <a:ext cx="68792" cy="1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5" name="Line 7"/>
          <p:cNvSpPr>
            <a:spLocks noChangeShapeType="1"/>
          </p:cNvSpPr>
          <p:nvPr/>
        </p:nvSpPr>
        <p:spPr bwMode="auto">
          <a:xfrm>
            <a:off x="2076451" y="3138488"/>
            <a:ext cx="68792" cy="1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6" name="Line 8"/>
          <p:cNvSpPr>
            <a:spLocks noChangeShapeType="1"/>
          </p:cNvSpPr>
          <p:nvPr/>
        </p:nvSpPr>
        <p:spPr bwMode="auto">
          <a:xfrm>
            <a:off x="2082801" y="1631156"/>
            <a:ext cx="68792" cy="1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7" name="Line 9"/>
          <p:cNvSpPr>
            <a:spLocks noChangeShapeType="1"/>
          </p:cNvSpPr>
          <p:nvPr/>
        </p:nvSpPr>
        <p:spPr bwMode="auto">
          <a:xfrm>
            <a:off x="2075392" y="2127649"/>
            <a:ext cx="68792" cy="1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58" name="Freeform 10"/>
          <p:cNvSpPr>
            <a:spLocks/>
          </p:cNvSpPr>
          <p:nvPr/>
        </p:nvSpPr>
        <p:spPr bwMode="auto">
          <a:xfrm>
            <a:off x="2159000" y="1600201"/>
            <a:ext cx="4857750" cy="2526506"/>
          </a:xfrm>
          <a:custGeom>
            <a:avLst/>
            <a:gdLst>
              <a:gd name="T0" fmla="*/ 0 w 765"/>
              <a:gd name="T1" fmla="*/ 0 h 605"/>
              <a:gd name="T2" fmla="*/ 0 w 765"/>
              <a:gd name="T3" fmla="*/ 2147483647 h 605"/>
              <a:gd name="T4" fmla="*/ 2147483647 w 765"/>
              <a:gd name="T5" fmla="*/ 2147483647 h 605"/>
              <a:gd name="T6" fmla="*/ 0 60000 65536"/>
              <a:gd name="T7" fmla="*/ 0 60000 65536"/>
              <a:gd name="T8" fmla="*/ 0 60000 65536"/>
              <a:gd name="T9" fmla="*/ 0 w 765"/>
              <a:gd name="T10" fmla="*/ 0 h 605"/>
              <a:gd name="T11" fmla="*/ 765 w 765"/>
              <a:gd name="T12" fmla="*/ 605 h 605"/>
            </a:gdLst>
            <a:ahLst/>
            <a:cxnLst>
              <a:cxn ang="T6">
                <a:pos x="T0" y="T1"/>
              </a:cxn>
              <a:cxn ang="T7">
                <a:pos x="T2" y="T3"/>
              </a:cxn>
              <a:cxn ang="T8">
                <a:pos x="T4" y="T5"/>
              </a:cxn>
            </a:cxnLst>
            <a:rect l="T9" t="T10" r="T11" b="T12"/>
            <a:pathLst>
              <a:path w="765" h="605">
                <a:moveTo>
                  <a:pt x="0" y="0"/>
                </a:moveTo>
                <a:lnTo>
                  <a:pt x="0" y="605"/>
                </a:lnTo>
                <a:lnTo>
                  <a:pt x="765" y="605"/>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sz="1350"/>
          </a:p>
        </p:txBody>
      </p:sp>
      <p:sp>
        <p:nvSpPr>
          <p:cNvPr id="27659" name="Rectangle 11"/>
          <p:cNvSpPr>
            <a:spLocks noChangeArrowheads="1"/>
          </p:cNvSpPr>
          <p:nvPr/>
        </p:nvSpPr>
        <p:spPr bwMode="auto">
          <a:xfrm>
            <a:off x="2089215" y="4171950"/>
            <a:ext cx="9618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0</a:t>
            </a:r>
          </a:p>
        </p:txBody>
      </p:sp>
      <p:sp>
        <p:nvSpPr>
          <p:cNvPr id="27660" name="Line 12"/>
          <p:cNvSpPr>
            <a:spLocks noChangeShapeType="1"/>
          </p:cNvSpPr>
          <p:nvPr/>
        </p:nvSpPr>
        <p:spPr bwMode="auto">
          <a:xfrm flipV="1">
            <a:off x="2839509"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1" name="Line 13"/>
          <p:cNvSpPr>
            <a:spLocks noChangeShapeType="1"/>
          </p:cNvSpPr>
          <p:nvPr/>
        </p:nvSpPr>
        <p:spPr bwMode="auto">
          <a:xfrm flipV="1">
            <a:off x="2145242"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2" name="Line 14"/>
          <p:cNvSpPr>
            <a:spLocks noChangeShapeType="1"/>
          </p:cNvSpPr>
          <p:nvPr/>
        </p:nvSpPr>
        <p:spPr bwMode="auto">
          <a:xfrm flipV="1">
            <a:off x="3534833"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3" name="Line 15"/>
          <p:cNvSpPr>
            <a:spLocks noChangeShapeType="1"/>
          </p:cNvSpPr>
          <p:nvPr/>
        </p:nvSpPr>
        <p:spPr bwMode="auto">
          <a:xfrm flipV="1">
            <a:off x="4230159"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4" name="Line 16"/>
          <p:cNvSpPr>
            <a:spLocks noChangeShapeType="1"/>
          </p:cNvSpPr>
          <p:nvPr/>
        </p:nvSpPr>
        <p:spPr bwMode="auto">
          <a:xfrm flipV="1">
            <a:off x="4924425"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5" name="Line 17"/>
          <p:cNvSpPr>
            <a:spLocks noChangeShapeType="1"/>
          </p:cNvSpPr>
          <p:nvPr/>
        </p:nvSpPr>
        <p:spPr bwMode="auto">
          <a:xfrm flipV="1">
            <a:off x="5619750"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6" name="Line 18"/>
          <p:cNvSpPr>
            <a:spLocks noChangeShapeType="1"/>
          </p:cNvSpPr>
          <p:nvPr/>
        </p:nvSpPr>
        <p:spPr bwMode="auto">
          <a:xfrm flipV="1">
            <a:off x="6315075" y="4150519"/>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7" name="Line 19"/>
          <p:cNvSpPr>
            <a:spLocks noChangeShapeType="1"/>
          </p:cNvSpPr>
          <p:nvPr/>
        </p:nvSpPr>
        <p:spPr bwMode="auto">
          <a:xfrm flipV="1">
            <a:off x="7002992" y="4143375"/>
            <a:ext cx="0" cy="80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69056" tIns="34529" rIns="69056" bIns="34529" anchor="ctr"/>
          <a:lstStyle/>
          <a:p>
            <a:endParaRPr lang="fr-FR" sz="1350"/>
          </a:p>
        </p:txBody>
      </p:sp>
      <p:sp>
        <p:nvSpPr>
          <p:cNvPr id="27668" name="Rectangle 20"/>
          <p:cNvSpPr>
            <a:spLocks noChangeArrowheads="1"/>
          </p:cNvSpPr>
          <p:nvPr/>
        </p:nvSpPr>
        <p:spPr bwMode="auto">
          <a:xfrm>
            <a:off x="2743858" y="4171950"/>
            <a:ext cx="19236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30</a:t>
            </a:r>
          </a:p>
        </p:txBody>
      </p:sp>
      <p:sp>
        <p:nvSpPr>
          <p:cNvPr id="27669" name="Rectangle 21"/>
          <p:cNvSpPr>
            <a:spLocks noChangeArrowheads="1"/>
          </p:cNvSpPr>
          <p:nvPr/>
        </p:nvSpPr>
        <p:spPr bwMode="auto">
          <a:xfrm>
            <a:off x="3437595" y="4171950"/>
            <a:ext cx="19236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60</a:t>
            </a:r>
          </a:p>
        </p:txBody>
      </p:sp>
      <p:sp>
        <p:nvSpPr>
          <p:cNvPr id="27670" name="Rectangle 22"/>
          <p:cNvSpPr>
            <a:spLocks noChangeArrowheads="1"/>
          </p:cNvSpPr>
          <p:nvPr/>
        </p:nvSpPr>
        <p:spPr bwMode="auto">
          <a:xfrm>
            <a:off x="4135566" y="4171950"/>
            <a:ext cx="19236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90</a:t>
            </a:r>
          </a:p>
        </p:txBody>
      </p:sp>
      <p:sp>
        <p:nvSpPr>
          <p:cNvPr id="27671" name="Rectangle 23"/>
          <p:cNvSpPr>
            <a:spLocks noChangeArrowheads="1"/>
          </p:cNvSpPr>
          <p:nvPr/>
        </p:nvSpPr>
        <p:spPr bwMode="auto">
          <a:xfrm>
            <a:off x="4783331" y="4171950"/>
            <a:ext cx="28854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120</a:t>
            </a:r>
          </a:p>
        </p:txBody>
      </p:sp>
      <p:sp>
        <p:nvSpPr>
          <p:cNvPr id="27672" name="Rectangle 24"/>
          <p:cNvSpPr>
            <a:spLocks noChangeArrowheads="1"/>
          </p:cNvSpPr>
          <p:nvPr/>
        </p:nvSpPr>
        <p:spPr bwMode="auto">
          <a:xfrm>
            <a:off x="5479714" y="4171950"/>
            <a:ext cx="28854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150</a:t>
            </a:r>
          </a:p>
        </p:txBody>
      </p:sp>
      <p:sp>
        <p:nvSpPr>
          <p:cNvPr id="27673" name="Rectangle 25"/>
          <p:cNvSpPr>
            <a:spLocks noChangeArrowheads="1"/>
          </p:cNvSpPr>
          <p:nvPr/>
        </p:nvSpPr>
        <p:spPr bwMode="auto">
          <a:xfrm>
            <a:off x="6176097" y="4171950"/>
            <a:ext cx="28854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180</a:t>
            </a:r>
          </a:p>
        </p:txBody>
      </p:sp>
      <p:sp>
        <p:nvSpPr>
          <p:cNvPr id="27674" name="Rectangle 26"/>
          <p:cNvSpPr>
            <a:spLocks noChangeArrowheads="1"/>
          </p:cNvSpPr>
          <p:nvPr/>
        </p:nvSpPr>
        <p:spPr bwMode="auto">
          <a:xfrm>
            <a:off x="6853431" y="4171950"/>
            <a:ext cx="288541" cy="28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81000" rIns="0" bIns="0">
            <a:spAutoFit/>
          </a:bodyPr>
          <a:lstStyle/>
          <a:p>
            <a:pPr algn="ctr"/>
            <a:r>
              <a:rPr lang="en-US" sz="1350" b="1"/>
              <a:t>210</a:t>
            </a:r>
          </a:p>
        </p:txBody>
      </p:sp>
      <p:sp>
        <p:nvSpPr>
          <p:cNvPr id="27675" name="Rectangle 27"/>
          <p:cNvSpPr>
            <a:spLocks noChangeArrowheads="1"/>
          </p:cNvSpPr>
          <p:nvPr/>
        </p:nvSpPr>
        <p:spPr bwMode="auto">
          <a:xfrm rot="-5400000">
            <a:off x="955676" y="2922401"/>
            <a:ext cx="1190625" cy="34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135000" anchor="b">
            <a:spAutoFit/>
          </a:bodyPr>
          <a:lstStyle/>
          <a:p>
            <a:pPr algn="ctr" defTabSz="571500"/>
            <a:r>
              <a:rPr lang="en-US" sz="1350" b="1"/>
              <a:t>Hb (g/dL)</a:t>
            </a:r>
          </a:p>
        </p:txBody>
      </p:sp>
      <p:sp>
        <p:nvSpPr>
          <p:cNvPr id="27676" name="Rectangle 28"/>
          <p:cNvSpPr>
            <a:spLocks noChangeArrowheads="1"/>
          </p:cNvSpPr>
          <p:nvPr/>
        </p:nvSpPr>
        <p:spPr bwMode="auto">
          <a:xfrm>
            <a:off x="3843147" y="4624389"/>
            <a:ext cx="146194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pPr algn="ctr" defTabSz="692944"/>
            <a:r>
              <a:rPr lang="en-US" sz="1350" b="1"/>
              <a:t>Days of treatment</a:t>
            </a:r>
          </a:p>
        </p:txBody>
      </p:sp>
      <p:sp>
        <p:nvSpPr>
          <p:cNvPr id="27677" name="Line 29"/>
          <p:cNvSpPr>
            <a:spLocks noChangeShapeType="1"/>
          </p:cNvSpPr>
          <p:nvPr/>
        </p:nvSpPr>
        <p:spPr bwMode="auto">
          <a:xfrm>
            <a:off x="2076451" y="4149330"/>
            <a:ext cx="68792" cy="11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7678" name="Rectangle 30"/>
          <p:cNvSpPr>
            <a:spLocks noChangeArrowheads="1"/>
          </p:cNvSpPr>
          <p:nvPr/>
        </p:nvSpPr>
        <p:spPr bwMode="auto">
          <a:xfrm>
            <a:off x="1911432" y="3029851"/>
            <a:ext cx="20523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8</a:t>
            </a:r>
          </a:p>
        </p:txBody>
      </p:sp>
      <p:sp>
        <p:nvSpPr>
          <p:cNvPr id="27679" name="Rectangle 31"/>
          <p:cNvSpPr>
            <a:spLocks noChangeArrowheads="1"/>
          </p:cNvSpPr>
          <p:nvPr/>
        </p:nvSpPr>
        <p:spPr bwMode="auto">
          <a:xfrm>
            <a:off x="1815252" y="2023773"/>
            <a:ext cx="30141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12</a:t>
            </a:r>
          </a:p>
        </p:txBody>
      </p:sp>
      <p:sp>
        <p:nvSpPr>
          <p:cNvPr id="27680" name="Rectangle 32"/>
          <p:cNvSpPr>
            <a:spLocks noChangeArrowheads="1"/>
          </p:cNvSpPr>
          <p:nvPr/>
        </p:nvSpPr>
        <p:spPr bwMode="auto">
          <a:xfrm>
            <a:off x="1815252" y="1521330"/>
            <a:ext cx="30141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14</a:t>
            </a:r>
          </a:p>
        </p:txBody>
      </p:sp>
      <p:sp>
        <p:nvSpPr>
          <p:cNvPr id="27681" name="Rectangle 33"/>
          <p:cNvSpPr>
            <a:spLocks noChangeArrowheads="1"/>
          </p:cNvSpPr>
          <p:nvPr/>
        </p:nvSpPr>
        <p:spPr bwMode="auto">
          <a:xfrm>
            <a:off x="1815252" y="2527407"/>
            <a:ext cx="30141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10</a:t>
            </a:r>
          </a:p>
        </p:txBody>
      </p:sp>
      <p:sp>
        <p:nvSpPr>
          <p:cNvPr id="27682" name="Rectangle 34"/>
          <p:cNvSpPr>
            <a:spLocks noChangeArrowheads="1"/>
          </p:cNvSpPr>
          <p:nvPr/>
        </p:nvSpPr>
        <p:spPr bwMode="auto">
          <a:xfrm>
            <a:off x="1911432" y="4037120"/>
            <a:ext cx="20523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4</a:t>
            </a:r>
          </a:p>
        </p:txBody>
      </p:sp>
      <p:sp>
        <p:nvSpPr>
          <p:cNvPr id="27683" name="Rectangle 35"/>
          <p:cNvSpPr>
            <a:spLocks noChangeArrowheads="1"/>
          </p:cNvSpPr>
          <p:nvPr/>
        </p:nvSpPr>
        <p:spPr bwMode="auto">
          <a:xfrm>
            <a:off x="1911432" y="3533486"/>
            <a:ext cx="20523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108000" bIns="0" anchor="ctr">
            <a:spAutoFit/>
          </a:bodyPr>
          <a:lstStyle/>
          <a:p>
            <a:pPr algn="r"/>
            <a:r>
              <a:rPr lang="en-US" sz="1350" b="1"/>
              <a:t>6</a:t>
            </a:r>
          </a:p>
        </p:txBody>
      </p:sp>
      <p:sp>
        <p:nvSpPr>
          <p:cNvPr id="27684" name="AutoShape 36"/>
          <p:cNvSpPr>
            <a:spLocks noChangeArrowheads="1"/>
          </p:cNvSpPr>
          <p:nvPr/>
        </p:nvSpPr>
        <p:spPr bwMode="auto">
          <a:xfrm>
            <a:off x="3255434" y="3869531"/>
            <a:ext cx="100542" cy="215504"/>
          </a:xfrm>
          <a:prstGeom prst="upArrow">
            <a:avLst>
              <a:gd name="adj1" fmla="val 50000"/>
              <a:gd name="adj2" fmla="val 47632"/>
            </a:avLst>
          </a:prstGeom>
          <a:solidFill>
            <a:schemeClr val="tx1"/>
          </a:solidFill>
          <a:ln w="9525">
            <a:solidFill>
              <a:schemeClr val="tx1"/>
            </a:solidFill>
            <a:miter lim="800000"/>
            <a:headEnd/>
            <a:tailEnd/>
          </a:ln>
        </p:spPr>
        <p:txBody>
          <a:bodyPr vert="eaVert" wrap="none" anchor="ctr"/>
          <a:lstStyle/>
          <a:p>
            <a:endParaRPr lang="fr-FR" sz="1350"/>
          </a:p>
        </p:txBody>
      </p:sp>
      <p:sp>
        <p:nvSpPr>
          <p:cNvPr id="27685" name="AutoShape 37"/>
          <p:cNvSpPr>
            <a:spLocks noChangeArrowheads="1"/>
          </p:cNvSpPr>
          <p:nvPr/>
        </p:nvSpPr>
        <p:spPr bwMode="auto">
          <a:xfrm>
            <a:off x="2239434" y="3869531"/>
            <a:ext cx="101600" cy="215504"/>
          </a:xfrm>
          <a:prstGeom prst="upArrow">
            <a:avLst>
              <a:gd name="adj1" fmla="val 50000"/>
              <a:gd name="adj2" fmla="val 47135"/>
            </a:avLst>
          </a:prstGeom>
          <a:solidFill>
            <a:schemeClr val="tx1"/>
          </a:solidFill>
          <a:ln w="9525">
            <a:solidFill>
              <a:schemeClr val="tx1"/>
            </a:solidFill>
            <a:miter lim="800000"/>
            <a:headEnd/>
            <a:tailEnd/>
          </a:ln>
        </p:spPr>
        <p:txBody>
          <a:bodyPr vert="eaVert" wrap="none" anchor="ctr"/>
          <a:lstStyle/>
          <a:p>
            <a:endParaRPr lang="fr-FR" sz="1350"/>
          </a:p>
        </p:txBody>
      </p:sp>
      <p:sp>
        <p:nvSpPr>
          <p:cNvPr id="27686" name="AutoShape 38"/>
          <p:cNvSpPr>
            <a:spLocks noChangeArrowheads="1"/>
          </p:cNvSpPr>
          <p:nvPr/>
        </p:nvSpPr>
        <p:spPr bwMode="auto">
          <a:xfrm>
            <a:off x="3586693" y="3869531"/>
            <a:ext cx="100541" cy="215504"/>
          </a:xfrm>
          <a:prstGeom prst="upArrow">
            <a:avLst>
              <a:gd name="adj1" fmla="val 50000"/>
              <a:gd name="adj2" fmla="val 47632"/>
            </a:avLst>
          </a:prstGeom>
          <a:solidFill>
            <a:schemeClr val="tx1"/>
          </a:solidFill>
          <a:ln w="9525">
            <a:solidFill>
              <a:schemeClr val="tx1"/>
            </a:solidFill>
            <a:miter lim="800000"/>
            <a:headEnd/>
            <a:tailEnd/>
          </a:ln>
        </p:spPr>
        <p:txBody>
          <a:bodyPr vert="eaVert" wrap="none" anchor="ctr"/>
          <a:lstStyle/>
          <a:p>
            <a:endParaRPr lang="fr-FR" sz="1350"/>
          </a:p>
        </p:txBody>
      </p:sp>
      <p:sp>
        <p:nvSpPr>
          <p:cNvPr id="27687" name="AutoShape 39"/>
          <p:cNvSpPr>
            <a:spLocks noChangeArrowheads="1"/>
          </p:cNvSpPr>
          <p:nvPr/>
        </p:nvSpPr>
        <p:spPr bwMode="auto">
          <a:xfrm>
            <a:off x="4930776" y="3869531"/>
            <a:ext cx="100541" cy="215504"/>
          </a:xfrm>
          <a:prstGeom prst="upArrow">
            <a:avLst>
              <a:gd name="adj1" fmla="val 50000"/>
              <a:gd name="adj2" fmla="val 47632"/>
            </a:avLst>
          </a:prstGeom>
          <a:solidFill>
            <a:schemeClr val="tx1"/>
          </a:solidFill>
          <a:ln w="9525">
            <a:solidFill>
              <a:schemeClr val="tx1"/>
            </a:solidFill>
            <a:miter lim="800000"/>
            <a:headEnd/>
            <a:tailEnd/>
          </a:ln>
        </p:spPr>
        <p:txBody>
          <a:bodyPr vert="eaVert" wrap="none" anchor="ctr"/>
          <a:lstStyle/>
          <a:p>
            <a:endParaRPr lang="fr-FR" sz="1350"/>
          </a:p>
        </p:txBody>
      </p:sp>
      <p:sp>
        <p:nvSpPr>
          <p:cNvPr id="27688" name="AutoShape 40"/>
          <p:cNvSpPr>
            <a:spLocks noChangeArrowheads="1"/>
          </p:cNvSpPr>
          <p:nvPr/>
        </p:nvSpPr>
        <p:spPr bwMode="auto">
          <a:xfrm>
            <a:off x="5498043" y="3869531"/>
            <a:ext cx="101600" cy="215504"/>
          </a:xfrm>
          <a:prstGeom prst="upArrow">
            <a:avLst>
              <a:gd name="adj1" fmla="val 50000"/>
              <a:gd name="adj2" fmla="val 47135"/>
            </a:avLst>
          </a:prstGeom>
          <a:solidFill>
            <a:schemeClr val="tx1"/>
          </a:solidFill>
          <a:ln w="9525">
            <a:solidFill>
              <a:schemeClr val="tx1"/>
            </a:solidFill>
            <a:miter lim="800000"/>
            <a:headEnd/>
            <a:tailEnd/>
          </a:ln>
        </p:spPr>
        <p:txBody>
          <a:bodyPr vert="eaVert" wrap="none" anchor="ctr"/>
          <a:lstStyle/>
          <a:p>
            <a:endParaRPr lang="fr-FR" sz="1350"/>
          </a:p>
        </p:txBody>
      </p:sp>
      <p:sp>
        <p:nvSpPr>
          <p:cNvPr id="27689" name="AutoShape 41"/>
          <p:cNvSpPr>
            <a:spLocks noChangeArrowheads="1"/>
          </p:cNvSpPr>
          <p:nvPr/>
        </p:nvSpPr>
        <p:spPr bwMode="auto">
          <a:xfrm>
            <a:off x="6775090" y="2325875"/>
            <a:ext cx="100542" cy="215503"/>
          </a:xfrm>
          <a:prstGeom prst="upArrow">
            <a:avLst>
              <a:gd name="adj1" fmla="val 50000"/>
              <a:gd name="adj2" fmla="val 47631"/>
            </a:avLst>
          </a:prstGeom>
          <a:solidFill>
            <a:schemeClr val="tx1"/>
          </a:solidFill>
          <a:ln w="9525">
            <a:solidFill>
              <a:schemeClr val="tx1"/>
            </a:solidFill>
            <a:miter lim="800000"/>
            <a:headEnd/>
            <a:tailEnd/>
          </a:ln>
        </p:spPr>
        <p:txBody>
          <a:bodyPr vert="eaVert" wrap="none" anchor="ctr"/>
          <a:lstStyle/>
          <a:p>
            <a:endParaRPr lang="fr-FR" sz="1350"/>
          </a:p>
        </p:txBody>
      </p:sp>
      <p:sp>
        <p:nvSpPr>
          <p:cNvPr id="27690" name="Text Box 42"/>
          <p:cNvSpPr txBox="1">
            <a:spLocks noChangeArrowheads="1"/>
          </p:cNvSpPr>
          <p:nvPr/>
        </p:nvSpPr>
        <p:spPr bwMode="auto">
          <a:xfrm>
            <a:off x="6825361" y="2234471"/>
            <a:ext cx="12054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hlink"/>
                </a:solidFill>
                <a:latin typeface="Times New Roman" charset="0"/>
                <a:ea typeface="MS PGothic" charset="0"/>
                <a:cs typeface="MS PGothic" charset="0"/>
              </a:defRPr>
            </a:lvl1pPr>
            <a:lvl2pPr marL="742950" indent="-285750" eaLnBrk="0" hangingPunct="0">
              <a:defRPr sz="1600">
                <a:solidFill>
                  <a:schemeClr val="hlink"/>
                </a:solidFill>
                <a:latin typeface="Times New Roman" charset="0"/>
                <a:ea typeface="MS PGothic" charset="0"/>
                <a:cs typeface="MS PGothic" charset="0"/>
              </a:defRPr>
            </a:lvl2pPr>
            <a:lvl3pPr marL="1143000" indent="-228600" eaLnBrk="0" hangingPunct="0">
              <a:defRPr sz="1600">
                <a:solidFill>
                  <a:schemeClr val="hlink"/>
                </a:solidFill>
                <a:latin typeface="Times New Roman" charset="0"/>
                <a:ea typeface="MS PGothic" charset="0"/>
                <a:cs typeface="MS PGothic" charset="0"/>
              </a:defRPr>
            </a:lvl3pPr>
            <a:lvl4pPr marL="1600200" indent="-228600" eaLnBrk="0" hangingPunct="0">
              <a:defRPr sz="1600">
                <a:solidFill>
                  <a:schemeClr val="hlink"/>
                </a:solidFill>
                <a:latin typeface="Times New Roman" charset="0"/>
                <a:ea typeface="MS PGothic" charset="0"/>
                <a:cs typeface="MS PGothic" charset="0"/>
              </a:defRPr>
            </a:lvl4pPr>
            <a:lvl5pPr marL="2057400" indent="-228600" eaLnBrk="0" hangingPunct="0">
              <a:defRPr sz="1600">
                <a:solidFill>
                  <a:schemeClr val="hlink"/>
                </a:solidFill>
                <a:latin typeface="Times New Roman" charset="0"/>
                <a:ea typeface="MS PGothic" charset="0"/>
                <a:cs typeface="MS PGothic" charset="0"/>
              </a:defRPr>
            </a:lvl5pPr>
            <a:lvl6pPr marL="25146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718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4290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862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eaLnBrk="1" hangingPunct="1">
              <a:spcBef>
                <a:spcPct val="50000"/>
              </a:spcBef>
            </a:pPr>
            <a:r>
              <a:rPr lang="en-GB" sz="1200" b="1" dirty="0">
                <a:solidFill>
                  <a:schemeClr val="tx1"/>
                </a:solidFill>
                <a:latin typeface="Arial" charset="0"/>
              </a:rPr>
              <a:t>Transfusion given</a:t>
            </a:r>
          </a:p>
        </p:txBody>
      </p:sp>
      <p:sp>
        <p:nvSpPr>
          <p:cNvPr id="27691" name="Rectangle 43"/>
          <p:cNvSpPr>
            <a:spLocks noChangeArrowheads="1"/>
          </p:cNvSpPr>
          <p:nvPr/>
        </p:nvSpPr>
        <p:spPr bwMode="auto">
          <a:xfrm>
            <a:off x="6646333" y="1325927"/>
            <a:ext cx="94191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GB" sz="1350" b="1" dirty="0">
                <a:solidFill>
                  <a:srgbClr val="000000"/>
                </a:solidFill>
              </a:rPr>
              <a:t>Active drug </a:t>
            </a:r>
          </a:p>
        </p:txBody>
      </p:sp>
      <p:sp>
        <p:nvSpPr>
          <p:cNvPr id="27692" name="Rectangle 44"/>
          <p:cNvSpPr>
            <a:spLocks noChangeArrowheads="1"/>
          </p:cNvSpPr>
          <p:nvPr/>
        </p:nvSpPr>
        <p:spPr bwMode="auto">
          <a:xfrm>
            <a:off x="6435726" y="1764506"/>
            <a:ext cx="139700" cy="13335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350"/>
          </a:p>
        </p:txBody>
      </p:sp>
      <p:sp>
        <p:nvSpPr>
          <p:cNvPr id="27693" name="Rectangle 45"/>
          <p:cNvSpPr>
            <a:spLocks noChangeArrowheads="1"/>
          </p:cNvSpPr>
          <p:nvPr/>
        </p:nvSpPr>
        <p:spPr bwMode="auto">
          <a:xfrm>
            <a:off x="6445251" y="1465661"/>
            <a:ext cx="139700" cy="135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350"/>
          </a:p>
        </p:txBody>
      </p:sp>
      <p:sp>
        <p:nvSpPr>
          <p:cNvPr id="27694" name="Text Box 46"/>
          <p:cNvSpPr txBox="1">
            <a:spLocks noChangeArrowheads="1"/>
          </p:cNvSpPr>
          <p:nvPr/>
        </p:nvSpPr>
        <p:spPr bwMode="auto">
          <a:xfrm>
            <a:off x="6545792" y="1716882"/>
            <a:ext cx="1446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hlink"/>
                </a:solidFill>
                <a:latin typeface="Times New Roman" charset="0"/>
                <a:ea typeface="MS PGothic" charset="0"/>
                <a:cs typeface="MS PGothic" charset="0"/>
              </a:defRPr>
            </a:lvl1pPr>
            <a:lvl2pPr marL="742950" indent="-285750" eaLnBrk="0" hangingPunct="0">
              <a:defRPr sz="1600">
                <a:solidFill>
                  <a:schemeClr val="hlink"/>
                </a:solidFill>
                <a:latin typeface="Times New Roman" charset="0"/>
                <a:ea typeface="MS PGothic" charset="0"/>
                <a:cs typeface="MS PGothic" charset="0"/>
              </a:defRPr>
            </a:lvl2pPr>
            <a:lvl3pPr marL="1143000" indent="-228600" eaLnBrk="0" hangingPunct="0">
              <a:defRPr sz="1600">
                <a:solidFill>
                  <a:schemeClr val="hlink"/>
                </a:solidFill>
                <a:latin typeface="Times New Roman" charset="0"/>
                <a:ea typeface="MS PGothic" charset="0"/>
                <a:cs typeface="MS PGothic" charset="0"/>
              </a:defRPr>
            </a:lvl3pPr>
            <a:lvl4pPr marL="1600200" indent="-228600" eaLnBrk="0" hangingPunct="0">
              <a:defRPr sz="1600">
                <a:solidFill>
                  <a:schemeClr val="hlink"/>
                </a:solidFill>
                <a:latin typeface="Times New Roman" charset="0"/>
                <a:ea typeface="MS PGothic" charset="0"/>
                <a:cs typeface="MS PGothic" charset="0"/>
              </a:defRPr>
            </a:lvl4pPr>
            <a:lvl5pPr marL="2057400" indent="-228600" eaLnBrk="0" hangingPunct="0">
              <a:defRPr sz="1600">
                <a:solidFill>
                  <a:schemeClr val="hlink"/>
                </a:solidFill>
                <a:latin typeface="Times New Roman" charset="0"/>
                <a:ea typeface="MS PGothic" charset="0"/>
                <a:cs typeface="MS PGothic" charset="0"/>
              </a:defRPr>
            </a:lvl5pPr>
            <a:lvl6pPr marL="25146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718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4290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862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eaLnBrk="1" hangingPunct="1">
              <a:spcBef>
                <a:spcPct val="50000"/>
              </a:spcBef>
            </a:pPr>
            <a:r>
              <a:rPr lang="de-DE" sz="1200" b="1">
                <a:solidFill>
                  <a:schemeClr val="tx1"/>
                </a:solidFill>
                <a:latin typeface="Arial" charset="0"/>
              </a:rPr>
              <a:t>Blood transfusion</a:t>
            </a:r>
            <a:endParaRPr lang="en-GB" sz="1200" b="1">
              <a:solidFill>
                <a:schemeClr val="tx1"/>
              </a:solidFill>
              <a:latin typeface="Arial" charset="0"/>
            </a:endParaRPr>
          </a:p>
        </p:txBody>
      </p:sp>
    </p:spTree>
    <p:extLst>
      <p:ext uri="{BB962C8B-B14F-4D97-AF65-F5344CB8AC3E}">
        <p14:creationId xmlns:p14="http://schemas.microsoft.com/office/powerpoint/2010/main" val="35723199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57350" y="171450"/>
            <a:ext cx="5829300" cy="857250"/>
          </a:xfrm>
        </p:spPr>
        <p:txBody>
          <a:bodyPr/>
          <a:lstStyle/>
          <a:p>
            <a:pPr eaLnBrk="1" hangingPunct="1"/>
            <a:r>
              <a:rPr lang="en-GB" sz="2100">
                <a:solidFill>
                  <a:schemeClr val="tx1"/>
                </a:solidFill>
                <a:latin typeface="Arial" charset="0"/>
                <a:ea typeface="MS PGothic" charset="0"/>
              </a:rPr>
              <a:t>Quality of Life is correlated to Hb levels</a:t>
            </a:r>
            <a:endParaRPr lang="en-GB" sz="2700">
              <a:solidFill>
                <a:schemeClr val="tx1"/>
              </a:solidFill>
              <a:latin typeface="Arial" charset="0"/>
              <a:ea typeface="MS PGothic" charset="0"/>
            </a:endParaRPr>
          </a:p>
        </p:txBody>
      </p:sp>
      <p:sp>
        <p:nvSpPr>
          <p:cNvPr id="29699" name="Rectangle 3"/>
          <p:cNvSpPr>
            <a:spLocks noChangeArrowheads="1"/>
          </p:cNvSpPr>
          <p:nvPr/>
        </p:nvSpPr>
        <p:spPr bwMode="auto">
          <a:xfrm>
            <a:off x="4058513" y="4569619"/>
            <a:ext cx="1134926"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1148" rIns="0" bIns="0">
            <a:spAutoFit/>
          </a:bodyPr>
          <a:lstStyle/>
          <a:p>
            <a:pPr algn="ctr"/>
            <a:r>
              <a:rPr lang="en-US" sz="1350" b="1"/>
              <a:t>Hb level (g/dl)</a:t>
            </a:r>
          </a:p>
        </p:txBody>
      </p:sp>
      <p:sp>
        <p:nvSpPr>
          <p:cNvPr id="29700" name="Text Box 4"/>
          <p:cNvSpPr txBox="1">
            <a:spLocks noChangeArrowheads="1"/>
          </p:cNvSpPr>
          <p:nvPr/>
        </p:nvSpPr>
        <p:spPr bwMode="auto">
          <a:xfrm>
            <a:off x="1596078" y="4830367"/>
            <a:ext cx="27895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600">
                <a:solidFill>
                  <a:schemeClr val="hlink"/>
                </a:solidFill>
                <a:latin typeface="Times New Roman" charset="0"/>
                <a:ea typeface="MS PGothic" charset="0"/>
                <a:cs typeface="MS PGothic" charset="0"/>
              </a:defRPr>
            </a:lvl1pPr>
            <a:lvl2pPr marL="742950" indent="-285750" eaLnBrk="0" hangingPunct="0">
              <a:defRPr sz="1600">
                <a:solidFill>
                  <a:schemeClr val="hlink"/>
                </a:solidFill>
                <a:latin typeface="Times New Roman" charset="0"/>
                <a:ea typeface="MS PGothic" charset="0"/>
                <a:cs typeface="MS PGothic" charset="0"/>
              </a:defRPr>
            </a:lvl2pPr>
            <a:lvl3pPr marL="1143000" indent="-228600" eaLnBrk="0" hangingPunct="0">
              <a:defRPr sz="1600">
                <a:solidFill>
                  <a:schemeClr val="hlink"/>
                </a:solidFill>
                <a:latin typeface="Times New Roman" charset="0"/>
                <a:ea typeface="MS PGothic" charset="0"/>
                <a:cs typeface="MS PGothic" charset="0"/>
              </a:defRPr>
            </a:lvl3pPr>
            <a:lvl4pPr marL="1600200" indent="-228600" eaLnBrk="0" hangingPunct="0">
              <a:defRPr sz="1600">
                <a:solidFill>
                  <a:schemeClr val="hlink"/>
                </a:solidFill>
                <a:latin typeface="Times New Roman" charset="0"/>
                <a:ea typeface="MS PGothic" charset="0"/>
                <a:cs typeface="MS PGothic" charset="0"/>
              </a:defRPr>
            </a:lvl4pPr>
            <a:lvl5pPr marL="2057400" indent="-228600" eaLnBrk="0" hangingPunct="0">
              <a:defRPr sz="1600">
                <a:solidFill>
                  <a:schemeClr val="hlink"/>
                </a:solidFill>
                <a:latin typeface="Times New Roman" charset="0"/>
                <a:ea typeface="MS PGothic" charset="0"/>
                <a:cs typeface="MS PGothic" charset="0"/>
              </a:defRPr>
            </a:lvl5pPr>
            <a:lvl6pPr marL="25146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718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4290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862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algn="ctr" eaLnBrk="1" hangingPunct="1"/>
            <a:r>
              <a:rPr lang="en-GB" sz="1050" b="1">
                <a:solidFill>
                  <a:srgbClr val="500050"/>
                </a:solidFill>
                <a:latin typeface="Arial" charset="0"/>
              </a:rPr>
              <a:t>LASA: Linear Analog Scale Assessment </a:t>
            </a:r>
          </a:p>
        </p:txBody>
      </p:sp>
      <p:sp>
        <p:nvSpPr>
          <p:cNvPr id="29701" name="Rectangle 5"/>
          <p:cNvSpPr>
            <a:spLocks noChangeArrowheads="1"/>
          </p:cNvSpPr>
          <p:nvPr/>
        </p:nvSpPr>
        <p:spPr bwMode="auto">
          <a:xfrm rot="-5400000">
            <a:off x="661592" y="2177074"/>
            <a:ext cx="21312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GB" sz="1350" b="1"/>
              <a:t>Quality of Life (LASA, mm)</a:t>
            </a:r>
          </a:p>
        </p:txBody>
      </p:sp>
      <p:sp>
        <p:nvSpPr>
          <p:cNvPr id="29702" name="Line 6"/>
          <p:cNvSpPr>
            <a:spLocks noChangeShapeType="1"/>
          </p:cNvSpPr>
          <p:nvPr/>
        </p:nvSpPr>
        <p:spPr bwMode="auto">
          <a:xfrm>
            <a:off x="2308225" y="1396605"/>
            <a:ext cx="2117" cy="28825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3" name="Line 7"/>
          <p:cNvSpPr>
            <a:spLocks noChangeShapeType="1"/>
          </p:cNvSpPr>
          <p:nvPr/>
        </p:nvSpPr>
        <p:spPr bwMode="auto">
          <a:xfrm>
            <a:off x="2308226" y="4279106"/>
            <a:ext cx="4551891" cy="1191"/>
          </a:xfrm>
          <a:prstGeom prst="line">
            <a:avLst/>
          </a:prstGeom>
          <a:noFill/>
          <a:ln w="28575">
            <a:solidFill>
              <a:srgbClr val="500050"/>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4" name="Line 8"/>
          <p:cNvSpPr>
            <a:spLocks noChangeShapeType="1"/>
          </p:cNvSpPr>
          <p:nvPr/>
        </p:nvSpPr>
        <p:spPr bwMode="auto">
          <a:xfrm flipV="1">
            <a:off x="2308225" y="4279106"/>
            <a:ext cx="2117"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5" name="Line 9"/>
          <p:cNvSpPr>
            <a:spLocks noChangeShapeType="1"/>
          </p:cNvSpPr>
          <p:nvPr/>
        </p:nvSpPr>
        <p:spPr bwMode="auto">
          <a:xfrm flipV="1">
            <a:off x="2961217" y="4279106"/>
            <a:ext cx="0"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6" name="Line 10"/>
          <p:cNvSpPr>
            <a:spLocks noChangeShapeType="1"/>
          </p:cNvSpPr>
          <p:nvPr/>
        </p:nvSpPr>
        <p:spPr bwMode="auto">
          <a:xfrm flipV="1">
            <a:off x="3607860" y="4279106"/>
            <a:ext cx="1058"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7" name="Line 11"/>
          <p:cNvSpPr>
            <a:spLocks noChangeShapeType="1"/>
          </p:cNvSpPr>
          <p:nvPr/>
        </p:nvSpPr>
        <p:spPr bwMode="auto">
          <a:xfrm flipV="1">
            <a:off x="4259793" y="4279106"/>
            <a:ext cx="1058"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8" name="Line 12"/>
          <p:cNvSpPr>
            <a:spLocks noChangeShapeType="1"/>
          </p:cNvSpPr>
          <p:nvPr/>
        </p:nvSpPr>
        <p:spPr bwMode="auto">
          <a:xfrm flipV="1">
            <a:off x="4906433" y="4279106"/>
            <a:ext cx="1059"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09" name="Line 13"/>
          <p:cNvSpPr>
            <a:spLocks noChangeShapeType="1"/>
          </p:cNvSpPr>
          <p:nvPr/>
        </p:nvSpPr>
        <p:spPr bwMode="auto">
          <a:xfrm flipV="1">
            <a:off x="5560484" y="4279106"/>
            <a:ext cx="1059"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10" name="Line 14"/>
          <p:cNvSpPr>
            <a:spLocks noChangeShapeType="1"/>
          </p:cNvSpPr>
          <p:nvPr/>
        </p:nvSpPr>
        <p:spPr bwMode="auto">
          <a:xfrm flipV="1">
            <a:off x="6207126" y="4279106"/>
            <a:ext cx="1058"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11" name="Line 15"/>
          <p:cNvSpPr>
            <a:spLocks noChangeShapeType="1"/>
          </p:cNvSpPr>
          <p:nvPr/>
        </p:nvSpPr>
        <p:spPr bwMode="auto">
          <a:xfrm flipV="1">
            <a:off x="6852709" y="4279106"/>
            <a:ext cx="0" cy="726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350"/>
          </a:p>
        </p:txBody>
      </p:sp>
      <p:sp>
        <p:nvSpPr>
          <p:cNvPr id="29712" name="Freeform 16"/>
          <p:cNvSpPr>
            <a:spLocks/>
          </p:cNvSpPr>
          <p:nvPr/>
        </p:nvSpPr>
        <p:spPr bwMode="auto">
          <a:xfrm>
            <a:off x="2330451" y="1982391"/>
            <a:ext cx="4551892" cy="2185988"/>
          </a:xfrm>
          <a:custGeom>
            <a:avLst/>
            <a:gdLst>
              <a:gd name="T0" fmla="*/ 0 w 725"/>
              <a:gd name="T1" fmla="*/ 2147483647 h 248"/>
              <a:gd name="T2" fmla="*/ 2147483647 w 725"/>
              <a:gd name="T3" fmla="*/ 2147483647 h 248"/>
              <a:gd name="T4" fmla="*/ 2147483647 w 725"/>
              <a:gd name="T5" fmla="*/ 2147483647 h 248"/>
              <a:gd name="T6" fmla="*/ 2147483647 w 725"/>
              <a:gd name="T7" fmla="*/ 2147483647 h 248"/>
              <a:gd name="T8" fmla="*/ 2147483647 w 725"/>
              <a:gd name="T9" fmla="*/ 2147483647 h 248"/>
              <a:gd name="T10" fmla="*/ 2147483647 w 725"/>
              <a:gd name="T11" fmla="*/ 2147483647 h 248"/>
              <a:gd name="T12" fmla="*/ 2147483647 w 725"/>
              <a:gd name="T13" fmla="*/ 2147483647 h 248"/>
              <a:gd name="T14" fmla="*/ 2147483647 w 725"/>
              <a:gd name="T15" fmla="*/ 0 h 248"/>
              <a:gd name="T16" fmla="*/ 0 60000 65536"/>
              <a:gd name="T17" fmla="*/ 0 60000 65536"/>
              <a:gd name="T18" fmla="*/ 0 60000 65536"/>
              <a:gd name="T19" fmla="*/ 0 60000 65536"/>
              <a:gd name="T20" fmla="*/ 0 60000 65536"/>
              <a:gd name="T21" fmla="*/ 0 60000 65536"/>
              <a:gd name="T22" fmla="*/ 0 60000 65536"/>
              <a:gd name="T23" fmla="*/ 0 60000 65536"/>
              <a:gd name="T24" fmla="*/ 0 w 725"/>
              <a:gd name="T25" fmla="*/ 0 h 248"/>
              <a:gd name="T26" fmla="*/ 725 w 725"/>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5" h="248">
                <a:moveTo>
                  <a:pt x="0" y="248"/>
                </a:moveTo>
                <a:lnTo>
                  <a:pt x="104" y="230"/>
                </a:lnTo>
                <a:lnTo>
                  <a:pt x="207" y="209"/>
                </a:lnTo>
                <a:lnTo>
                  <a:pt x="311" y="170"/>
                </a:lnTo>
                <a:lnTo>
                  <a:pt x="414" y="116"/>
                </a:lnTo>
                <a:lnTo>
                  <a:pt x="518" y="60"/>
                </a:lnTo>
                <a:lnTo>
                  <a:pt x="621" y="21"/>
                </a:lnTo>
                <a:lnTo>
                  <a:pt x="725" y="0"/>
                </a:lnTo>
              </a:path>
            </a:pathLst>
          </a:cu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350"/>
          </a:p>
        </p:txBody>
      </p:sp>
      <p:sp>
        <p:nvSpPr>
          <p:cNvPr id="29713" name="Rectangle 17"/>
          <p:cNvSpPr>
            <a:spLocks noChangeArrowheads="1"/>
          </p:cNvSpPr>
          <p:nvPr/>
        </p:nvSpPr>
        <p:spPr bwMode="auto">
          <a:xfrm>
            <a:off x="1976566" y="4169570"/>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45</a:t>
            </a:r>
          </a:p>
        </p:txBody>
      </p:sp>
      <p:sp>
        <p:nvSpPr>
          <p:cNvPr id="29714" name="Rectangle 18"/>
          <p:cNvSpPr>
            <a:spLocks noChangeArrowheads="1"/>
          </p:cNvSpPr>
          <p:nvPr/>
        </p:nvSpPr>
        <p:spPr bwMode="auto">
          <a:xfrm>
            <a:off x="1976566" y="3446861"/>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50</a:t>
            </a:r>
          </a:p>
        </p:txBody>
      </p:sp>
      <p:sp>
        <p:nvSpPr>
          <p:cNvPr id="29715" name="Rectangle 19"/>
          <p:cNvSpPr>
            <a:spLocks noChangeArrowheads="1"/>
          </p:cNvSpPr>
          <p:nvPr/>
        </p:nvSpPr>
        <p:spPr bwMode="auto">
          <a:xfrm>
            <a:off x="1976566" y="2747964"/>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55</a:t>
            </a:r>
          </a:p>
        </p:txBody>
      </p:sp>
      <p:sp>
        <p:nvSpPr>
          <p:cNvPr id="29716" name="Rectangle 20"/>
          <p:cNvSpPr>
            <a:spLocks noChangeArrowheads="1"/>
          </p:cNvSpPr>
          <p:nvPr/>
        </p:nvSpPr>
        <p:spPr bwMode="auto">
          <a:xfrm>
            <a:off x="1976566" y="2024064"/>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60</a:t>
            </a:r>
          </a:p>
        </p:txBody>
      </p:sp>
      <p:sp>
        <p:nvSpPr>
          <p:cNvPr id="29717" name="Rectangle 21"/>
          <p:cNvSpPr>
            <a:spLocks noChangeArrowheads="1"/>
          </p:cNvSpPr>
          <p:nvPr/>
        </p:nvSpPr>
        <p:spPr bwMode="auto">
          <a:xfrm>
            <a:off x="1976566" y="1303736"/>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65</a:t>
            </a:r>
          </a:p>
        </p:txBody>
      </p:sp>
      <p:sp>
        <p:nvSpPr>
          <p:cNvPr id="29718" name="Rectangle 22"/>
          <p:cNvSpPr>
            <a:spLocks noChangeArrowheads="1"/>
          </p:cNvSpPr>
          <p:nvPr/>
        </p:nvSpPr>
        <p:spPr bwMode="auto">
          <a:xfrm>
            <a:off x="2267014" y="4360070"/>
            <a:ext cx="961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7</a:t>
            </a:r>
          </a:p>
        </p:txBody>
      </p:sp>
      <p:sp>
        <p:nvSpPr>
          <p:cNvPr id="29719" name="Rectangle 23"/>
          <p:cNvSpPr>
            <a:spLocks noChangeArrowheads="1"/>
          </p:cNvSpPr>
          <p:nvPr/>
        </p:nvSpPr>
        <p:spPr bwMode="auto">
          <a:xfrm>
            <a:off x="2914185" y="4360070"/>
            <a:ext cx="961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8</a:t>
            </a:r>
          </a:p>
        </p:txBody>
      </p:sp>
      <p:sp>
        <p:nvSpPr>
          <p:cNvPr id="29720" name="Rectangle 24"/>
          <p:cNvSpPr>
            <a:spLocks noChangeArrowheads="1"/>
          </p:cNvSpPr>
          <p:nvPr/>
        </p:nvSpPr>
        <p:spPr bwMode="auto">
          <a:xfrm>
            <a:off x="3561885" y="4360070"/>
            <a:ext cx="9618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9</a:t>
            </a:r>
          </a:p>
        </p:txBody>
      </p:sp>
      <p:sp>
        <p:nvSpPr>
          <p:cNvPr id="29721" name="Rectangle 25"/>
          <p:cNvSpPr>
            <a:spLocks noChangeArrowheads="1"/>
          </p:cNvSpPr>
          <p:nvPr/>
        </p:nvSpPr>
        <p:spPr bwMode="auto">
          <a:xfrm>
            <a:off x="4166787" y="4360070"/>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10</a:t>
            </a:r>
          </a:p>
        </p:txBody>
      </p:sp>
      <p:sp>
        <p:nvSpPr>
          <p:cNvPr id="29722" name="Rectangle 26"/>
          <p:cNvSpPr>
            <a:spLocks noChangeArrowheads="1"/>
          </p:cNvSpPr>
          <p:nvPr/>
        </p:nvSpPr>
        <p:spPr bwMode="auto">
          <a:xfrm>
            <a:off x="4819264" y="4360070"/>
            <a:ext cx="18280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11</a:t>
            </a:r>
          </a:p>
        </p:txBody>
      </p:sp>
      <p:sp>
        <p:nvSpPr>
          <p:cNvPr id="29723" name="Rectangle 27"/>
          <p:cNvSpPr>
            <a:spLocks noChangeArrowheads="1"/>
          </p:cNvSpPr>
          <p:nvPr/>
        </p:nvSpPr>
        <p:spPr bwMode="auto">
          <a:xfrm>
            <a:off x="5465362" y="4360070"/>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12</a:t>
            </a:r>
          </a:p>
        </p:txBody>
      </p:sp>
      <p:sp>
        <p:nvSpPr>
          <p:cNvPr id="29724" name="Rectangle 28"/>
          <p:cNvSpPr>
            <a:spLocks noChangeArrowheads="1"/>
          </p:cNvSpPr>
          <p:nvPr/>
        </p:nvSpPr>
        <p:spPr bwMode="auto">
          <a:xfrm>
            <a:off x="6114121" y="4360070"/>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13</a:t>
            </a:r>
          </a:p>
        </p:txBody>
      </p:sp>
      <p:sp>
        <p:nvSpPr>
          <p:cNvPr id="29725" name="Rectangle 29"/>
          <p:cNvSpPr>
            <a:spLocks noChangeArrowheads="1"/>
          </p:cNvSpPr>
          <p:nvPr/>
        </p:nvSpPr>
        <p:spPr bwMode="auto">
          <a:xfrm>
            <a:off x="6764466" y="4360070"/>
            <a:ext cx="19236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sz="1350" b="1"/>
              <a:t>14</a:t>
            </a:r>
          </a:p>
        </p:txBody>
      </p:sp>
      <p:sp>
        <p:nvSpPr>
          <p:cNvPr id="29726" name="Text Box 30"/>
          <p:cNvSpPr txBox="1">
            <a:spLocks noChangeArrowheads="1"/>
          </p:cNvSpPr>
          <p:nvPr/>
        </p:nvSpPr>
        <p:spPr bwMode="auto">
          <a:xfrm>
            <a:off x="5230128" y="4820842"/>
            <a:ext cx="27190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hlink"/>
                </a:solidFill>
                <a:latin typeface="Times New Roman" charset="0"/>
                <a:ea typeface="MS PGothic" charset="0"/>
                <a:cs typeface="MS PGothic" charset="0"/>
              </a:defRPr>
            </a:lvl1pPr>
            <a:lvl2pPr marL="742950" indent="-285750" eaLnBrk="0" hangingPunct="0">
              <a:defRPr sz="1600">
                <a:solidFill>
                  <a:schemeClr val="hlink"/>
                </a:solidFill>
                <a:latin typeface="Times New Roman" charset="0"/>
                <a:ea typeface="MS PGothic" charset="0"/>
                <a:cs typeface="MS PGothic" charset="0"/>
              </a:defRPr>
            </a:lvl2pPr>
            <a:lvl3pPr marL="1143000" indent="-228600" eaLnBrk="0" hangingPunct="0">
              <a:defRPr sz="1600">
                <a:solidFill>
                  <a:schemeClr val="hlink"/>
                </a:solidFill>
                <a:latin typeface="Times New Roman" charset="0"/>
                <a:ea typeface="MS PGothic" charset="0"/>
                <a:cs typeface="MS PGothic" charset="0"/>
              </a:defRPr>
            </a:lvl3pPr>
            <a:lvl4pPr marL="1600200" indent="-228600" eaLnBrk="0" hangingPunct="0">
              <a:defRPr sz="1600">
                <a:solidFill>
                  <a:schemeClr val="hlink"/>
                </a:solidFill>
                <a:latin typeface="Times New Roman" charset="0"/>
                <a:ea typeface="MS PGothic" charset="0"/>
                <a:cs typeface="MS PGothic" charset="0"/>
              </a:defRPr>
            </a:lvl4pPr>
            <a:lvl5pPr marL="2057400" indent="-228600" eaLnBrk="0" hangingPunct="0">
              <a:defRPr sz="1600">
                <a:solidFill>
                  <a:schemeClr val="hlink"/>
                </a:solidFill>
                <a:latin typeface="Times New Roman" charset="0"/>
                <a:ea typeface="MS PGothic" charset="0"/>
                <a:cs typeface="MS PGothic" charset="0"/>
              </a:defRPr>
            </a:lvl5pPr>
            <a:lvl6pPr marL="25146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6pPr>
            <a:lvl7pPr marL="29718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7pPr>
            <a:lvl8pPr marL="34290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8pPr>
            <a:lvl9pPr marL="3886200" indent="-228600" eaLnBrk="0" fontAlgn="base" hangingPunct="0">
              <a:spcBef>
                <a:spcPct val="0"/>
              </a:spcBef>
              <a:spcAft>
                <a:spcPct val="0"/>
              </a:spcAft>
              <a:defRPr sz="1600">
                <a:solidFill>
                  <a:schemeClr val="hlink"/>
                </a:solidFill>
                <a:latin typeface="Times New Roman" charset="0"/>
                <a:ea typeface="MS PGothic" charset="0"/>
                <a:cs typeface="MS PGothic" charset="0"/>
              </a:defRPr>
            </a:lvl9pPr>
          </a:lstStyle>
          <a:p>
            <a:pPr algn="r" eaLnBrk="1" hangingPunct="1">
              <a:buClr>
                <a:schemeClr val="tx2"/>
              </a:buClr>
            </a:pPr>
            <a:r>
              <a:rPr lang="en-GB" sz="1050" b="1">
                <a:solidFill>
                  <a:schemeClr val="tx1"/>
                </a:solidFill>
                <a:latin typeface="Arial" charset="0"/>
              </a:rPr>
              <a:t>Crawford et al. </a:t>
            </a:r>
            <a:r>
              <a:rPr lang="en-GB" sz="1050" b="1" i="1">
                <a:solidFill>
                  <a:schemeClr val="tx1"/>
                </a:solidFill>
                <a:latin typeface="Arial" charset="0"/>
              </a:rPr>
              <a:t>Cancer</a:t>
            </a:r>
            <a:r>
              <a:rPr lang="en-GB" sz="1050" b="1">
                <a:solidFill>
                  <a:schemeClr val="tx1"/>
                </a:solidFill>
                <a:latin typeface="Arial" charset="0"/>
              </a:rPr>
              <a:t> 2002; 95: 888</a:t>
            </a:r>
            <a:r>
              <a:rPr lang="en-US" sz="1050" b="1">
                <a:solidFill>
                  <a:schemeClr val="tx1"/>
                </a:solidFill>
                <a:latin typeface="Arial" charset="0"/>
              </a:rPr>
              <a:t>–</a:t>
            </a:r>
            <a:r>
              <a:rPr lang="en-GB" sz="1050" b="1">
                <a:solidFill>
                  <a:schemeClr val="tx1"/>
                </a:solidFill>
                <a:latin typeface="Arial" charset="0"/>
              </a:rPr>
              <a:t>95</a:t>
            </a:r>
          </a:p>
        </p:txBody>
      </p:sp>
      <p:sp>
        <p:nvSpPr>
          <p:cNvPr id="29727" name="Line 31"/>
          <p:cNvSpPr>
            <a:spLocks noChangeShapeType="1"/>
          </p:cNvSpPr>
          <p:nvPr/>
        </p:nvSpPr>
        <p:spPr bwMode="auto">
          <a:xfrm>
            <a:off x="2236259" y="2844404"/>
            <a:ext cx="751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
        <p:nvSpPr>
          <p:cNvPr id="29728" name="Line 32"/>
          <p:cNvSpPr>
            <a:spLocks noChangeShapeType="1"/>
          </p:cNvSpPr>
          <p:nvPr/>
        </p:nvSpPr>
        <p:spPr bwMode="auto">
          <a:xfrm>
            <a:off x="2241551" y="1402556"/>
            <a:ext cx="7514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
        <p:nvSpPr>
          <p:cNvPr id="29729" name="Line 33"/>
          <p:cNvSpPr>
            <a:spLocks noChangeShapeType="1"/>
          </p:cNvSpPr>
          <p:nvPr/>
        </p:nvSpPr>
        <p:spPr bwMode="auto">
          <a:xfrm>
            <a:off x="2240492" y="2124075"/>
            <a:ext cx="751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
        <p:nvSpPr>
          <p:cNvPr id="29730" name="Line 34"/>
          <p:cNvSpPr>
            <a:spLocks noChangeShapeType="1"/>
          </p:cNvSpPr>
          <p:nvPr/>
        </p:nvSpPr>
        <p:spPr bwMode="auto">
          <a:xfrm>
            <a:off x="2236259" y="3557588"/>
            <a:ext cx="751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
        <p:nvSpPr>
          <p:cNvPr id="29731" name="Line 35"/>
          <p:cNvSpPr>
            <a:spLocks noChangeShapeType="1"/>
          </p:cNvSpPr>
          <p:nvPr/>
        </p:nvSpPr>
        <p:spPr bwMode="auto">
          <a:xfrm>
            <a:off x="2232026" y="4279106"/>
            <a:ext cx="751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sz="1350"/>
          </a:p>
        </p:txBody>
      </p:sp>
    </p:spTree>
    <p:extLst>
      <p:ext uri="{BB962C8B-B14F-4D97-AF65-F5344CB8AC3E}">
        <p14:creationId xmlns:p14="http://schemas.microsoft.com/office/powerpoint/2010/main" val="27695857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0C7C249-7A2B-664D-8033-B42E09C248C1}"/>
              </a:ext>
            </a:extLst>
          </p:cNvPr>
          <p:cNvSpPr>
            <a:spLocks noGrp="1"/>
          </p:cNvSpPr>
          <p:nvPr>
            <p:ph type="title"/>
          </p:nvPr>
        </p:nvSpPr>
        <p:spPr/>
        <p:txBody>
          <a:bodyPr>
            <a:normAutofit fontScale="90000"/>
          </a:bodyPr>
          <a:lstStyle/>
          <a:p>
            <a:r>
              <a:rPr lang="fr-FR" dirty="0">
                <a:solidFill>
                  <a:srgbClr val="FFFF00"/>
                </a:solidFill>
                <a:latin typeface="Arial" charset="0"/>
                <a:ea typeface="MS PGothic" charset="0"/>
              </a:rPr>
              <a:t>TARGETING INEFFECTIVE ERYTHROPOIESIS  in LOWER RISK MDS</a:t>
            </a:r>
            <a:endParaRPr lang="fr-FR" dirty="0">
              <a:solidFill>
                <a:srgbClr val="FFFF00"/>
              </a:solidFill>
            </a:endParaRPr>
          </a:p>
        </p:txBody>
      </p:sp>
      <p:sp>
        <p:nvSpPr>
          <p:cNvPr id="7" name="Espace réservé du contenu 6">
            <a:extLst>
              <a:ext uri="{FF2B5EF4-FFF2-40B4-BE49-F238E27FC236}">
                <a16:creationId xmlns:a16="http://schemas.microsoft.com/office/drawing/2014/main" id="{33556403-A3AC-EF44-9534-289C61282E7B}"/>
              </a:ext>
            </a:extLst>
          </p:cNvPr>
          <p:cNvSpPr>
            <a:spLocks noGrp="1"/>
          </p:cNvSpPr>
          <p:nvPr>
            <p:ph idx="1"/>
          </p:nvPr>
        </p:nvSpPr>
        <p:spPr/>
        <p:txBody>
          <a:bodyPr/>
          <a:lstStyle/>
          <a:p>
            <a:r>
              <a:rPr lang="fr-FR" dirty="0" err="1"/>
              <a:t>Anemia</a:t>
            </a:r>
            <a:r>
              <a:rPr lang="fr-FR" dirty="0"/>
              <a:t> and </a:t>
            </a:r>
            <a:r>
              <a:rPr lang="fr-FR" dirty="0" err="1"/>
              <a:t>its</a:t>
            </a:r>
            <a:r>
              <a:rPr lang="fr-FR" dirty="0"/>
              <a:t> management of </a:t>
            </a:r>
            <a:r>
              <a:rPr lang="fr-FR" dirty="0" err="1"/>
              <a:t>anemia</a:t>
            </a:r>
            <a:r>
              <a:rPr lang="fr-FR" dirty="0"/>
              <a:t> in MDS-RS</a:t>
            </a:r>
          </a:p>
          <a:p>
            <a:pPr marL="0" indent="0">
              <a:buNone/>
            </a:pPr>
            <a:endParaRPr lang="fr-FR" dirty="0"/>
          </a:p>
          <a:p>
            <a:r>
              <a:rPr lang="fr-FR" dirty="0" err="1">
                <a:solidFill>
                  <a:srgbClr val="FFFF00"/>
                </a:solidFill>
              </a:rPr>
              <a:t>Luspatercept</a:t>
            </a:r>
            <a:r>
              <a:rPr lang="fr-FR" dirty="0">
                <a:solidFill>
                  <a:srgbClr val="FFFF00"/>
                </a:solidFill>
              </a:rPr>
              <a:t> as second line </a:t>
            </a:r>
            <a:r>
              <a:rPr lang="fr-FR" dirty="0" err="1">
                <a:solidFill>
                  <a:srgbClr val="FFFF00"/>
                </a:solidFill>
              </a:rPr>
              <a:t>treatment</a:t>
            </a:r>
            <a:r>
              <a:rPr lang="fr-FR" dirty="0">
                <a:solidFill>
                  <a:srgbClr val="FFFF00"/>
                </a:solidFill>
              </a:rPr>
              <a:t> in MDS-RS</a:t>
            </a:r>
          </a:p>
          <a:p>
            <a:endParaRPr lang="fr-FR" dirty="0">
              <a:highlight>
                <a:srgbClr val="FFFF00"/>
              </a:highlight>
            </a:endParaRPr>
          </a:p>
          <a:p>
            <a:r>
              <a:rPr lang="fr-FR" dirty="0"/>
              <a:t>Perspectives</a:t>
            </a:r>
          </a:p>
          <a:p>
            <a:pPr lvl="1"/>
            <a:r>
              <a:rPr lang="fr-FR" dirty="0" err="1"/>
              <a:t>Other</a:t>
            </a:r>
            <a:r>
              <a:rPr lang="fr-FR" dirty="0"/>
              <a:t> MDS types</a:t>
            </a:r>
          </a:p>
          <a:p>
            <a:pPr lvl="1"/>
            <a:r>
              <a:rPr lang="fr-FR" dirty="0" err="1"/>
              <a:t>Combinations</a:t>
            </a:r>
            <a:endParaRPr lang="fr-FR" dirty="0"/>
          </a:p>
          <a:p>
            <a:pPr lvl="1"/>
            <a:r>
              <a:rPr lang="fr-FR" dirty="0" err="1"/>
              <a:t>Luspatercept</a:t>
            </a:r>
            <a:r>
              <a:rPr lang="fr-FR" dirty="0"/>
              <a:t> as first line </a:t>
            </a:r>
            <a:r>
              <a:rPr lang="fr-FR" dirty="0" err="1"/>
              <a:t>treatment</a:t>
            </a:r>
            <a:endParaRPr lang="fr-FR" dirty="0"/>
          </a:p>
        </p:txBody>
      </p:sp>
      <p:sp>
        <p:nvSpPr>
          <p:cNvPr id="4" name="Espace réservé du pied de page 3">
            <a:extLst>
              <a:ext uri="{FF2B5EF4-FFF2-40B4-BE49-F238E27FC236}">
                <a16:creationId xmlns:a16="http://schemas.microsoft.com/office/drawing/2014/main" id="{FD2B8C2A-7FAA-E94C-AA0E-5C0377C5DA26}"/>
              </a:ext>
            </a:extLst>
          </p:cNvPr>
          <p:cNvSpPr>
            <a:spLocks noGrp="1"/>
          </p:cNvSpPr>
          <p:nvPr>
            <p:ph type="ftr" sz="quarter" idx="11"/>
          </p:nvPr>
        </p:nvSpPr>
        <p:spPr/>
        <p:txBody>
          <a:bodyPr/>
          <a:lstStyle/>
          <a:p>
            <a:pPr>
              <a:defRPr/>
            </a:pPr>
            <a:endParaRPr lang="fr-FR"/>
          </a:p>
        </p:txBody>
      </p:sp>
      <p:sp>
        <p:nvSpPr>
          <p:cNvPr id="5" name="Espace réservé du numéro de diapositive 4">
            <a:extLst>
              <a:ext uri="{FF2B5EF4-FFF2-40B4-BE49-F238E27FC236}">
                <a16:creationId xmlns:a16="http://schemas.microsoft.com/office/drawing/2014/main" id="{78500069-D383-5E46-BF22-E0E8E7322FA5}"/>
              </a:ext>
            </a:extLst>
          </p:cNvPr>
          <p:cNvSpPr>
            <a:spLocks noGrp="1"/>
          </p:cNvSpPr>
          <p:nvPr>
            <p:ph type="sldNum" sz="quarter" idx="12"/>
          </p:nvPr>
        </p:nvSpPr>
        <p:spPr/>
        <p:txBody>
          <a:bodyPr/>
          <a:lstStyle/>
          <a:p>
            <a:pPr>
              <a:defRPr/>
            </a:pPr>
            <a:fld id="{69040353-8AC0-0F4B-BC60-A54A8FA94C06}" type="slidenum">
              <a:rPr lang="fr-FR" smtClean="0"/>
              <a:pPr>
                <a:defRPr/>
              </a:pPr>
              <a:t>8</a:t>
            </a:fld>
            <a:endParaRPr lang="fr-FR"/>
          </a:p>
        </p:txBody>
      </p:sp>
    </p:spTree>
    <p:extLst>
      <p:ext uri="{BB962C8B-B14F-4D97-AF65-F5344CB8AC3E}">
        <p14:creationId xmlns:p14="http://schemas.microsoft.com/office/powerpoint/2010/main" val="16554307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re 1">
            <a:extLst>
              <a:ext uri="{FF2B5EF4-FFF2-40B4-BE49-F238E27FC236}">
                <a16:creationId xmlns:a16="http://schemas.microsoft.com/office/drawing/2014/main" id="{4C35FBDD-DD03-9841-AA66-745C22B20D85}"/>
              </a:ext>
            </a:extLst>
          </p:cNvPr>
          <p:cNvSpPr>
            <a:spLocks noGrp="1" noChangeArrowheads="1"/>
          </p:cNvSpPr>
          <p:nvPr>
            <p:ph type="title"/>
          </p:nvPr>
        </p:nvSpPr>
        <p:spPr/>
        <p:txBody>
          <a:bodyPr/>
          <a:lstStyle/>
          <a:p>
            <a:r>
              <a:rPr lang="fr-FR" altLang="fr-FR"/>
              <a:t>TGF beta inhibition</a:t>
            </a:r>
          </a:p>
        </p:txBody>
      </p:sp>
      <p:pic>
        <p:nvPicPr>
          <p:cNvPr id="64514" name="Image 2">
            <a:extLst>
              <a:ext uri="{FF2B5EF4-FFF2-40B4-BE49-F238E27FC236}">
                <a16:creationId xmlns:a16="http://schemas.microsoft.com/office/drawing/2014/main" id="{0DC2EAF9-9624-5E4D-8A44-9B809D1E6C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53093"/>
            <a:ext cx="597323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RNRSTYLE" val="Footnote"/>
</p:tagLst>
</file>

<file path=ppt/tags/tag4.xml><?xml version="1.0" encoding="utf-8"?>
<p:tagLst xmlns:a="http://schemas.openxmlformats.org/drawingml/2006/main" xmlns:r="http://schemas.openxmlformats.org/officeDocument/2006/relationships" xmlns:p="http://schemas.openxmlformats.org/presentationml/2006/main">
  <p:tag name="RNRSTYLE" val="Footnote"/>
</p:tagLst>
</file>

<file path=ppt/tags/tag5.xml><?xml version="1.0" encoding="utf-8"?>
<p:tagLst xmlns:a="http://schemas.openxmlformats.org/drawingml/2006/main" xmlns:r="http://schemas.openxmlformats.org/officeDocument/2006/relationships" xmlns:p="http://schemas.openxmlformats.org/presentationml/2006/main">
  <p:tag name="RNRSTYLE" val="Footnote"/>
</p:tagLst>
</file>

<file path=ppt/tags/tag6.xml><?xml version="1.0" encoding="utf-8"?>
<p:tagLst xmlns:a="http://schemas.openxmlformats.org/drawingml/2006/main" xmlns:r="http://schemas.openxmlformats.org/officeDocument/2006/relationships" xmlns:p="http://schemas.openxmlformats.org/presentationml/2006/main">
  <p:tag name="RNRSTYLE" val="Footnote"/>
</p:tagLst>
</file>

<file path=ppt/tags/tag7.xml><?xml version="1.0" encoding="utf-8"?>
<p:tagLst xmlns:a="http://schemas.openxmlformats.org/drawingml/2006/main" xmlns:r="http://schemas.openxmlformats.org/officeDocument/2006/relationships" xmlns:p="http://schemas.openxmlformats.org/presentationml/2006/main">
  <p:tag name="RNRSTYLE" val="Footnote"/>
</p:tagLst>
</file>

<file path=ppt/theme/theme1.xml><?xml version="1.0" encoding="utf-8"?>
<a:theme xmlns:a="http://schemas.openxmlformats.org/drawingml/2006/main" name="Celgene USMA Oncology March 2017">
  <a:themeElements>
    <a:clrScheme name="Celgene USMA Oncology March 2017">
      <a:dk1>
        <a:srgbClr val="4C4C4C"/>
      </a:dk1>
      <a:lt1>
        <a:srgbClr val="FFFFFF"/>
      </a:lt1>
      <a:dk2>
        <a:srgbClr val="4C4C4C"/>
      </a:dk2>
      <a:lt2>
        <a:srgbClr val="FFFFFF"/>
      </a:lt2>
      <a:accent1>
        <a:srgbClr val="222658"/>
      </a:accent1>
      <a:accent2>
        <a:srgbClr val="1EA9DB"/>
      </a:accent2>
      <a:accent3>
        <a:srgbClr val="BD3333"/>
      </a:accent3>
      <a:accent4>
        <a:srgbClr val="8F1176"/>
      </a:accent4>
      <a:accent5>
        <a:srgbClr val="54ADA4"/>
      </a:accent5>
      <a:accent6>
        <a:srgbClr val="D1890D"/>
      </a:accent6>
      <a:hlink>
        <a:srgbClr val="52A9E3"/>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7B9EDB4597B2468F980E3220B94428" ma:contentTypeVersion="10" ma:contentTypeDescription="Create a new document." ma:contentTypeScope="" ma:versionID="f4480ebd864bd75c721dbebf94da5f51">
  <xsd:schema xmlns:xsd="http://www.w3.org/2001/XMLSchema" xmlns:xs="http://www.w3.org/2001/XMLSchema" xmlns:p="http://schemas.microsoft.com/office/2006/metadata/properties" xmlns:ns3="cc815760-2dfa-4c6c-9dde-0ddc762c366f" targetNamespace="http://schemas.microsoft.com/office/2006/metadata/properties" ma:root="true" ma:fieldsID="4c43cb1412476d0f3fc54dadf824eb96" ns3:_="">
    <xsd:import namespace="cc815760-2dfa-4c6c-9dde-0ddc762c366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15760-2dfa-4c6c-9dde-0ddc762c3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7C07CA-DBEC-4640-8DE9-66E2600AF854}">
  <ds:schemaRefs>
    <ds:schemaRef ds:uri="http://schemas.microsoft.com/sharepoint/v3/contenttype/forms"/>
  </ds:schemaRefs>
</ds:datastoreItem>
</file>

<file path=customXml/itemProps2.xml><?xml version="1.0" encoding="utf-8"?>
<ds:datastoreItem xmlns:ds="http://schemas.openxmlformats.org/officeDocument/2006/customXml" ds:itemID="{E17A8D6E-16E6-4A1F-B5FB-A25299C33494}">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cc815760-2dfa-4c6c-9dde-0ddc762c366f"/>
    <ds:schemaRef ds:uri="http://www.w3.org/XML/1998/namespace"/>
    <ds:schemaRef ds:uri="http://purl.org/dc/dcmitype/"/>
  </ds:schemaRefs>
</ds:datastoreItem>
</file>

<file path=customXml/itemProps3.xml><?xml version="1.0" encoding="utf-8"?>
<ds:datastoreItem xmlns:ds="http://schemas.openxmlformats.org/officeDocument/2006/customXml" ds:itemID="{55C7B633-D2A8-4B81-9128-FE50736F6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15760-2dfa-4c6c-9dde-0ddc762c36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8112</TotalTime>
  <Words>5386</Words>
  <Application>Microsoft Office PowerPoint</Application>
  <PresentationFormat>Affichage à l'écran (16:9)</PresentationFormat>
  <Paragraphs>831</Paragraphs>
  <Slides>44</Slides>
  <Notes>17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44</vt:i4>
      </vt:variant>
    </vt:vector>
  </HeadingPairs>
  <TitlesOfParts>
    <vt:vector size="56" baseType="lpstr">
      <vt:lpstr>MS PGothic</vt:lpstr>
      <vt:lpstr>MS PGothic</vt:lpstr>
      <vt:lpstr>Arial</vt:lpstr>
      <vt:lpstr>ArialMT</vt:lpstr>
      <vt:lpstr>Calibri</vt:lpstr>
      <vt:lpstr>Geneva</vt:lpstr>
      <vt:lpstr>Helvetica</vt:lpstr>
      <vt:lpstr>MS Mincho</vt:lpstr>
      <vt:lpstr>Palatino Linotype</vt:lpstr>
      <vt:lpstr>Times New Roman</vt:lpstr>
      <vt:lpstr>Trebuchet MS</vt:lpstr>
      <vt:lpstr>Celgene USMA Oncology March 2017</vt:lpstr>
      <vt:lpstr>LUSPATERCEPT in lower risk MDS  </vt:lpstr>
      <vt:lpstr>TARGETING INEFFECTIVE ERYTHROPOIESIS  in LOWER RISK MDS</vt:lpstr>
      <vt:lpstr>TARGETING INEFFECTIVE ERYTHROPOIESIS  in LOWER RISK MDS</vt:lpstr>
      <vt:lpstr>Anemia in  MDS WITH NO EXCESS OF MARROW BLASTS</vt:lpstr>
      <vt:lpstr>MDS with ringed sideroblasts</vt:lpstr>
      <vt:lpstr>Présentation PowerPoint</vt:lpstr>
      <vt:lpstr>Quality of Life is correlated to Hb levels</vt:lpstr>
      <vt:lpstr>TARGETING INEFFECTIVE ERYTHROPOIESIS  in LOWER RISK MDS</vt:lpstr>
      <vt:lpstr>TGF beta inhibition</vt:lpstr>
      <vt:lpstr>LUSPATERCEPT</vt:lpstr>
      <vt:lpstr>Luspatercept</vt:lpstr>
      <vt:lpstr>Présentation PowerPoint</vt:lpstr>
      <vt:lpstr>Présentation PowerPoint</vt:lpstr>
      <vt:lpstr>Study design</vt:lpstr>
      <vt:lpstr>Evaluation of efficacy and safety with longer-term follow-up new data cutoff: July 1, 2019a</vt:lpstr>
      <vt:lpstr>Baseline patient characteristics</vt:lpstr>
      <vt:lpstr>RBC-TI ≥ 8 weeks Achieved any time during treatment period</vt:lpstr>
      <vt:lpstr>RBC-TI ≥ 8 weeks achieved during the entire treatment period Response by baseline transfusion burden</vt:lpstr>
      <vt:lpstr>Luspatercept patients achieving rbc-ti ≥ 8 weeks (n = 73) Analysis of multiple response periods</vt:lpstr>
      <vt:lpstr>Cumulative Duration of RBc-ti ≥ 8 weeksa IN ALL RESPONDERS </vt:lpstr>
      <vt:lpstr>Treatment exposure and cumulative duration of response</vt:lpstr>
      <vt:lpstr>Achievement and duration of clinical benefit over the entire treatment period</vt:lpstr>
      <vt:lpstr>Safety summary</vt:lpstr>
      <vt:lpstr>safety Frequent TEAEs (ANY GRADE) by treatment cycle</vt:lpstr>
      <vt:lpstr>SAFETY Disease progression</vt:lpstr>
      <vt:lpstr>Présentation PowerPoint</vt:lpstr>
      <vt:lpstr>Présentation PowerPoint</vt:lpstr>
      <vt:lpstr>                                                                                                                                                                                                                                                                                                                                                                                                                          </vt:lpstr>
      <vt:lpstr>Présentation PowerPoint</vt:lpstr>
      <vt:lpstr>TGF beta inhibition in MDS-RS</vt:lpstr>
      <vt:lpstr>Présentation PowerPoint</vt:lpstr>
      <vt:lpstr>Présentation PowerPoint</vt:lpstr>
      <vt:lpstr>Perspectives with Luspatercept</vt:lpstr>
      <vt:lpstr>Présentation PowerPoint</vt:lpstr>
      <vt:lpstr>Présentation PowerPoint</vt:lpstr>
      <vt:lpstr>Combola  Trial</vt:lpstr>
      <vt:lpstr>Luspatercept versus epoetin alfa for treatment of anemia in ESA-naive lower-risk myelodysplastic syndromes patients requiring RBC transfusions:  data from the phase 3 COMMANDS study</vt:lpstr>
      <vt:lpstr>The COMMANDS study</vt:lpstr>
      <vt:lpstr>Study endpoints</vt:lpstr>
      <vt:lpstr>Primary endpoint: luspatercept superior to epoetin alfa</vt:lpstr>
      <vt:lpstr>Secondary endpoints: luspatercept superior to epoetin alfa</vt:lpstr>
      <vt:lpstr>Duration of RBC-TI ≥ 12 weeksa </vt:lpstr>
      <vt:lpstr>Department  of hematology and  immunology of  Hospitals  St Louis, R Debré, AvicennE APHP and University of Paris  </vt:lpstr>
      <vt:lpstr> Groupe Francophone  des Myélodysplasies</vt:lpstr>
    </vt:vector>
  </TitlesOfParts>
  <Company>Ashfield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Arna Bartlett</dc:creator>
  <cp:lastModifiedBy>FENAUX Pierre</cp:lastModifiedBy>
  <cp:revision>289</cp:revision>
  <cp:lastPrinted>2019-11-22T14:46:28Z</cp:lastPrinted>
  <dcterms:created xsi:type="dcterms:W3CDTF">2017-03-16T14:52:11Z</dcterms:created>
  <dcterms:modified xsi:type="dcterms:W3CDTF">2023-07-18T14:40:28Z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0x0101002A7B9EDB4597B2468F980E3220B94428</vt:lpwstr>
  </property>
</Properties>
</file>