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8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9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0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3" r:id="rId4"/>
    <p:sldMasterId id="2147484060" r:id="rId5"/>
    <p:sldMasterId id="2147484074" r:id="rId6"/>
    <p:sldMasterId id="2147484079" r:id="rId7"/>
    <p:sldMasterId id="2147484133" r:id="rId8"/>
    <p:sldMasterId id="2147484154" r:id="rId9"/>
    <p:sldMasterId id="2147484173" r:id="rId10"/>
    <p:sldMasterId id="2147484197" r:id="rId11"/>
    <p:sldMasterId id="2147484225" r:id="rId12"/>
    <p:sldMasterId id="2147484237" r:id="rId13"/>
    <p:sldMasterId id="2147484250" r:id="rId14"/>
  </p:sldMasterIdLst>
  <p:notesMasterIdLst>
    <p:notesMasterId r:id="rId49"/>
  </p:notesMasterIdLst>
  <p:handoutMasterIdLst>
    <p:handoutMasterId r:id="rId50"/>
  </p:handoutMasterIdLst>
  <p:sldIdLst>
    <p:sldId id="931" r:id="rId15"/>
    <p:sldId id="256" r:id="rId16"/>
    <p:sldId id="1137" r:id="rId17"/>
    <p:sldId id="1141" r:id="rId18"/>
    <p:sldId id="1076" r:id="rId19"/>
    <p:sldId id="1020" r:id="rId20"/>
    <p:sldId id="988" r:id="rId21"/>
    <p:sldId id="1147" r:id="rId22"/>
    <p:sldId id="1015" r:id="rId23"/>
    <p:sldId id="1139" r:id="rId24"/>
    <p:sldId id="1148" r:id="rId25"/>
    <p:sldId id="1155" r:id="rId26"/>
    <p:sldId id="1146" r:id="rId27"/>
    <p:sldId id="1044" r:id="rId28"/>
    <p:sldId id="1045" r:id="rId29"/>
    <p:sldId id="1046" r:id="rId30"/>
    <p:sldId id="1047" r:id="rId31"/>
    <p:sldId id="265" r:id="rId32"/>
    <p:sldId id="260" r:id="rId33"/>
    <p:sldId id="266" r:id="rId34"/>
    <p:sldId id="270" r:id="rId35"/>
    <p:sldId id="1142" r:id="rId36"/>
    <p:sldId id="915" r:id="rId37"/>
    <p:sldId id="1154" r:id="rId38"/>
    <p:sldId id="1149" r:id="rId39"/>
    <p:sldId id="1060" r:id="rId40"/>
    <p:sldId id="2141411530" r:id="rId41"/>
    <p:sldId id="2141411531" r:id="rId42"/>
    <p:sldId id="1150" r:id="rId43"/>
    <p:sldId id="1059" r:id="rId44"/>
    <p:sldId id="1058" r:id="rId45"/>
    <p:sldId id="1153" r:id="rId46"/>
    <p:sldId id="1151" r:id="rId47"/>
    <p:sldId id="1068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6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wn Batty" initials="DB" lastIdx="45" clrIdx="0">
    <p:extLst>
      <p:ext uri="{19B8F6BF-5375-455C-9EA6-DF929625EA0E}">
        <p15:presenceInfo xmlns:p15="http://schemas.microsoft.com/office/powerpoint/2012/main" userId="S::dawn.batty@bioscriptgroup.com::16fbcfdc-ed58-418d-8382-4fdea38290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EB8C00"/>
    <a:srgbClr val="DCE6F2"/>
    <a:srgbClr val="B0D0FF"/>
    <a:srgbClr val="007901"/>
    <a:srgbClr val="FF9900"/>
    <a:srgbClr val="EBF9FF"/>
    <a:srgbClr val="000099"/>
    <a:srgbClr val="00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8BC9D3-FB92-7F42-A090-E21400DA0661}" v="21" dt="2022-02-24T19:45:42.3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96" autoAdjust="0"/>
    <p:restoredTop sz="95578" autoAdjust="0"/>
  </p:normalViewPr>
  <p:slideViewPr>
    <p:cSldViewPr>
      <p:cViewPr varScale="1">
        <p:scale>
          <a:sx n="122" d="100"/>
          <a:sy n="122" d="100"/>
        </p:scale>
        <p:origin x="1312" y="200"/>
      </p:cViewPr>
      <p:guideLst>
        <p:guide orient="horz" pos="2160"/>
        <p:guide pos="2880"/>
        <p:guide orient="horz" pos="36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230409781512889"/>
          <c:y val="4.1657907174732112E-2"/>
          <c:w val="0.75617433663358913"/>
          <c:h val="0.718002629384032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Pevonedistat + azacitidine</c:v>
                </c:pt>
              </c:strCache>
            </c:strRef>
          </c:tx>
          <c:spPr>
            <a:solidFill>
              <a:srgbClr val="BC266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BC266A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CR</c:v>
                </c:pt>
                <c:pt idx="1">
                  <c:v>HI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24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C2-4AC3-B768-1EDFC69535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Azacitidine</c:v>
                </c:pt>
              </c:strCache>
            </c:strRef>
          </c:tx>
          <c:spPr>
            <a:solidFill>
              <a:srgbClr val="005490"/>
            </a:solidFill>
            <a:ln>
              <a:solidFill>
                <a:srgbClr val="336699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5490"/>
              </a:solidFill>
              <a:ln>
                <a:solidFill>
                  <a:srgbClr val="33669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0C2-4AC3-B768-1EDFC695350D}"/>
              </c:ext>
            </c:extLst>
          </c:dPt>
          <c:dPt>
            <c:idx val="1"/>
            <c:invertIfNegative val="0"/>
            <c:bubble3D val="0"/>
            <c:spPr>
              <a:solidFill>
                <a:srgbClr val="005490"/>
              </a:solidFill>
              <a:ln>
                <a:solidFill>
                  <a:srgbClr val="33669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0C2-4AC3-B768-1EDFC695350D}"/>
              </c:ext>
            </c:extLst>
          </c:dPt>
          <c:dPt>
            <c:idx val="2"/>
            <c:invertIfNegative val="0"/>
            <c:bubble3D val="0"/>
            <c:spPr>
              <a:solidFill>
                <a:srgbClr val="005490"/>
              </a:solidFill>
              <a:ln>
                <a:solidFill>
                  <a:srgbClr val="33669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50C2-4AC3-B768-1EDFC695350D}"/>
              </c:ext>
            </c:extLst>
          </c:dPt>
          <c:dPt>
            <c:idx val="3"/>
            <c:invertIfNegative val="0"/>
            <c:bubble3D val="0"/>
            <c:spPr>
              <a:solidFill>
                <a:srgbClr val="005490"/>
              </a:solidFill>
              <a:ln>
                <a:solidFill>
                  <a:srgbClr val="33669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50C2-4AC3-B768-1EDFC695350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00549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CR</c:v>
                </c:pt>
                <c:pt idx="1">
                  <c:v>HI</c:v>
                </c:pt>
              </c:strCache>
            </c:strRef>
          </c:cat>
          <c:val>
            <c:numRef>
              <c:f>Sheet1!$C$2:$C$3</c:f>
              <c:numCache>
                <c:formatCode>0</c:formatCode>
                <c:ptCount val="2"/>
                <c:pt idx="0">
                  <c:v>32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0C2-4AC3-B768-1EDFC695350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0"/>
        <c:overlap val="-2"/>
        <c:axId val="399262032"/>
        <c:axId val="399265968"/>
      </c:barChart>
      <c:catAx>
        <c:axId val="399262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rgbClr val="00549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549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9265968"/>
        <c:crosses val="autoZero"/>
        <c:auto val="1"/>
        <c:lblAlgn val="ctr"/>
        <c:lblOffset val="100"/>
        <c:noMultiLvlLbl val="0"/>
      </c:catAx>
      <c:valAx>
        <c:axId val="399265968"/>
        <c:scaling>
          <c:orientation val="minMax"/>
          <c:max val="4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0" sourceLinked="0"/>
        <c:majorTickMark val="out"/>
        <c:minorTickMark val="none"/>
        <c:tickLblPos val="nextTo"/>
        <c:spPr>
          <a:noFill/>
          <a:ln w="12700">
            <a:solidFill>
              <a:srgbClr val="00549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549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9262032"/>
        <c:crosses val="autoZero"/>
        <c:crossBetween val="between"/>
        <c:min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230409781512889"/>
          <c:y val="4.1657907174732112E-2"/>
          <c:w val="0.75617433663358913"/>
          <c:h val="0.718002629384032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Pevonedistat + azacitidine</c:v>
                </c:pt>
              </c:strCache>
            </c:strRef>
          </c:tx>
          <c:spPr>
            <a:solidFill>
              <a:srgbClr val="BC266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BC266A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CR
(CR+CRi)</c:v>
                </c:pt>
                <c:pt idx="1">
                  <c:v>ORR
(CR+CRi+PR)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28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C5-4EC0-BB33-4EBC23F97E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Azacitidine</c:v>
                </c:pt>
              </c:strCache>
            </c:strRef>
          </c:tx>
          <c:spPr>
            <a:solidFill>
              <a:srgbClr val="005490"/>
            </a:solidFill>
            <a:ln>
              <a:solidFill>
                <a:srgbClr val="336699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5490"/>
              </a:solidFill>
              <a:ln>
                <a:solidFill>
                  <a:srgbClr val="33669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8C5-4EC0-BB33-4EBC23F97EFF}"/>
              </c:ext>
            </c:extLst>
          </c:dPt>
          <c:dPt>
            <c:idx val="1"/>
            <c:invertIfNegative val="0"/>
            <c:bubble3D val="0"/>
            <c:spPr>
              <a:solidFill>
                <a:srgbClr val="005490"/>
              </a:solidFill>
              <a:ln>
                <a:solidFill>
                  <a:srgbClr val="33669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8C5-4EC0-BB33-4EBC23F97EFF}"/>
              </c:ext>
            </c:extLst>
          </c:dPt>
          <c:dPt>
            <c:idx val="2"/>
            <c:invertIfNegative val="0"/>
            <c:bubble3D val="0"/>
            <c:spPr>
              <a:solidFill>
                <a:srgbClr val="005490"/>
              </a:solidFill>
              <a:ln>
                <a:solidFill>
                  <a:srgbClr val="33669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48C5-4EC0-BB33-4EBC23F97EFF}"/>
              </c:ext>
            </c:extLst>
          </c:dPt>
          <c:dPt>
            <c:idx val="3"/>
            <c:invertIfNegative val="0"/>
            <c:bubble3D val="0"/>
            <c:spPr>
              <a:solidFill>
                <a:srgbClr val="005490"/>
              </a:solidFill>
              <a:ln>
                <a:solidFill>
                  <a:srgbClr val="33669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48C5-4EC0-BB33-4EBC23F97EF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00549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CR
(CR+CRi)</c:v>
                </c:pt>
                <c:pt idx="1">
                  <c:v>ORR
(CR+CRi+PR)</c:v>
                </c:pt>
              </c:strCache>
            </c:strRef>
          </c:cat>
          <c:val>
            <c:numRef>
              <c:f>Sheet1!$C$2:$C$3</c:f>
              <c:numCache>
                <c:formatCode>0</c:formatCode>
                <c:ptCount val="2"/>
                <c:pt idx="0">
                  <c:v>31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8C5-4EC0-BB33-4EBC23F97EF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0"/>
        <c:overlap val="-2"/>
        <c:axId val="399262032"/>
        <c:axId val="399265968"/>
      </c:barChart>
      <c:catAx>
        <c:axId val="399262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rgbClr val="00549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549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9265968"/>
        <c:crosses val="autoZero"/>
        <c:auto val="1"/>
        <c:lblAlgn val="ctr"/>
        <c:lblOffset val="100"/>
        <c:noMultiLvlLbl val="0"/>
      </c:catAx>
      <c:valAx>
        <c:axId val="399265968"/>
        <c:scaling>
          <c:orientation val="minMax"/>
          <c:max val="4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0" sourceLinked="0"/>
        <c:majorTickMark val="out"/>
        <c:minorTickMark val="none"/>
        <c:tickLblPos val="nextTo"/>
        <c:spPr>
          <a:noFill/>
          <a:ln w="12700">
            <a:solidFill>
              <a:srgbClr val="00549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549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9262032"/>
        <c:crosses val="autoZero"/>
        <c:crossBetween val="between"/>
        <c:min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230409781512889"/>
          <c:y val="4.1657907174732112E-2"/>
          <c:w val="0.75617433663358913"/>
          <c:h val="0.718002629384032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Pevonedistat + azacitidine</c:v>
                </c:pt>
              </c:strCache>
            </c:strRef>
          </c:tx>
          <c:spPr>
            <a:solidFill>
              <a:srgbClr val="BC266A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9FA-4830-9C83-0EFA5017E2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BC266A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CR</c:v>
                </c:pt>
                <c:pt idx="1">
                  <c:v>HI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44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9F-46B6-9F1D-1760861AA1F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Azacitidine</c:v>
                </c:pt>
              </c:strCache>
            </c:strRef>
          </c:tx>
          <c:spPr>
            <a:solidFill>
              <a:srgbClr val="005490"/>
            </a:solidFill>
            <a:ln>
              <a:solidFill>
                <a:srgbClr val="336699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5490"/>
              </a:solidFill>
              <a:ln>
                <a:solidFill>
                  <a:srgbClr val="33669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39F-46B6-9F1D-1760861AA1F7}"/>
              </c:ext>
            </c:extLst>
          </c:dPt>
          <c:dPt>
            <c:idx val="1"/>
            <c:invertIfNegative val="0"/>
            <c:bubble3D val="0"/>
            <c:spPr>
              <a:solidFill>
                <a:srgbClr val="005490"/>
              </a:solidFill>
              <a:ln>
                <a:solidFill>
                  <a:srgbClr val="33669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39F-46B6-9F1D-1760861AA1F7}"/>
              </c:ext>
            </c:extLst>
          </c:dPt>
          <c:dPt>
            <c:idx val="2"/>
            <c:invertIfNegative val="0"/>
            <c:bubble3D val="0"/>
            <c:spPr>
              <a:solidFill>
                <a:srgbClr val="005490"/>
              </a:solidFill>
              <a:ln>
                <a:solidFill>
                  <a:srgbClr val="33669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439F-46B6-9F1D-1760861AA1F7}"/>
              </c:ext>
            </c:extLst>
          </c:dPt>
          <c:dPt>
            <c:idx val="3"/>
            <c:invertIfNegative val="0"/>
            <c:bubble3D val="0"/>
            <c:spPr>
              <a:solidFill>
                <a:srgbClr val="005490"/>
              </a:solidFill>
              <a:ln>
                <a:solidFill>
                  <a:srgbClr val="33669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439F-46B6-9F1D-1760861AA1F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00549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CR</c:v>
                </c:pt>
                <c:pt idx="1">
                  <c:v>HI</c:v>
                </c:pt>
              </c:strCache>
            </c:strRef>
          </c:cat>
          <c:val>
            <c:numRef>
              <c:f>Sheet1!$C$2:$C$3</c:f>
              <c:numCache>
                <c:formatCode>0</c:formatCode>
                <c:ptCount val="2"/>
                <c:pt idx="0">
                  <c:v>36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39F-46B6-9F1D-1760861AA1F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0"/>
        <c:overlap val="-2"/>
        <c:axId val="399262032"/>
        <c:axId val="399265968"/>
      </c:barChart>
      <c:catAx>
        <c:axId val="399262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rgbClr val="00549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549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9265968"/>
        <c:crosses val="autoZero"/>
        <c:auto val="1"/>
        <c:lblAlgn val="ctr"/>
        <c:lblOffset val="100"/>
        <c:noMultiLvlLbl val="0"/>
      </c:catAx>
      <c:valAx>
        <c:axId val="399265968"/>
        <c:scaling>
          <c:orientation val="minMax"/>
          <c:max val="4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0" sourceLinked="0"/>
        <c:majorTickMark val="out"/>
        <c:minorTickMark val="none"/>
        <c:tickLblPos val="nextTo"/>
        <c:spPr>
          <a:noFill/>
          <a:ln w="12700">
            <a:solidFill>
              <a:srgbClr val="00549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549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9262032"/>
        <c:crosses val="autoZero"/>
        <c:crossBetween val="between"/>
        <c:min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230409781512889"/>
          <c:y val="4.1657907174732112E-2"/>
          <c:w val="0.75617433663358913"/>
          <c:h val="0.718002629384032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Pevonedistat + azacitidine</c:v>
                </c:pt>
              </c:strCache>
            </c:strRef>
          </c:tx>
          <c:spPr>
            <a:solidFill>
              <a:srgbClr val="BC266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C266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01B-4FAA-B0C7-CC9CD4795A39}"/>
              </c:ext>
            </c:extLst>
          </c:dPt>
          <c:dPt>
            <c:idx val="1"/>
            <c:invertIfNegative val="0"/>
            <c:bubble3D val="0"/>
            <c:spPr>
              <a:solidFill>
                <a:srgbClr val="BC266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01B-4FAA-B0C7-CC9CD4795A39}"/>
              </c:ext>
            </c:extLst>
          </c:dPt>
          <c:dPt>
            <c:idx val="2"/>
            <c:invertIfNegative val="0"/>
            <c:bubble3D val="0"/>
            <c:spPr>
              <a:solidFill>
                <a:srgbClr val="BC266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01B-4FAA-B0C7-CC9CD4795A39}"/>
              </c:ext>
            </c:extLst>
          </c:dPt>
          <c:dPt>
            <c:idx val="3"/>
            <c:invertIfNegative val="0"/>
            <c:bubble3D val="0"/>
            <c:spPr>
              <a:solidFill>
                <a:srgbClr val="BC266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01B-4FAA-B0C7-CC9CD4795A3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BC266A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CR</c:v>
                </c:pt>
                <c:pt idx="1">
                  <c:v>CRi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22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01B-4FAA-B0C7-CC9CD4795A3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Azacitidine</c:v>
                </c:pt>
              </c:strCache>
            </c:strRef>
          </c:tx>
          <c:spPr>
            <a:solidFill>
              <a:srgbClr val="005490"/>
            </a:solidFill>
            <a:ln>
              <a:solidFill>
                <a:srgbClr val="336699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5490"/>
              </a:solidFill>
              <a:ln>
                <a:solidFill>
                  <a:srgbClr val="33669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901B-4FAA-B0C7-CC9CD4795A39}"/>
              </c:ext>
            </c:extLst>
          </c:dPt>
          <c:dPt>
            <c:idx val="1"/>
            <c:invertIfNegative val="0"/>
            <c:bubble3D val="0"/>
            <c:spPr>
              <a:solidFill>
                <a:srgbClr val="005490"/>
              </a:solidFill>
              <a:ln>
                <a:solidFill>
                  <a:srgbClr val="33669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901B-4FAA-B0C7-CC9CD4795A39}"/>
              </c:ext>
            </c:extLst>
          </c:dPt>
          <c:dPt>
            <c:idx val="2"/>
            <c:invertIfNegative val="0"/>
            <c:bubble3D val="0"/>
            <c:spPr>
              <a:solidFill>
                <a:srgbClr val="005490"/>
              </a:solidFill>
              <a:ln>
                <a:solidFill>
                  <a:srgbClr val="33669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901B-4FAA-B0C7-CC9CD4795A39}"/>
              </c:ext>
            </c:extLst>
          </c:dPt>
          <c:dPt>
            <c:idx val="3"/>
            <c:invertIfNegative val="0"/>
            <c:bubble3D val="0"/>
            <c:spPr>
              <a:solidFill>
                <a:srgbClr val="005490"/>
              </a:solidFill>
              <a:ln>
                <a:solidFill>
                  <a:srgbClr val="33669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901B-4FAA-B0C7-CC9CD4795A3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00549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CR</c:v>
                </c:pt>
                <c:pt idx="1">
                  <c:v>CRi</c:v>
                </c:pt>
              </c:strCache>
            </c:strRef>
          </c:cat>
          <c:val>
            <c:numRef>
              <c:f>Sheet1!$C$2:$C$3</c:f>
              <c:numCache>
                <c:formatCode>0</c:formatCode>
                <c:ptCount val="2"/>
                <c:pt idx="0">
                  <c:v>23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901B-4FAA-B0C7-CC9CD4795A3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0"/>
        <c:overlap val="-2"/>
        <c:axId val="399262032"/>
        <c:axId val="399265968"/>
      </c:barChart>
      <c:catAx>
        <c:axId val="399262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rgbClr val="00549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549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9265968"/>
        <c:crosses val="autoZero"/>
        <c:auto val="1"/>
        <c:lblAlgn val="ctr"/>
        <c:lblOffset val="100"/>
        <c:noMultiLvlLbl val="0"/>
      </c:catAx>
      <c:valAx>
        <c:axId val="399265968"/>
        <c:scaling>
          <c:orientation val="minMax"/>
          <c:max val="4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0" sourceLinked="0"/>
        <c:majorTickMark val="out"/>
        <c:minorTickMark val="none"/>
        <c:tickLblPos val="nextTo"/>
        <c:spPr>
          <a:noFill/>
          <a:ln w="12700">
            <a:solidFill>
              <a:srgbClr val="00549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549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9262032"/>
        <c:crosses val="autoZero"/>
        <c:crossBetween val="between"/>
        <c:min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35688B1D-0DF1-4EDC-A7F9-472D4D2B33A8}" type="datetimeFigureOut">
              <a:rPr lang="en-US"/>
              <a:pPr>
                <a:defRPr/>
              </a:pPr>
              <a:t>2/24/22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58D6F6E3-75FF-4940-8566-BC4B9CD7D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62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8EA0BBF0-A988-4844-9939-E1974A5450A9}" type="datetimeFigureOut">
              <a:rPr lang="en-US"/>
              <a:pPr>
                <a:defRPr/>
              </a:pPr>
              <a:t>2/24/22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E8408FC5-F4A6-4BBB-9F88-6749B4D3F6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285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Phocomelia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408FC5-F4A6-4BBB-9F88-6749B4D3F61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14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C0008-5A94-4D98-A10B-03149C2A01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909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C0008-5A94-4D98-A10B-03149C2A01A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491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C0008-5A94-4D98-A10B-03149C2A01A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38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D0285-E13B-439A-A3AB-ACBAF6BC76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738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D0285-E13B-439A-A3AB-ACBAF6BC76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906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D0285-E13B-439A-A3AB-ACBAF6BC76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663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D0285-E13B-439A-A3AB-ACBAF6BC76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121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3452C-B6B6-4AF2-BF69-8AC29CA9C6F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19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Yu Mincho" panose="02020400000000000000" pitchFamily="18" charset="-128"/>
              </a:rPr>
              <a:t>Table 15.2.4.5, Table 15.2.4.5B, Table 15.2.4.5C, Table 15.2.4.5D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721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Phocomelia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408FC5-F4A6-4BBB-9F88-6749B4D3F61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04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69F13-91C8-ED4F-BA80-E51829E252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889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89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89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89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89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889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AD02BB-2CD4-9D41-AE29-6D99DA3F75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889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/>
          <a:p>
            <a:r>
              <a:rPr lang="en-US">
                <a:latin typeface="Arial" charset="0"/>
              </a:rPr>
              <a:t>Fenaux P, et al. Azacitidine (AZA) Treatment Prolongs Overall Survival (OS) in Higher-Risk MDS Patients Compared with Conventional Care Regimens (CCR): Results of the AZA-001 Phase III Study.</a:t>
            </a:r>
            <a:r>
              <a:rPr lang="en-US" i="1">
                <a:latin typeface="Arial" charset="0"/>
              </a:rPr>
              <a:t> Blood</a:t>
            </a:r>
            <a:r>
              <a:rPr lang="en-US">
                <a:latin typeface="Arial" charset="0"/>
              </a:rPr>
              <a:t>. 2007;110(11):817a.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9.4 months difference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At the 2-year time point, the proportion of patients in the azacitidine group (50.8%) that had survived was approximately 2-fold that of the combined CCR (26.2%) treatment group, for a difference of 24.6% (95% CI 13.1, 36.1; p &lt; 0.0001). </a:t>
            </a:r>
          </a:p>
        </p:txBody>
      </p:sp>
    </p:spTree>
    <p:extLst>
      <p:ext uri="{BB962C8B-B14F-4D97-AF65-F5344CB8AC3E}">
        <p14:creationId xmlns:p14="http://schemas.microsoft.com/office/powerpoint/2010/main" val="4212680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Phocomelia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08FC5-F4A6-4BBB-9F88-6749B4D3F6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402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Phocomelia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08FC5-F4A6-4BBB-9F88-6749B4D3F6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664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C0008-5A94-4D98-A10B-03149C2A01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126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C0008-5A94-4D98-A10B-03149C2A01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827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C0008-5A94-4D98-A10B-03149C2A01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833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C0008-5A94-4D98-A10B-03149C2A01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871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%5CUsers%5Cmarienl%5CDesktop%5C%C6%92%20Lisa%20work%5CCC_PowerPoint%5CCC_S.jp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Macintosh%20HD:Users:marienl:Desktop:&#402;%20Lisa%20work:CC_PowerPoint:CC_S.jp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36613" y="2895600"/>
            <a:ext cx="78486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200" dirty="0">
                <a:solidFill>
                  <a:srgbClr val="0768A9"/>
                </a:solidFill>
                <a:latin typeface="Arial" charset="0"/>
                <a:ea typeface="ＭＳ Ｐゴシック" charset="0"/>
              </a:rPr>
              <a:t>Title of Presentation Arial Regular 22pt</a:t>
            </a:r>
            <a:endParaRPr lang="en-US" sz="22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>
              <a:defRPr/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Single line spacing</a:t>
            </a:r>
          </a:p>
          <a:p>
            <a:pPr>
              <a:defRPr/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Up to 3 lines long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36613" y="5105400"/>
            <a:ext cx="71501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15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Date 20pts</a:t>
            </a:r>
          </a:p>
          <a:p>
            <a:pPr>
              <a:defRPr/>
            </a:pPr>
            <a:r>
              <a:rPr lang="en-US" sz="15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Author Name 20pts</a:t>
            </a:r>
          </a:p>
          <a:p>
            <a:pPr>
              <a:defRPr/>
            </a:pPr>
            <a:r>
              <a:rPr lang="en-US" sz="15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Author Title 20pts</a:t>
            </a:r>
            <a:endParaRPr lang="en-US" sz="20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Picture 4" descr="Macintosh HD:Users:marienl:Desktop:ƒ Lisa work:CC_PowerPoint:CC_S.jpg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136650"/>
            <a:ext cx="29686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63878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16A8C-F9CD-4B6C-AB2D-2155F10BA33F}" type="datetime1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2A9D6-D2C9-4215-A97D-AE6977203F21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0995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05B63-A4DD-4D94-A47A-990D1C7D2F9B}" type="datetime1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CEEEE-0C76-4634-8F71-901D9D5F24AC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6951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9559C-7283-4E18-94AA-5C32815FC587}" type="datetime1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6681F-2129-4CCD-836A-18D647FC5EDD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579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756FB-4F9E-423A-99EF-B1DCA7785AB2}" type="datetime1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5AC31-1DB3-4CD2-88FE-327F1132ADF8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1214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961E4-8420-45D1-B113-076C0B9EF71F}" type="datetime1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38925-8135-4B93-9B48-E83FC21FA13F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1222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36613" y="2895600"/>
            <a:ext cx="7848600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1650" dirty="0">
                <a:solidFill>
                  <a:srgbClr val="0768A9"/>
                </a:solidFill>
                <a:latin typeface="Arial" charset="0"/>
              </a:rPr>
              <a:t>Title of Presentation Arial Regular 22pt</a:t>
            </a:r>
            <a:endParaRPr lang="en-US" sz="1650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1650" dirty="0">
                <a:solidFill>
                  <a:srgbClr val="000000"/>
                </a:solidFill>
                <a:latin typeface="Arial" charset="0"/>
              </a:rPr>
              <a:t>Single line spacing</a:t>
            </a:r>
          </a:p>
          <a:p>
            <a:pPr>
              <a:defRPr/>
            </a:pPr>
            <a:r>
              <a:rPr lang="en-US" sz="1650" dirty="0">
                <a:solidFill>
                  <a:srgbClr val="000000"/>
                </a:solidFill>
                <a:latin typeface="Arial" charset="0"/>
              </a:rPr>
              <a:t>Up to 3 lines long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36614" y="5105401"/>
            <a:ext cx="7150100" cy="6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1125" dirty="0">
                <a:solidFill>
                  <a:srgbClr val="000000"/>
                </a:solidFill>
                <a:latin typeface="Arial" charset="0"/>
              </a:rPr>
              <a:t>Date 20pts</a:t>
            </a:r>
          </a:p>
          <a:p>
            <a:pPr>
              <a:defRPr/>
            </a:pPr>
            <a:r>
              <a:rPr lang="en-US" sz="1125" dirty="0">
                <a:solidFill>
                  <a:srgbClr val="000000"/>
                </a:solidFill>
                <a:latin typeface="Arial" charset="0"/>
              </a:rPr>
              <a:t>Author Name 20pts</a:t>
            </a:r>
          </a:p>
          <a:p>
            <a:pPr>
              <a:defRPr/>
            </a:pPr>
            <a:r>
              <a:rPr lang="en-US" sz="1125" dirty="0">
                <a:solidFill>
                  <a:srgbClr val="000000"/>
                </a:solidFill>
                <a:latin typeface="Arial" charset="0"/>
              </a:rPr>
              <a:t>Author Title 20pts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4" descr="Macintosh HD:Users:marienl:Desktop:ƒ Lisa work:CC_PowerPoint:CC_S.jpg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1" y="1136650"/>
            <a:ext cx="29686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418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600015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108060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6193" y="1567537"/>
            <a:ext cx="8313823" cy="2387600"/>
          </a:xfrm>
        </p:spPr>
        <p:txBody>
          <a:bodyPr anchor="t"/>
          <a:lstStyle>
            <a:lvl1pPr algn="l">
              <a:defRPr sz="405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5219" y="2610852"/>
            <a:ext cx="6858000" cy="1311440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638" y="2862944"/>
            <a:ext cx="2428351" cy="315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defRPr sz="3000"/>
            </a:lvl1pPr>
            <a:lvl2pPr marL="685800" indent="-342900">
              <a:defRPr sz="2700"/>
            </a:lvl2pPr>
            <a:lvl3pPr marL="1028700" indent="-342900">
              <a:defRPr sz="2400"/>
            </a:lvl3pPr>
            <a:lvl4pPr marL="1371600" indent="-342900">
              <a:defRPr sz="2100"/>
            </a:lvl4pPr>
            <a:lvl5pPr marL="1714500" indent="-342900"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785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233274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defRPr sz="3000"/>
            </a:lvl1pPr>
            <a:lvl2pPr marL="685800" indent="-342900">
              <a:defRPr sz="2700"/>
            </a:lvl2pPr>
            <a:lvl3pPr marL="1028700" indent="-342900">
              <a:defRPr sz="2400"/>
            </a:lvl3pPr>
            <a:lvl4pPr marL="1371600" indent="-342900">
              <a:defRPr sz="2100"/>
            </a:lvl4pPr>
            <a:lvl5pPr marL="1714500" indent="-342900"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324601"/>
            <a:ext cx="1428751" cy="29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51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5688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2" y="365126"/>
            <a:ext cx="9141618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2548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3759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392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577" y="2438401"/>
            <a:ext cx="4512573" cy="165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99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319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7242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13621-307D-4621-8310-1DB7C191340C}" type="datetime1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A87A6-10E6-4971-B6E0-31E852FBF89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2729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0FF0D-DE88-49AD-86AB-F9803C98F771}" type="datetime1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A0413-BE5F-4D48-92A4-6C4B272E280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36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102021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95C6E-ED7D-4485-857B-79DF5373EBC3}" type="datetime1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DA6AC-B75D-4572-8487-93EBC7AEFEE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0713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53D9E-CDE6-4336-9B70-CC0110C1BDE5}" type="datetime1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18598-6035-4542-9A22-D4428AFD16C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541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DBCB2-132E-435B-B4EE-127C3ED75D34}" type="datetime1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56F14-6906-4E3F-8DFD-A19E9B305EA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33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D76AD-604A-49BB-B388-6D3F166FD638}" type="datetime1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1141-846C-4FE7-B310-ECF548B8E2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664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16A8C-F9CD-4B6C-AB2D-2155F10BA33F}" type="datetime1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2A9D6-D2C9-4215-A97D-AE6977203F2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108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05B63-A4DD-4D94-A47A-990D1C7D2F9B}" type="datetime1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CEEEE-0C76-4634-8F71-901D9D5F24A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13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9559C-7283-4E18-94AA-5C32815FC587}" type="datetime1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6681F-2129-4CCD-836A-18D647FC5ED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661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756FB-4F9E-423A-99EF-B1DCA7785AB2}" type="datetime1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5AC31-1DB3-4CD2-88FE-327F1132AD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560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961E4-8420-45D1-B113-076C0B9EF71F}" type="datetime1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38925-8135-4B93-9B48-E83FC21FA13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667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0540B-2769-4A43-97D5-EAE82CF0032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50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13621-307D-4621-8310-1DB7C191340C}" type="datetime1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A87A6-10E6-4971-B6E0-31E852FBF895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60090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0139" y="6279122"/>
            <a:ext cx="287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13468">
                  <a:tint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366954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0139" y="6279122"/>
            <a:ext cx="287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13468">
                  <a:tint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46499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9615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0139" y="6279122"/>
            <a:ext cx="287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13468">
                  <a:tint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360599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0139" y="6279122"/>
            <a:ext cx="287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13468">
                  <a:tint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239878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0139" y="6279122"/>
            <a:ext cx="287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13468">
                  <a:tint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24248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6221" y="1567537"/>
            <a:ext cx="8313823" cy="2387600"/>
          </a:xfrm>
        </p:spPr>
        <p:txBody>
          <a:bodyPr anchor="t"/>
          <a:lstStyle>
            <a:lvl1pPr algn="l">
              <a:defRPr sz="540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5219" y="2610852"/>
            <a:ext cx="6858000" cy="1311440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666" y="2862944"/>
            <a:ext cx="2428351" cy="315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637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 sz="4000"/>
            </a:lvl1pPr>
            <a:lvl2pPr marL="914400" indent="-457200">
              <a:defRPr sz="3600"/>
            </a:lvl2pPr>
            <a:lvl3pPr marL="1371600" indent="-457200">
              <a:defRPr sz="3200"/>
            </a:lvl3pPr>
            <a:lvl4pPr marL="1828800" indent="-457200">
              <a:defRPr sz="2800"/>
            </a:lvl4pPr>
            <a:lvl5pPr marL="2286000" indent="-457200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31255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 sz="4000"/>
            </a:lvl1pPr>
            <a:lvl2pPr marL="914400" indent="-457200">
              <a:defRPr sz="3600"/>
            </a:lvl2pPr>
            <a:lvl3pPr marL="1371600" indent="-457200">
              <a:defRPr sz="3200"/>
            </a:lvl3pPr>
            <a:lvl4pPr marL="1828800" indent="-457200">
              <a:defRPr sz="2800"/>
            </a:lvl4pPr>
            <a:lvl5pPr marL="2286000" indent="-457200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28" y="6324657"/>
            <a:ext cx="1428751" cy="29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14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31700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2" y="365129"/>
            <a:ext cx="9141618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655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0FF0D-DE88-49AD-86AB-F9803C98F771}" type="datetime1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A0413-BE5F-4D48-92A4-6C4B272E2800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07538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91678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737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79" y="2438457"/>
            <a:ext cx="4512573" cy="165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87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85524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2742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0139" y="6279122"/>
            <a:ext cx="287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13468">
                  <a:tint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452590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0139" y="6279122"/>
            <a:ext cx="287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13468">
                  <a:tint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261051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9615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0139" y="6279122"/>
            <a:ext cx="287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13468">
                  <a:tint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880936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0139" y="6279122"/>
            <a:ext cx="287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13468">
                  <a:tint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628460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0139" y="6279122"/>
            <a:ext cx="287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13468">
                  <a:tint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40211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95C6E-ED7D-4485-857B-79DF5373EBC3}" type="datetime1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DA6AC-B75D-4572-8487-93EBC7AEFEE5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93362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376A-DFCF-401B-AC69-B369E92DC066}" type="datetimeFigureOut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A93A-18A1-4800-AC7E-4BB79D513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131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376A-DFCF-401B-AC69-B369E92DC066}" type="datetimeFigureOut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A93A-18A1-4800-AC7E-4BB79D513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017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376A-DFCF-401B-AC69-B369E92DC066}" type="datetimeFigureOut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A93A-18A1-4800-AC7E-4BB79D513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739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376A-DFCF-401B-AC69-B369E92DC066}" type="datetimeFigureOut">
              <a:rPr lang="en-US" smtClean="0"/>
              <a:t>2/24/22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A93A-18A1-4800-AC7E-4BB79D513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017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376A-DFCF-401B-AC69-B369E92DC066}" type="datetimeFigureOut">
              <a:rPr lang="en-US" smtClean="0"/>
              <a:t>2/24/22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A93A-18A1-4800-AC7E-4BB79D513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649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376A-DFCF-401B-AC69-B369E92DC066}" type="datetimeFigureOut">
              <a:rPr lang="en-US" smtClean="0"/>
              <a:t>2/24/22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A93A-18A1-4800-AC7E-4BB79D513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581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376A-DFCF-401B-AC69-B369E92DC066}" type="datetimeFigureOut">
              <a:rPr lang="en-US" smtClean="0"/>
              <a:t>2/24/22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A93A-18A1-4800-AC7E-4BB79D513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423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376A-DFCF-401B-AC69-B369E92DC066}" type="datetimeFigureOut">
              <a:rPr lang="en-US" smtClean="0"/>
              <a:t>2/24/22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A93A-18A1-4800-AC7E-4BB79D513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982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376A-DFCF-401B-AC69-B369E92DC066}" type="datetimeFigureOut">
              <a:rPr lang="en-US" smtClean="0"/>
              <a:t>2/24/22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A93A-18A1-4800-AC7E-4BB79D513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597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376A-DFCF-401B-AC69-B369E92DC066}" type="datetimeFigureOut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A93A-18A1-4800-AC7E-4BB79D513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8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53D9E-CDE6-4336-9B70-CC0110C1BDE5}" type="datetime1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18598-6035-4542-9A22-D4428AFD16C2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6334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376A-DFCF-401B-AC69-B369E92DC066}" type="datetimeFigureOut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A93A-18A1-4800-AC7E-4BB79D513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269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13621-307D-4621-8310-1DB7C191340C}" type="datetime1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A87A6-10E6-4971-B6E0-31E852FBF895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76833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0FF0D-DE88-49AD-86AB-F9803C98F771}" type="datetime1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A0413-BE5F-4D48-92A4-6C4B272E2800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67229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95C6E-ED7D-4485-857B-79DF5373EBC3}" type="datetime1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DA6AC-B75D-4572-8487-93EBC7AEFEE5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83074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53D9E-CDE6-4336-9B70-CC0110C1BDE5}" type="datetime1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18598-6035-4542-9A22-D4428AFD16C2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77679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DBCB2-132E-435B-B4EE-127C3ED75D34}" type="datetime1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56F14-6906-4E3F-8DFD-A19E9B305EAA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86589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D76AD-604A-49BB-B388-6D3F166FD638}" type="datetime1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1141-846C-4FE7-B310-ECF548B8E2BF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42181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16A8C-F9CD-4B6C-AB2D-2155F10BA33F}" type="datetime1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2A9D6-D2C9-4215-A97D-AE6977203F21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02500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05B63-A4DD-4D94-A47A-990D1C7D2F9B}" type="datetime1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CEEEE-0C76-4634-8F71-901D9D5F24AC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02785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9559C-7283-4E18-94AA-5C32815FC587}" type="datetime1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6681F-2129-4CCD-836A-18D647FC5EDD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5555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DBCB2-132E-435B-B4EE-127C3ED75D34}" type="datetime1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56F14-6906-4E3F-8DFD-A19E9B305EAA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10320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756FB-4F9E-423A-99EF-B1DCA7785AB2}" type="datetime1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5AC31-1DB3-4CD2-88FE-327F1132ADF8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07298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961E4-8420-45D1-B113-076C0B9EF71F}" type="datetime1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38925-8135-4B93-9B48-E83FC21FA13F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39841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0540B-2769-4A43-97D5-EAE82CF00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487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gular Title Sc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39173"/>
            <a:ext cx="7772400" cy="89193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400" b="0" i="0">
                <a:solidFill>
                  <a:srgbClr val="CD11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241" y="5238142"/>
            <a:ext cx="6400800" cy="10737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09FEC-A01C-EB4F-9AED-98C23E3BD7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16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creen with vide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5800" y="3439173"/>
            <a:ext cx="7772400" cy="89193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400" b="0" i="0">
                <a:solidFill>
                  <a:srgbClr val="CD11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2241" y="5238142"/>
            <a:ext cx="6400800" cy="10737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20088"/>
            <a:ext cx="388961" cy="365125"/>
          </a:xfrm>
        </p:spPr>
        <p:txBody>
          <a:bodyPr/>
          <a:lstStyle>
            <a:lvl1pPr>
              <a:defRPr b="0"/>
            </a:lvl1pPr>
          </a:lstStyle>
          <a:p>
            <a:fld id="{D8009FEC-A01C-EB4F-9AED-98C23E3BD7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18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vide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90453"/>
            <a:ext cx="6096000" cy="713539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CD11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368922"/>
            <a:ext cx="8229600" cy="4513711"/>
          </a:xfrm>
          <a:prstGeom prst="rect">
            <a:avLst/>
          </a:prstGeom>
        </p:spPr>
        <p:txBody>
          <a:bodyPr/>
          <a:lstStyle>
            <a:lvl1pPr marL="266700" indent="-266700"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963" indent="-258763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77913" indent="-163513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22413" indent="-1778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71675" indent="-176213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0CB4685-B433-48FF-AE43-428CB3300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6137781"/>
            <a:ext cx="4017264" cy="180425"/>
          </a:xfrm>
          <a:prstGeom prst="rect">
            <a:avLst/>
          </a:prstGeom>
        </p:spPr>
        <p:txBody>
          <a:bodyPr wrap="square" tIns="36000" bIns="36000" anchor="b">
            <a:spAutoFit/>
          </a:bodyPr>
          <a:lstStyle>
            <a:lvl1pPr marL="0" indent="0">
              <a:spcBef>
                <a:spcPts val="300"/>
              </a:spcBef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9660AC6-B11A-4D39-B0FE-D05D7C4EFB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5632" y="6137781"/>
            <a:ext cx="4400128" cy="180425"/>
          </a:xfrm>
          <a:prstGeom prst="rect">
            <a:avLst/>
          </a:prstGeom>
        </p:spPr>
        <p:txBody>
          <a:bodyPr wrap="square" tIns="36000" bIns="36000" anchor="b">
            <a:spAutoFit/>
          </a:bodyPr>
          <a:lstStyle>
            <a:lvl1pPr marL="0" indent="0" algn="r">
              <a:spcBef>
                <a:spcPts val="0"/>
              </a:spcBef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1947435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90453"/>
            <a:ext cx="8229600" cy="713539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CD11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368923"/>
            <a:ext cx="8229600" cy="4499616"/>
          </a:xfrm>
          <a:prstGeom prst="rect">
            <a:avLst/>
          </a:prstGeom>
        </p:spPr>
        <p:txBody>
          <a:bodyPr/>
          <a:lstStyle>
            <a:lvl1pPr marL="266700" indent="-266700"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963" indent="-258763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77913" indent="-163513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22413" indent="-1778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71675" indent="-176213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0CB4685-B433-48FF-AE43-428CB3300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6137781"/>
            <a:ext cx="4017264" cy="180425"/>
          </a:xfrm>
          <a:prstGeom prst="rect">
            <a:avLst/>
          </a:prstGeom>
        </p:spPr>
        <p:txBody>
          <a:bodyPr wrap="square" tIns="36000" bIns="36000" anchor="b">
            <a:spAutoFit/>
          </a:bodyPr>
          <a:lstStyle>
            <a:lvl1pPr marL="0" indent="0">
              <a:spcBef>
                <a:spcPts val="300"/>
              </a:spcBef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9660AC6-B11A-4D39-B0FE-D05D7C4EFB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5632" y="6137781"/>
            <a:ext cx="4400128" cy="180425"/>
          </a:xfrm>
          <a:prstGeom prst="rect">
            <a:avLst/>
          </a:prstGeom>
        </p:spPr>
        <p:txBody>
          <a:bodyPr wrap="square" tIns="36000" bIns="36000" anchor="b">
            <a:spAutoFit/>
          </a:bodyPr>
          <a:lstStyle>
            <a:lvl1pPr marL="0" indent="0" algn="r">
              <a:spcBef>
                <a:spcPts val="0"/>
              </a:spcBef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27776308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68922"/>
            <a:ext cx="4038600" cy="4525996"/>
          </a:xfrm>
          <a:prstGeom prst="rect">
            <a:avLst/>
          </a:prstGeom>
        </p:spPr>
        <p:txBody>
          <a:bodyPr/>
          <a:lstStyle>
            <a:lvl1pPr marL="266700" indent="-266700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963" indent="-258763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77913" indent="-163513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22413" indent="-17780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71675" indent="-176213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8922"/>
            <a:ext cx="4038600" cy="4525996"/>
          </a:xfrm>
          <a:prstGeom prst="rect">
            <a:avLst/>
          </a:prstGeom>
        </p:spPr>
        <p:txBody>
          <a:bodyPr/>
          <a:lstStyle>
            <a:lvl1pPr marL="266700" indent="-266700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963" indent="-258763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77913" indent="-163513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22413" indent="-17780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71675" indent="-176213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90444B3-43E0-CD49-8543-3A769AE78B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90453"/>
            <a:ext cx="8229600" cy="713539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CD11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0CB4685-B433-48FF-AE43-428CB3300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6137781"/>
            <a:ext cx="4017264" cy="180425"/>
          </a:xfrm>
          <a:prstGeom prst="rect">
            <a:avLst/>
          </a:prstGeom>
        </p:spPr>
        <p:txBody>
          <a:bodyPr wrap="square" tIns="36000" bIns="36000" anchor="b">
            <a:spAutoFit/>
          </a:bodyPr>
          <a:lstStyle>
            <a:lvl1pPr marL="0" indent="0">
              <a:spcBef>
                <a:spcPts val="300"/>
              </a:spcBef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9660AC6-B11A-4D39-B0FE-D05D7C4EFB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5632" y="6137781"/>
            <a:ext cx="4400128" cy="180425"/>
          </a:xfrm>
          <a:prstGeom prst="rect">
            <a:avLst/>
          </a:prstGeom>
        </p:spPr>
        <p:txBody>
          <a:bodyPr wrap="square" tIns="36000" bIns="36000" anchor="b">
            <a:spAutoFit/>
          </a:bodyPr>
          <a:lstStyle>
            <a:lvl1pPr marL="0" indent="0" algn="r">
              <a:spcBef>
                <a:spcPts val="0"/>
              </a:spcBef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34225953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444B3-43E0-CD49-8543-3A769AE78B9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90453"/>
            <a:ext cx="8229600" cy="713539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CD11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0CB4685-B433-48FF-AE43-428CB3300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6137781"/>
            <a:ext cx="4017264" cy="180425"/>
          </a:xfrm>
          <a:prstGeom prst="rect">
            <a:avLst/>
          </a:prstGeom>
        </p:spPr>
        <p:txBody>
          <a:bodyPr wrap="square" tIns="36000" bIns="36000" anchor="b">
            <a:spAutoFit/>
          </a:bodyPr>
          <a:lstStyle>
            <a:lvl1pPr marL="0" indent="0">
              <a:spcBef>
                <a:spcPts val="300"/>
              </a:spcBef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9660AC6-B11A-4D39-B0FE-D05D7C4EFB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5632" y="6137781"/>
            <a:ext cx="4400128" cy="180425"/>
          </a:xfrm>
          <a:prstGeom prst="rect">
            <a:avLst/>
          </a:prstGeom>
        </p:spPr>
        <p:txBody>
          <a:bodyPr wrap="square" tIns="36000" bIns="36000" anchor="b">
            <a:spAutoFit/>
          </a:bodyPr>
          <a:lstStyle>
            <a:lvl1pPr marL="0" indent="0" algn="r">
              <a:spcBef>
                <a:spcPts val="0"/>
              </a:spcBef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37485991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2400" b="0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A7F1F-F248-F943-913A-EBF08A13E9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93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D76AD-604A-49BB-B388-6D3F166FD638}" type="datetime1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1141-846C-4FE7-B310-ECF548B8E2BF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444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file://localhost/%5CUsers%5Cmarienl%5CDesktop%5C%C6%92%20Lisa%20work%5CCC_PowerPoint%5CCC_S.jpg" TargetMode="Externa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Relationship Id="rId9" Type="http://schemas.openxmlformats.org/officeDocument/2006/relationships/image" Target="../media/image1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Macintosh%20HD:Users:marienl:Desktop:&#402;%20Lisa%20work:CC_PowerPoint:CC_S.jpg" TargetMode="External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09600" y="457200"/>
            <a:ext cx="8245475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701675" y="1447800"/>
            <a:ext cx="7239000" cy="476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838825" y="6450013"/>
            <a:ext cx="29241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pic>
        <p:nvPicPr>
          <p:cNvPr id="116741" name="Picture 5" descr="Macintosh HD:Users:marienl:Desktop:ƒ Lisa work:CC_PowerPoint:CC_S.jpg"/>
          <p:cNvPicPr>
            <a:picLocks noChangeAspect="1" noChangeArrowheads="1"/>
          </p:cNvPicPr>
          <p:nvPr/>
        </p:nvPicPr>
        <p:blipFill>
          <a:blip r:embed="rId5" r:link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025" y="6400800"/>
            <a:ext cx="15271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838200" y="6248400"/>
            <a:ext cx="78486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56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</p:sldLayoutIdLst>
  <p:transition/>
  <p:hf hdr="0" ftr="0" dt="0"/>
  <p:txStyles>
    <p:titleStyle>
      <a:lvl1pPr algn="l" rtl="0" eaLnBrk="0" fontAlgn="base" hangingPunct="0">
        <a:spcBef>
          <a:spcPct val="30000"/>
        </a:spcBef>
        <a:spcAft>
          <a:spcPct val="0"/>
        </a:spcAft>
        <a:defRPr sz="4100" b="1" u="sng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30000"/>
        </a:spcBef>
        <a:spcAft>
          <a:spcPct val="0"/>
        </a:spcAft>
        <a:defRPr sz="4100" b="1" u="sng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30000"/>
        </a:spcBef>
        <a:spcAft>
          <a:spcPct val="0"/>
        </a:spcAft>
        <a:defRPr sz="4100" b="1" u="sng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30000"/>
        </a:spcBef>
        <a:spcAft>
          <a:spcPct val="0"/>
        </a:spcAft>
        <a:defRPr sz="4100" b="1" u="sng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30000"/>
        </a:spcBef>
        <a:spcAft>
          <a:spcPct val="0"/>
        </a:spcAft>
        <a:defRPr sz="4100" b="1" u="sng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30000"/>
        </a:spcBef>
        <a:spcAft>
          <a:spcPct val="0"/>
        </a:spcAft>
        <a:defRPr sz="4100" b="1" u="sng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30000"/>
        </a:spcBef>
        <a:spcAft>
          <a:spcPct val="0"/>
        </a:spcAft>
        <a:defRPr sz="4100" b="1" u="sng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30000"/>
        </a:spcBef>
        <a:spcAft>
          <a:spcPct val="0"/>
        </a:spcAft>
        <a:defRPr sz="4100" b="1" u="sng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30000"/>
        </a:spcBef>
        <a:spcAft>
          <a:spcPct val="0"/>
        </a:spcAft>
        <a:defRPr sz="4100" b="1" u="sng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SzPct val="120000"/>
        <a:buFont typeface="Arial" charset="0"/>
        <a:buChar char="•"/>
        <a:defRPr sz="2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568325" indent="-225425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SzPct val="120000"/>
        <a:buFont typeface="Arial" charset="0"/>
        <a:buChar char="–"/>
        <a:defRPr>
          <a:solidFill>
            <a:schemeClr val="tx1"/>
          </a:solidFill>
          <a:latin typeface="+mn-lt"/>
          <a:ea typeface="Arial" charset="0"/>
          <a:cs typeface="+mn-cs"/>
        </a:defRPr>
      </a:lvl2pPr>
      <a:lvl3pPr marL="863600" indent="-180975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SzPct val="120000"/>
        <a:buChar char="–"/>
        <a:defRPr>
          <a:solidFill>
            <a:schemeClr val="tx1"/>
          </a:solidFill>
          <a:latin typeface="+mn-lt"/>
          <a:ea typeface="Arial" charset="0"/>
          <a:cs typeface="+mn-cs"/>
        </a:defRPr>
      </a:lvl3pPr>
      <a:lvl4pPr marL="1206500" indent="-179388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SzPct val="120000"/>
        <a:buFont typeface="Arial" charset="0"/>
        <a:buChar char="–"/>
        <a:defRPr>
          <a:solidFill>
            <a:schemeClr val="tx1"/>
          </a:solidFill>
          <a:latin typeface="+mn-lt"/>
          <a:ea typeface="Arial" charset="0"/>
          <a:cs typeface="+mn-cs"/>
        </a:defRPr>
      </a:lvl4pPr>
      <a:lvl5pPr marL="1598613" indent="-223838" algn="l" rtl="0" eaLnBrk="0" fontAlgn="base" hangingPunct="0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charset="0"/>
        <a:defRPr sz="2000">
          <a:solidFill>
            <a:schemeClr val="tx2"/>
          </a:solidFill>
          <a:latin typeface="+mn-lt"/>
          <a:ea typeface="Arial" charset="0"/>
          <a:cs typeface="+mn-cs"/>
        </a:defRPr>
      </a:lvl5pPr>
      <a:lvl6pPr marL="2055813" indent="-223838" algn="l" rtl="0" fontAlgn="base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charset="0"/>
        <a:defRPr sz="2000">
          <a:solidFill>
            <a:schemeClr val="tx2"/>
          </a:solidFill>
          <a:latin typeface="+mn-lt"/>
          <a:cs typeface="+mn-cs"/>
        </a:defRPr>
      </a:lvl6pPr>
      <a:lvl7pPr marL="2513013" indent="-223838" algn="l" rtl="0" fontAlgn="base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charset="0"/>
        <a:defRPr sz="2000">
          <a:solidFill>
            <a:schemeClr val="tx2"/>
          </a:solidFill>
          <a:latin typeface="+mn-lt"/>
          <a:cs typeface="+mn-cs"/>
        </a:defRPr>
      </a:lvl7pPr>
      <a:lvl8pPr marL="2970213" indent="-223838" algn="l" rtl="0" fontAlgn="base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charset="0"/>
        <a:defRPr sz="2000">
          <a:solidFill>
            <a:schemeClr val="tx2"/>
          </a:solidFill>
          <a:latin typeface="+mn-lt"/>
          <a:cs typeface="+mn-cs"/>
        </a:defRPr>
      </a:lvl8pPr>
      <a:lvl9pPr marL="3427413" indent="-223838" algn="l" rtl="0" fontAlgn="base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charset="0"/>
        <a:defRPr sz="20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3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B6A9239-1B1C-443A-A07F-B55953F08774}" type="datetime1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7480C8-4F63-48CA-9034-8EFD99B6F62F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73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8" r:id="rId1"/>
    <p:sldLayoutId id="2147484239" r:id="rId2"/>
    <p:sldLayoutId id="2147484240" r:id="rId3"/>
    <p:sldLayoutId id="2147484241" r:id="rId4"/>
    <p:sldLayoutId id="2147484242" r:id="rId5"/>
    <p:sldLayoutId id="2147484243" r:id="rId6"/>
    <p:sldLayoutId id="2147484244" r:id="rId7"/>
    <p:sldLayoutId id="2147484245" r:id="rId8"/>
    <p:sldLayoutId id="2147484246" r:id="rId9"/>
    <p:sldLayoutId id="2147484247" r:id="rId10"/>
    <p:sldLayoutId id="2147484248" r:id="rId11"/>
    <p:sldLayoutId id="2147484249" r:id="rId12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20088"/>
            <a:ext cx="38896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0ABAB64-726D-C943-9B15-2E81C6025A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57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CD113B"/>
          </a:solidFill>
          <a:latin typeface="Arial"/>
          <a:ea typeface="Geneva" pitchFamily="37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pitchFamily="37" charset="-128"/>
          <a:cs typeface="Geneva" pitchFamily="3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pitchFamily="37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Geneva" pitchFamily="37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Geneva" pitchFamily="37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Geneva" pitchFamily="3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1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3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B6A9239-1B1C-443A-A07F-B55953F08774}" type="datetime1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7480C8-4F63-48CA-9034-8EFD99B6F62F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402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09601" y="609225"/>
            <a:ext cx="8245475" cy="56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701675" y="1447800"/>
            <a:ext cx="7239000" cy="476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838826" y="6468385"/>
            <a:ext cx="2924175" cy="207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75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029" name="Picture 5" descr="Macintosh HD:Users:marienl:Desktop:ƒ Lisa work:CC_PowerPoint:CC_S.jpg"/>
          <p:cNvPicPr>
            <a:picLocks noChangeAspect="1" noChangeArrowheads="1"/>
          </p:cNvPicPr>
          <p:nvPr/>
        </p:nvPicPr>
        <p:blipFill>
          <a:blip r:embed="rId5" r:link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026" y="6400802"/>
            <a:ext cx="15271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838200" y="6248400"/>
            <a:ext cx="78486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Tahoma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6699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</p:sldLayoutIdLst>
  <p:transition/>
  <p:hf hdr="0" ftr="0" dt="0"/>
  <p:txStyles>
    <p:titleStyle>
      <a:lvl1pPr algn="l" rtl="0" eaLnBrk="0" fontAlgn="base" hangingPunct="0">
        <a:spcBef>
          <a:spcPct val="30000"/>
        </a:spcBef>
        <a:spcAft>
          <a:spcPct val="0"/>
        </a:spcAft>
        <a:defRPr sz="3075" b="1" u="sng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30000"/>
        </a:spcBef>
        <a:spcAft>
          <a:spcPct val="0"/>
        </a:spcAft>
        <a:defRPr sz="3075" b="1" u="sng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30000"/>
        </a:spcBef>
        <a:spcAft>
          <a:spcPct val="0"/>
        </a:spcAft>
        <a:defRPr sz="3075" b="1" u="sng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30000"/>
        </a:spcBef>
        <a:spcAft>
          <a:spcPct val="0"/>
        </a:spcAft>
        <a:defRPr sz="3075" b="1" u="sng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30000"/>
        </a:spcBef>
        <a:spcAft>
          <a:spcPct val="0"/>
        </a:spcAft>
        <a:defRPr sz="3075" b="1" u="sng">
          <a:solidFill>
            <a:schemeClr val="tx2"/>
          </a:solidFill>
          <a:latin typeface="Arial" charset="0"/>
          <a:cs typeface="Arial" charset="0"/>
        </a:defRPr>
      </a:lvl5pPr>
      <a:lvl6pPr marL="342900" algn="l" rtl="0" fontAlgn="base">
        <a:spcBef>
          <a:spcPct val="30000"/>
        </a:spcBef>
        <a:spcAft>
          <a:spcPct val="0"/>
        </a:spcAft>
        <a:defRPr sz="3075" b="1" u="sng">
          <a:solidFill>
            <a:schemeClr val="tx2"/>
          </a:solidFill>
          <a:latin typeface="Arial" charset="0"/>
          <a:cs typeface="Arial" charset="0"/>
        </a:defRPr>
      </a:lvl6pPr>
      <a:lvl7pPr marL="685800" algn="l" rtl="0" fontAlgn="base">
        <a:spcBef>
          <a:spcPct val="30000"/>
        </a:spcBef>
        <a:spcAft>
          <a:spcPct val="0"/>
        </a:spcAft>
        <a:defRPr sz="3075" b="1" u="sng">
          <a:solidFill>
            <a:schemeClr val="tx2"/>
          </a:solidFill>
          <a:latin typeface="Arial" charset="0"/>
          <a:cs typeface="Arial" charset="0"/>
        </a:defRPr>
      </a:lvl7pPr>
      <a:lvl8pPr marL="1028700" algn="l" rtl="0" fontAlgn="base">
        <a:spcBef>
          <a:spcPct val="30000"/>
        </a:spcBef>
        <a:spcAft>
          <a:spcPct val="0"/>
        </a:spcAft>
        <a:defRPr sz="3075" b="1" u="sng">
          <a:solidFill>
            <a:schemeClr val="tx2"/>
          </a:solidFill>
          <a:latin typeface="Arial" charset="0"/>
          <a:cs typeface="Arial" charset="0"/>
        </a:defRPr>
      </a:lvl8pPr>
      <a:lvl9pPr marL="1371600" algn="l" rtl="0" fontAlgn="base">
        <a:spcBef>
          <a:spcPct val="30000"/>
        </a:spcBef>
        <a:spcAft>
          <a:spcPct val="0"/>
        </a:spcAft>
        <a:defRPr sz="3075" b="1" u="sng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71450" indent="-171450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SzPct val="120000"/>
        <a:buFont typeface="Arial" charset="0"/>
        <a:buChar char="•"/>
        <a:defRPr sz="1650">
          <a:solidFill>
            <a:schemeClr val="tx1"/>
          </a:solidFill>
          <a:latin typeface="+mn-lt"/>
          <a:ea typeface="+mn-ea"/>
          <a:cs typeface="+mn-cs"/>
        </a:defRPr>
      </a:lvl1pPr>
      <a:lvl2pPr marL="426244" indent="-169069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SzPct val="120000"/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2pPr>
      <a:lvl3pPr marL="647700" indent="-135731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SzPct val="120000"/>
        <a:buChar char="–"/>
        <a:defRPr>
          <a:solidFill>
            <a:schemeClr val="tx1"/>
          </a:solidFill>
          <a:latin typeface="+mn-lt"/>
          <a:cs typeface="+mn-cs"/>
        </a:defRPr>
      </a:lvl3pPr>
      <a:lvl4pPr marL="904875" indent="-134541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SzPct val="120000"/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4pPr>
      <a:lvl5pPr marL="1198960" indent="-167879" algn="l" rtl="0" eaLnBrk="0" fontAlgn="base" hangingPunct="0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charset="0"/>
        <a:defRPr sz="1500">
          <a:solidFill>
            <a:schemeClr val="tx2"/>
          </a:solidFill>
          <a:latin typeface="+mn-lt"/>
          <a:cs typeface="+mn-cs"/>
        </a:defRPr>
      </a:lvl5pPr>
      <a:lvl6pPr marL="1541860" indent="-167879" algn="l" rtl="0" fontAlgn="base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charset="0"/>
        <a:defRPr sz="1500">
          <a:solidFill>
            <a:schemeClr val="tx2"/>
          </a:solidFill>
          <a:latin typeface="+mn-lt"/>
          <a:cs typeface="+mn-cs"/>
        </a:defRPr>
      </a:lvl6pPr>
      <a:lvl7pPr marL="1884760" indent="-167879" algn="l" rtl="0" fontAlgn="base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charset="0"/>
        <a:defRPr sz="1500">
          <a:solidFill>
            <a:schemeClr val="tx2"/>
          </a:solidFill>
          <a:latin typeface="+mn-lt"/>
          <a:cs typeface="+mn-cs"/>
        </a:defRPr>
      </a:lvl7pPr>
      <a:lvl8pPr marL="2227660" indent="-167879" algn="l" rtl="0" fontAlgn="base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charset="0"/>
        <a:defRPr sz="1500">
          <a:solidFill>
            <a:schemeClr val="tx2"/>
          </a:solidFill>
          <a:latin typeface="+mn-lt"/>
          <a:cs typeface="+mn-cs"/>
        </a:defRPr>
      </a:lvl8pPr>
      <a:lvl9pPr marL="2570560" indent="-167879" algn="l" rtl="0" fontAlgn="base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charset="0"/>
        <a:defRPr sz="15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28601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44716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050" kern="1200" cap="none" baseline="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3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3429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-"/>
        <a:defRPr sz="30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28700" indent="-3429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7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-3429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714500" indent="-3429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3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B6A9239-1B1C-443A-A07F-B55953F08774}" type="datetime1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2/24/22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7480C8-4F63-48CA-9034-8EFD99B6F62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9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  <p:sldLayoutId id="2147484145" r:id="rId12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96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822407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13468"/>
              </a:solidFill>
              <a:latin typeface="Trebuchet M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380247" y="6437716"/>
            <a:ext cx="19634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57A9DD"/>
                </a:solidFill>
                <a:latin typeface="Calibri"/>
                <a:cs typeface="Calibri"/>
              </a:rPr>
              <a:t>Lionel </a:t>
            </a:r>
            <a:r>
              <a:rPr lang="en-US" sz="900" dirty="0" err="1">
                <a:solidFill>
                  <a:srgbClr val="57A9DD"/>
                </a:solidFill>
                <a:latin typeface="Calibri"/>
                <a:cs typeface="Calibri"/>
              </a:rPr>
              <a:t>Adès</a:t>
            </a:r>
            <a:endParaRPr lang="en-US" sz="900" dirty="0">
              <a:solidFill>
                <a:srgbClr val="57A9DD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292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50" b="1" i="0" kern="1200" baseline="0">
          <a:solidFill>
            <a:srgbClr val="113468"/>
          </a:solidFill>
          <a:latin typeface="Calibri"/>
          <a:ea typeface="+mj-ea"/>
          <a:cs typeface="Calibri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Calibri"/>
          <a:ea typeface="+mn-ea"/>
          <a:cs typeface="Calibri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Calibri"/>
          <a:ea typeface="+mn-ea"/>
          <a:cs typeface="Calibri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Calibri"/>
          <a:ea typeface="+mn-ea"/>
          <a:cs typeface="Calibri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Calibri"/>
          <a:ea typeface="+mn-ea"/>
          <a:cs typeface="Calibri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Calibri"/>
          <a:ea typeface="+mn-ea"/>
          <a:cs typeface="Calibri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28602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22795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kern="1200" cap="none" baseline="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4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40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28800" indent="-4572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286000" indent="-4572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96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822407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13468"/>
              </a:solidFill>
              <a:latin typeface="Trebuchet M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380247" y="6437716"/>
            <a:ext cx="19634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57A9DD"/>
                </a:solidFill>
                <a:latin typeface="Calibri"/>
                <a:cs typeface="Calibri"/>
              </a:rPr>
              <a:t>Lionel </a:t>
            </a:r>
            <a:r>
              <a:rPr lang="en-US" sz="900" dirty="0" err="1">
                <a:solidFill>
                  <a:srgbClr val="57A9DD"/>
                </a:solidFill>
                <a:latin typeface="Calibri"/>
                <a:cs typeface="Calibri"/>
              </a:rPr>
              <a:t>Adès</a:t>
            </a:r>
            <a:endParaRPr lang="en-US" sz="900" dirty="0">
              <a:solidFill>
                <a:srgbClr val="57A9DD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618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50" b="1" i="0" kern="1200" baseline="0">
          <a:solidFill>
            <a:srgbClr val="113468"/>
          </a:solidFill>
          <a:latin typeface="Calibri"/>
          <a:ea typeface="+mj-ea"/>
          <a:cs typeface="Calibri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Calibri"/>
          <a:ea typeface="+mn-ea"/>
          <a:cs typeface="Calibri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Calibri"/>
          <a:ea typeface="+mn-ea"/>
          <a:cs typeface="Calibri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Calibri"/>
          <a:ea typeface="+mn-ea"/>
          <a:cs typeface="Calibri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Calibri"/>
          <a:ea typeface="+mn-ea"/>
          <a:cs typeface="Calibri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Calibri"/>
          <a:ea typeface="+mn-ea"/>
          <a:cs typeface="Calibri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7376A-DFCF-401B-AC69-B369E92DC066}" type="datetimeFigureOut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8A93A-18A1-4800-AC7E-4BB79D513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1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google.com/url?sa=i&amp;rct=j&amp;q=&amp;esrc=s&amp;source=images&amp;cd=&amp;cad=rja&amp;uact=8&amp;ved=0ahUKEwjAwNiF-KTKAhVK6yYKHRjyBp4QjRwIBw&amp;url=http://www.business2community.com/twitter/5-growth-hacks-to-build-your-twitter-following-01266467&amp;psig=AFQjCNESn95tiJS6XdNobH-nVerz6-kK1g&amp;ust=1452710861076369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9" Type="http://schemas.openxmlformats.org/officeDocument/2006/relationships/image" Target="../media/image65.png"/><Relationship Id="rId21" Type="http://schemas.openxmlformats.org/officeDocument/2006/relationships/image" Target="../media/image47.png"/><Relationship Id="rId34" Type="http://schemas.openxmlformats.org/officeDocument/2006/relationships/image" Target="../media/image60.png"/><Relationship Id="rId42" Type="http://schemas.openxmlformats.org/officeDocument/2006/relationships/image" Target="../media/image68.png"/><Relationship Id="rId47" Type="http://schemas.openxmlformats.org/officeDocument/2006/relationships/image" Target="../media/image73.png"/><Relationship Id="rId50" Type="http://schemas.openxmlformats.org/officeDocument/2006/relationships/image" Target="../media/image76.png"/><Relationship Id="rId55" Type="http://schemas.openxmlformats.org/officeDocument/2006/relationships/image" Target="../media/image8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2.png"/><Relationship Id="rId29" Type="http://schemas.openxmlformats.org/officeDocument/2006/relationships/image" Target="../media/image55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openxmlformats.org/officeDocument/2006/relationships/image" Target="../media/image63.png"/><Relationship Id="rId40" Type="http://schemas.openxmlformats.org/officeDocument/2006/relationships/image" Target="../media/image66.png"/><Relationship Id="rId45" Type="http://schemas.openxmlformats.org/officeDocument/2006/relationships/image" Target="../media/image71.png"/><Relationship Id="rId53" Type="http://schemas.openxmlformats.org/officeDocument/2006/relationships/image" Target="../media/image79.png"/><Relationship Id="rId58" Type="http://schemas.openxmlformats.org/officeDocument/2006/relationships/image" Target="../media/image84.png"/><Relationship Id="rId5" Type="http://schemas.openxmlformats.org/officeDocument/2006/relationships/image" Target="../media/image31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61.png"/><Relationship Id="rId43" Type="http://schemas.openxmlformats.org/officeDocument/2006/relationships/image" Target="../media/image69.png"/><Relationship Id="rId48" Type="http://schemas.openxmlformats.org/officeDocument/2006/relationships/image" Target="../media/image74.png"/><Relationship Id="rId56" Type="http://schemas.openxmlformats.org/officeDocument/2006/relationships/image" Target="../media/image82.png"/><Relationship Id="rId8" Type="http://schemas.openxmlformats.org/officeDocument/2006/relationships/image" Target="../media/image34.png"/><Relationship Id="rId51" Type="http://schemas.openxmlformats.org/officeDocument/2006/relationships/image" Target="../media/image77.png"/><Relationship Id="rId3" Type="http://schemas.openxmlformats.org/officeDocument/2006/relationships/image" Target="../media/image29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33" Type="http://schemas.openxmlformats.org/officeDocument/2006/relationships/image" Target="../media/image59.png"/><Relationship Id="rId38" Type="http://schemas.openxmlformats.org/officeDocument/2006/relationships/image" Target="../media/image64.png"/><Relationship Id="rId46" Type="http://schemas.openxmlformats.org/officeDocument/2006/relationships/image" Target="../media/image72.png"/><Relationship Id="rId20" Type="http://schemas.openxmlformats.org/officeDocument/2006/relationships/image" Target="../media/image46.png"/><Relationship Id="rId41" Type="http://schemas.openxmlformats.org/officeDocument/2006/relationships/image" Target="../media/image67.png"/><Relationship Id="rId54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2.png"/><Relationship Id="rId49" Type="http://schemas.openxmlformats.org/officeDocument/2006/relationships/image" Target="../media/image75.png"/><Relationship Id="rId57" Type="http://schemas.openxmlformats.org/officeDocument/2006/relationships/image" Target="../media/image83.png"/><Relationship Id="rId10" Type="http://schemas.openxmlformats.org/officeDocument/2006/relationships/image" Target="../media/image36.png"/><Relationship Id="rId31" Type="http://schemas.openxmlformats.org/officeDocument/2006/relationships/image" Target="../media/image57.png"/><Relationship Id="rId44" Type="http://schemas.openxmlformats.org/officeDocument/2006/relationships/image" Target="../media/image70.png"/><Relationship Id="rId52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google.com/url?sa=i&amp;rct=j&amp;q=&amp;esrc=s&amp;source=images&amp;cd=&amp;cad=rja&amp;uact=8&amp;ved=0ahUKEwjAwNiF-KTKAhVK6yYKHRjyBp4QjRwIBw&amp;url=http://www.business2community.com/twitter/5-growth-hacks-to-build-your-twitter-following-01266467&amp;psig=AFQjCNESn95tiJS6XdNobH-nVerz6-kK1g&amp;ust=1452710861076369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google.com/url?sa=i&amp;rct=j&amp;q=&amp;esrc=s&amp;source=images&amp;cd=&amp;cad=rja&amp;uact=8&amp;ved=0ahUKEwjAwNiF-KTKAhVK6yYKHRjyBp4QjRwIBw&amp;url=http://www.business2community.com/twitter/5-growth-hacks-to-build-your-twitter-following-01266467&amp;psig=AFQjCNESn95tiJS6XdNobH-nVerz6-kK1g&amp;ust=1452710861076369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google.com/url?sa=i&amp;rct=j&amp;q=&amp;esrc=s&amp;source=images&amp;cd=&amp;cad=rja&amp;uact=8&amp;ved=0ahUKEwjAwNiF-KTKAhVK6yYKHRjyBp4QjRwIBw&amp;url=http://www.business2community.com/twitter/5-growth-hacks-to-build-your-twitter-following-01266467&amp;psig=AFQjCNESn95tiJS6XdNobH-nVerz6-kK1g&amp;ust=1452710861076369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google.com/url?sa=i&amp;rct=j&amp;q=&amp;esrc=s&amp;source=images&amp;cd=&amp;cad=rja&amp;uact=8&amp;ved=0ahUKEwjAwNiF-KTKAhVK6yYKHRjyBp4QjRwIBw&amp;url=http://www.business2community.com/twitter/5-growth-hacks-to-build-your-twitter-following-01266467&amp;psig=AFQjCNESn95tiJS6XdNobH-nVerz6-kK1g&amp;ust=1452710861076369" TargetMode="Externa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google.com/url?sa=i&amp;rct=j&amp;q=&amp;esrc=s&amp;source=images&amp;cd=&amp;cad=rja&amp;uact=8&amp;ved=0ahUKEwjAwNiF-KTKAhVK6yYKHRjyBp4QjRwIBw&amp;url=http://www.business2community.com/twitter/5-growth-hacks-to-build-your-twitter-following-01266467&amp;psig=AFQjCNESn95tiJS6XdNobH-nVerz6-kK1g&amp;ust=1452710861076369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://www.google.com/url?sa=i&amp;rct=j&amp;q=&amp;esrc=s&amp;source=images&amp;cd=&amp;cad=rja&amp;uact=8&amp;ved=0ahUKEwjAwNiF-KTKAhVK6yYKHRjyBp4QjRwIBw&amp;url=http://www.business2community.com/twitter/5-growth-hacks-to-build-your-twitter-following-01266467&amp;psig=AFQjCNESn95tiJS6XdNobH-nVerz6-kK1g&amp;ust=1452710861076369" TargetMode="External"/><Relationship Id="rId1" Type="http://schemas.openxmlformats.org/officeDocument/2006/relationships/slideLayout" Target="../slideLayouts/slideLayout7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google.com/url?sa=i&amp;rct=j&amp;q=&amp;esrc=s&amp;source=images&amp;cd=&amp;cad=rja&amp;uact=8&amp;ved=0ahUKEwjAwNiF-KTKAhVK6yYKHRjyBp4QjRwIBw&amp;url=http://www.business2community.com/twitter/5-growth-hacks-to-build-your-twitter-following-01266467&amp;psig=AFQjCNESn95tiJS6XdNobH-nVerz6-kK1g&amp;ust=1452710861076369" TargetMode="Externa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9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0.jpg"/><Relationship Id="rId5" Type="http://schemas.openxmlformats.org/officeDocument/2006/relationships/image" Target="../media/image19.tiff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google.com/url?sa=i&amp;rct=j&amp;q=&amp;esrc=s&amp;source=images&amp;cd=&amp;cad=rja&amp;uact=8&amp;ved=0ahUKEwjAwNiF-KTKAhVK6yYKHRjyBp4QjRwIBw&amp;url=http://www.business2community.com/twitter/5-growth-hacks-to-build-your-twitter-following-01266467&amp;psig=AFQjCNESn95tiJS6XdNobH-nVerz6-kK1g&amp;ust=1452710861076369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3"/>
          <p:cNvSpPr>
            <a:spLocks noGrp="1"/>
          </p:cNvSpPr>
          <p:nvPr>
            <p:ph type="body" idx="1"/>
          </p:nvPr>
        </p:nvSpPr>
        <p:spPr>
          <a:xfrm>
            <a:off x="190500" y="37483"/>
            <a:ext cx="8763000" cy="684941"/>
          </a:xfrm>
        </p:spPr>
        <p:txBody>
          <a:bodyPr/>
          <a:lstStyle/>
          <a:p>
            <a:pPr algn="ctr">
              <a:buNone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Hypomethylating Agents: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708436" y="6424526"/>
            <a:ext cx="2362200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000" dirty="0">
                <a:solidFill>
                  <a:srgbClr val="1F497D"/>
                </a:solidFill>
              </a:rPr>
              <a:t>@</a:t>
            </a:r>
            <a:r>
              <a:rPr lang="en-US" sz="2000" dirty="0" err="1">
                <a:solidFill>
                  <a:srgbClr val="1F497D"/>
                </a:solidFill>
              </a:rPr>
              <a:t>MikkaelSekeres</a:t>
            </a:r>
            <a:endParaRPr lang="en-US" sz="2000" dirty="0">
              <a:solidFill>
                <a:srgbClr val="1F497D"/>
              </a:solidFill>
            </a:endParaRPr>
          </a:p>
        </p:txBody>
      </p:sp>
      <p:pic>
        <p:nvPicPr>
          <p:cNvPr id="6" name="Picture 4" descr="http://cdn.business2community.com/wp-content/uploads/2015/07/Twitter-icon.pn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6324457"/>
            <a:ext cx="588769" cy="5887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 txBox="1">
            <a:spLocks/>
          </p:cNvSpPr>
          <p:nvPr/>
        </p:nvSpPr>
        <p:spPr bwMode="auto">
          <a:xfrm>
            <a:off x="685800" y="4010531"/>
            <a:ext cx="8229600" cy="8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lnSpc>
                <a:spcPts val="4000"/>
              </a:lnSpc>
              <a:spcBef>
                <a:spcPts val="600"/>
              </a:spcBef>
              <a:buFont typeface="Arial" charset="0"/>
              <a:buNone/>
            </a:pPr>
            <a:endParaRPr lang="en-US" sz="4000" b="1" kern="0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4916421"/>
            <a:ext cx="5334000" cy="116955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Mikkael A. Sekeres, MD, MS</a:t>
            </a:r>
          </a:p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Chief, Division of Hematology</a:t>
            </a:r>
          </a:p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Sylvester Comprehensive Cancer Center</a:t>
            </a:r>
          </a:p>
        </p:txBody>
      </p:sp>
      <p:cxnSp>
        <p:nvCxnSpPr>
          <p:cNvPr id="7" name="Elbow Connector 6"/>
          <p:cNvCxnSpPr/>
          <p:nvPr/>
        </p:nvCxnSpPr>
        <p:spPr>
          <a:xfrm>
            <a:off x="0" y="4783801"/>
            <a:ext cx="9144000" cy="695813"/>
          </a:xfrm>
          <a:prstGeom prst="bentConnector3">
            <a:avLst>
              <a:gd name="adj1" fmla="val 60652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3"/>
          <p:cNvSpPr txBox="1">
            <a:spLocks/>
          </p:cNvSpPr>
          <p:nvPr/>
        </p:nvSpPr>
        <p:spPr bwMode="auto">
          <a:xfrm>
            <a:off x="158706" y="4150530"/>
            <a:ext cx="8763000" cy="68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ts val="3540"/>
              </a:lnSpc>
              <a:spcBef>
                <a:spcPts val="0"/>
              </a:spcBef>
              <a:buNone/>
            </a:pPr>
            <a:r>
              <a:rPr lang="en-US" sz="4000" b="1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kern="0" dirty="0">
                <a:solidFill>
                  <a:schemeClr val="accent5">
                    <a:lumMod val="50000"/>
                  </a:schemeClr>
                </a:solidFill>
              </a:rPr>
              <a:t>When and How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3D4271-8530-0C45-9752-CD84D8DDF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421" y="772028"/>
            <a:ext cx="5849158" cy="3285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B451F-4AF0-BC46-A34C-02221C019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" y="6097993"/>
            <a:ext cx="2926080" cy="72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1376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/>
          </p:cNvSpPr>
          <p:nvPr/>
        </p:nvSpPr>
        <p:spPr bwMode="auto">
          <a:xfrm>
            <a:off x="152400" y="214534"/>
            <a:ext cx="8839200" cy="85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ts val="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Higher-risk MDS |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HMAs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DAC/CED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0" y="6491288"/>
            <a:ext cx="3886200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Garcia-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Manero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et al. Blood 2020.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8C90F-F1C4-9847-93BD-13953C43F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07987"/>
            <a:ext cx="6858000" cy="50945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C11D26-C4CA-0A4F-A35C-AB2C759E0398}"/>
              </a:ext>
            </a:extLst>
          </p:cNvPr>
          <p:cNvSpPr txBox="1"/>
          <p:nvPr/>
        </p:nvSpPr>
        <p:spPr>
          <a:xfrm>
            <a:off x="2286000" y="3733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Median OS 18.3 months</a:t>
            </a:r>
          </a:p>
        </p:txBody>
      </p:sp>
    </p:spTree>
    <p:extLst>
      <p:ext uri="{BB962C8B-B14F-4D97-AF65-F5344CB8AC3E}">
        <p14:creationId xmlns:p14="http://schemas.microsoft.com/office/powerpoint/2010/main" val="316950005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 txBox="1">
            <a:spLocks/>
          </p:cNvSpPr>
          <p:nvPr/>
        </p:nvSpPr>
        <p:spPr bwMode="auto">
          <a:xfrm>
            <a:off x="152400" y="78160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HMAs|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Methylation/Response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23349" y="6401338"/>
            <a:ext cx="400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Figueroa et al. JCI 2015;125:1857-72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5CF6C0-D7CD-E240-AB09-7B9799469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0" y="1371599"/>
            <a:ext cx="4318000" cy="5029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01C445-1061-D142-A209-3B89CEA88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6" y="1371600"/>
            <a:ext cx="4798348" cy="267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40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 txBox="1">
            <a:spLocks/>
          </p:cNvSpPr>
          <p:nvPr/>
        </p:nvSpPr>
        <p:spPr bwMode="auto">
          <a:xfrm>
            <a:off x="152400" y="78160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HMAs|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Mutations/Response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23349" y="6401338"/>
            <a:ext cx="407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 Leukemia 2014;28:78-87.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B306B44-AEA1-7147-85A5-120675DC4558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2515801"/>
          <a:ext cx="8229600" cy="2694760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157694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645049576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409332745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957099128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497825615"/>
                    </a:ext>
                  </a:extLst>
                </a:gridCol>
              </a:tblGrid>
              <a:tr h="269476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sz="1200" i="1">
                          <a:effectLst/>
                        </a:rPr>
                        <a:t>TET2/DNMT3A</a:t>
                      </a:r>
                      <a:endParaRPr lang="en-US" sz="1200">
                        <a:effectLst/>
                      </a:endParaRP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792806"/>
                  </a:ext>
                </a:extLst>
              </a:tr>
              <a:tr h="2694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 Neither mutated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68 (74)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55 (81)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13 (19)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 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832954"/>
                  </a:ext>
                </a:extLst>
              </a:tr>
              <a:tr h="2694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 One or both mutated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24 (26)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15 (62)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9 (38)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0.09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473790"/>
                  </a:ext>
                </a:extLst>
              </a:tr>
              <a:tr h="269476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sz="1200" i="1">
                          <a:effectLst/>
                        </a:rPr>
                        <a:t>TET2/DNMT3A/IDH1/IDH2</a:t>
                      </a:r>
                      <a:endParaRPr lang="en-US" sz="1200">
                        <a:effectLst/>
                      </a:endParaRP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515927"/>
                  </a:ext>
                </a:extLst>
              </a:tr>
              <a:tr h="2694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 None mutated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64 (70)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51 (80)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13 (20)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 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682612"/>
                  </a:ext>
                </a:extLst>
              </a:tr>
              <a:tr h="2694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 1 gene mutated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24 (26)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18 (75)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6 (25)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 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423709"/>
                  </a:ext>
                </a:extLst>
              </a:tr>
              <a:tr h="2694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 2 genes mutated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4 (4)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1 (25)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3 (75)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0.06</a:t>
                      </a:r>
                      <a:r>
                        <a:rPr lang="en-US" sz="1200" baseline="30000">
                          <a:effectLst/>
                        </a:rPr>
                        <a:t>b</a:t>
                      </a:r>
                      <a:endParaRPr lang="en-US" sz="1200">
                        <a:effectLst/>
                      </a:endParaRP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766905"/>
                  </a:ext>
                </a:extLst>
              </a:tr>
              <a:tr h="269476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sz="1200" i="1">
                          <a:effectLst/>
                        </a:rPr>
                        <a:t>ASXL1</a:t>
                      </a:r>
                      <a:endParaRPr lang="en-US" sz="1200">
                        <a:effectLst/>
                      </a:endParaRP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247354"/>
                  </a:ext>
                </a:extLst>
              </a:tr>
              <a:tr h="2694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 Wild type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68 (74)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53 (78)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15 (22)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 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608287"/>
                  </a:ext>
                </a:extLst>
              </a:tr>
              <a:tr h="2694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 Mutant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24 (26)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17 (71)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7 (29)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dirty="0">
                          <a:effectLst/>
                        </a:rPr>
                        <a:t>0.58</a:t>
                      </a:r>
                    </a:p>
                  </a:txBody>
                  <a:tcPr marL="39629" marR="39629" marT="39629" marB="39629" anchor="ctr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47454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86FD5C6-4FE7-6F4D-8F40-989B03F1176F}"/>
              </a:ext>
            </a:extLst>
          </p:cNvPr>
          <p:cNvSpPr/>
          <p:nvPr/>
        </p:nvSpPr>
        <p:spPr>
          <a:xfrm>
            <a:off x="457200" y="2518429"/>
            <a:ext cx="7489262" cy="26921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DC07AD-369A-7247-883C-B317834B3E9B}"/>
              </a:ext>
            </a:extLst>
          </p:cNvPr>
          <p:cNvSpPr txBox="1"/>
          <p:nvPr/>
        </p:nvSpPr>
        <p:spPr>
          <a:xfrm>
            <a:off x="1943100" y="5570483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N = 92 Patients treated with AZA or DAC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9339BA-AC1A-204B-82DF-EE88AA9A3B55}"/>
              </a:ext>
            </a:extLst>
          </p:cNvPr>
          <p:cNvSpPr txBox="1"/>
          <p:nvPr/>
        </p:nvSpPr>
        <p:spPr>
          <a:xfrm>
            <a:off x="3810000" y="2497408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NR		CR, PR, HI</a:t>
            </a:r>
          </a:p>
        </p:txBody>
      </p:sp>
    </p:spTree>
    <p:extLst>
      <p:ext uri="{BB962C8B-B14F-4D97-AF65-F5344CB8AC3E}">
        <p14:creationId xmlns:p14="http://schemas.microsoft.com/office/powerpoint/2010/main" val="463371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 txBox="1">
            <a:spLocks/>
          </p:cNvSpPr>
          <p:nvPr/>
        </p:nvSpPr>
        <p:spPr bwMode="auto">
          <a:xfrm>
            <a:off x="152400" y="78160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HMAs|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Mutations/Response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23349" y="6401338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Bejar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 Blood 2014;124:2705-12</a:t>
            </a:r>
          </a:p>
        </p:txBody>
      </p:sp>
      <p:pic>
        <p:nvPicPr>
          <p:cNvPr id="1025" name="Picture 1" descr="page4image2165392">
            <a:extLst>
              <a:ext uri="{FF2B5EF4-FFF2-40B4-BE49-F238E27FC236}">
                <a16:creationId xmlns:a16="http://schemas.microsoft.com/office/drawing/2014/main" id="{2E062966-B19B-FB4B-8C67-94997A85E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1371603"/>
            <a:ext cx="4343862" cy="502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DE96E8-8600-A049-A0B3-14E81ED31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353692"/>
            <a:ext cx="4876800" cy="55187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6FD5C6-4FE7-6F4D-8F40-989B03F1176F}"/>
              </a:ext>
            </a:extLst>
          </p:cNvPr>
          <p:cNvSpPr/>
          <p:nvPr/>
        </p:nvSpPr>
        <p:spPr>
          <a:xfrm>
            <a:off x="4350789" y="1905000"/>
            <a:ext cx="4669862" cy="2286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96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91315" y="2413833"/>
            <a:ext cx="114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768A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Patient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1315" y="4020609"/>
            <a:ext cx="114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768A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Patient 2</a:t>
            </a:r>
          </a:p>
        </p:txBody>
      </p:sp>
      <p:sp>
        <p:nvSpPr>
          <p:cNvPr id="18" name="Right Arrow 17"/>
          <p:cNvSpPr/>
          <p:nvPr/>
        </p:nvSpPr>
        <p:spPr bwMode="auto">
          <a:xfrm>
            <a:off x="6371960" y="3241595"/>
            <a:ext cx="681321" cy="317291"/>
          </a:xfrm>
          <a:prstGeom prst="rightArrow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24366" y="2286404"/>
            <a:ext cx="1438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768A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HMA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Response</a:t>
            </a:r>
          </a:p>
        </p:txBody>
      </p:sp>
      <p:sp>
        <p:nvSpPr>
          <p:cNvPr id="17" name="Oval 16"/>
          <p:cNvSpPr/>
          <p:nvPr/>
        </p:nvSpPr>
        <p:spPr>
          <a:xfrm>
            <a:off x="2266048" y="2235675"/>
            <a:ext cx="1064089" cy="655455"/>
          </a:xfrm>
          <a:prstGeom prst="ellipse">
            <a:avLst/>
          </a:prstGeom>
          <a:solidFill>
            <a:srgbClr val="5B9BD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ASXL1</a:t>
            </a:r>
          </a:p>
        </p:txBody>
      </p:sp>
      <p:sp>
        <p:nvSpPr>
          <p:cNvPr id="21" name="Oval 20"/>
          <p:cNvSpPr/>
          <p:nvPr/>
        </p:nvSpPr>
        <p:spPr>
          <a:xfrm>
            <a:off x="3517104" y="2224211"/>
            <a:ext cx="904286" cy="655455"/>
          </a:xfrm>
          <a:prstGeom prst="ellipse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TET2</a:t>
            </a:r>
          </a:p>
        </p:txBody>
      </p:sp>
      <p:sp>
        <p:nvSpPr>
          <p:cNvPr id="22" name="Oval 21"/>
          <p:cNvSpPr/>
          <p:nvPr/>
        </p:nvSpPr>
        <p:spPr>
          <a:xfrm>
            <a:off x="4764456" y="2224211"/>
            <a:ext cx="1255343" cy="655455"/>
          </a:xfrm>
          <a:prstGeom prst="ellipse">
            <a:avLst/>
          </a:prstGeom>
          <a:solidFill>
            <a:srgbClr val="4472C4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RUNX1</a:t>
            </a:r>
          </a:p>
        </p:txBody>
      </p:sp>
      <p:sp>
        <p:nvSpPr>
          <p:cNvPr id="23" name="Oval 22"/>
          <p:cNvSpPr/>
          <p:nvPr/>
        </p:nvSpPr>
        <p:spPr>
          <a:xfrm>
            <a:off x="2238083" y="3819153"/>
            <a:ext cx="1064102" cy="655455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TP53</a:t>
            </a:r>
          </a:p>
        </p:txBody>
      </p:sp>
      <p:sp>
        <p:nvSpPr>
          <p:cNvPr id="24" name="Oval 23"/>
          <p:cNvSpPr/>
          <p:nvPr/>
        </p:nvSpPr>
        <p:spPr>
          <a:xfrm>
            <a:off x="3450376" y="3831390"/>
            <a:ext cx="1045424" cy="655455"/>
          </a:xfrm>
          <a:prstGeom prst="ellipse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RCOR</a:t>
            </a:r>
          </a:p>
        </p:txBody>
      </p:sp>
      <p:sp>
        <p:nvSpPr>
          <p:cNvPr id="25" name="Oval 24"/>
          <p:cNvSpPr/>
          <p:nvPr/>
        </p:nvSpPr>
        <p:spPr>
          <a:xfrm>
            <a:off x="4764456" y="3831390"/>
            <a:ext cx="1179143" cy="655455"/>
          </a:xfrm>
          <a:prstGeom prst="ellipse">
            <a:avLst/>
          </a:prstGeom>
          <a:solidFill>
            <a:srgbClr val="70AD47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SRSF2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47242" y="3892647"/>
            <a:ext cx="1592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768A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HMA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Resistance</a:t>
            </a:r>
          </a:p>
        </p:txBody>
      </p:sp>
      <p:sp>
        <p:nvSpPr>
          <p:cNvPr id="20" name="Rectangle 3"/>
          <p:cNvSpPr txBox="1">
            <a:spLocks/>
          </p:cNvSpPr>
          <p:nvPr/>
        </p:nvSpPr>
        <p:spPr bwMode="auto">
          <a:xfrm>
            <a:off x="152400" y="78160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HMAs|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Mutations/Response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23349" y="6401338"/>
            <a:ext cx="418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Nazha A, et al. JCO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Oncol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2019;3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5A8EE9B-CA37-7448-9062-DD2C10616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4768818"/>
            <a:ext cx="3095952" cy="146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93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07" y="2119083"/>
            <a:ext cx="3567753" cy="3331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276" y="2052503"/>
            <a:ext cx="3672255" cy="344396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593585" y="1599223"/>
            <a:ext cx="1827467" cy="330919"/>
          </a:xfrm>
          <a:prstGeom prst="roundRect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Responders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982703" y="1609712"/>
            <a:ext cx="1827467" cy="33091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Non-Responders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2422" y="2427794"/>
            <a:ext cx="221456" cy="100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8995" y="2573287"/>
            <a:ext cx="271463" cy="1285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6707" y="2956436"/>
            <a:ext cx="228600" cy="1076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1821" y="3455723"/>
            <a:ext cx="178594" cy="1071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0459" y="4037146"/>
            <a:ext cx="214313" cy="1000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2115" y="4611485"/>
            <a:ext cx="307181" cy="1000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2001" y="4980994"/>
            <a:ext cx="278606" cy="928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7309" y="5056039"/>
            <a:ext cx="321469" cy="1143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3012" y="4888126"/>
            <a:ext cx="300038" cy="928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36067" y="4820366"/>
            <a:ext cx="364331" cy="1000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4554" y="4412994"/>
            <a:ext cx="371475" cy="1071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6670" y="3784595"/>
            <a:ext cx="335756" cy="1143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32204" y="3194071"/>
            <a:ext cx="342900" cy="1214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34863" y="2466131"/>
            <a:ext cx="271463" cy="1071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45507" y="2909998"/>
            <a:ext cx="235744" cy="928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94235" y="3010350"/>
            <a:ext cx="235744" cy="1000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95429" y="3137015"/>
            <a:ext cx="307181" cy="1071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35845" y="3509303"/>
            <a:ext cx="271463" cy="114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56735" y="4030002"/>
            <a:ext cx="328613" cy="13573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41863" y="4469851"/>
            <a:ext cx="378619" cy="1428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339578" y="4400319"/>
            <a:ext cx="228600" cy="10715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749137" y="4348699"/>
            <a:ext cx="314325" cy="12858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466950" y="3797723"/>
            <a:ext cx="335756" cy="135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00392" y="3383375"/>
            <a:ext cx="321469" cy="1143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396565" y="3467311"/>
            <a:ext cx="271463" cy="1143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666816" y="3903547"/>
            <a:ext cx="285750" cy="1214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01041" y="3887191"/>
            <a:ext cx="321469" cy="1143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085055" y="2359345"/>
            <a:ext cx="6465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WT1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67460" y="2545903"/>
            <a:ext cx="729206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U2AF1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80115" y="2900741"/>
            <a:ext cx="729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TP53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27344" y="3411598"/>
            <a:ext cx="729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TET2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96916" y="4000287"/>
            <a:ext cx="7292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SUZ12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90241" y="4545087"/>
            <a:ext cx="729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SRSF2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87434" y="4957600"/>
            <a:ext cx="7292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SF3B1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390338" y="5011892"/>
            <a:ext cx="729206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RUNX1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920307" y="4831943"/>
            <a:ext cx="729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PRPN11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461406" y="4789568"/>
            <a:ext cx="729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PRPF8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47643" y="4343333"/>
            <a:ext cx="729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PHF6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79695" y="3733228"/>
            <a:ext cx="729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NRAS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19999" y="3134598"/>
            <a:ext cx="827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NPM1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562522" y="2441980"/>
            <a:ext cx="4529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ZRSR2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57476" y="2868523"/>
            <a:ext cx="7292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NF1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28105" y="2973619"/>
            <a:ext cx="7292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KRAS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610358" y="3096323"/>
            <a:ext cx="7292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JAK2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986579" y="3440812"/>
            <a:ext cx="7292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IDH2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157838" y="3983505"/>
            <a:ext cx="49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IDH1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666818" y="4431509"/>
            <a:ext cx="729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GATA2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83158" y="4359860"/>
            <a:ext cx="7292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EZH2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658383" y="4276729"/>
            <a:ext cx="7292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ETV6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386497" y="3775304"/>
            <a:ext cx="8145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DNMT3A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771358" y="3357761"/>
            <a:ext cx="8145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CEBPA</a:t>
            </a:r>
            <a:endParaRPr kumimoji="0" lang="en-US" sz="105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272181" y="3384962"/>
            <a:ext cx="814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CBL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567702" y="3856535"/>
            <a:ext cx="8145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BCOR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958258" y="3838515"/>
            <a:ext cx="8145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ASXL1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519019" y="2311258"/>
            <a:ext cx="242888" cy="7858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114014" y="2368342"/>
            <a:ext cx="235744" cy="9286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603002" y="2580382"/>
            <a:ext cx="207169" cy="8572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943967" y="3046462"/>
            <a:ext cx="235744" cy="8572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022557" y="3573246"/>
            <a:ext cx="314325" cy="10001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946135" y="2891455"/>
            <a:ext cx="335756" cy="10715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410745" y="3383427"/>
            <a:ext cx="364331" cy="12858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611098" y="3937128"/>
            <a:ext cx="285750" cy="100013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704719" y="3462619"/>
            <a:ext cx="321469" cy="10715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366772" y="2909927"/>
            <a:ext cx="335756" cy="12858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681846" y="2998611"/>
            <a:ext cx="264319" cy="10715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506382" y="3517819"/>
            <a:ext cx="271463" cy="10715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5259649" y="3954113"/>
            <a:ext cx="221456" cy="78581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5979390" y="3509300"/>
            <a:ext cx="350044" cy="10001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5764271" y="4051433"/>
            <a:ext cx="321469" cy="9286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6436471" y="4014147"/>
            <a:ext cx="278606" cy="1143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065818" y="4001403"/>
            <a:ext cx="285750" cy="11430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8211891" y="4097865"/>
            <a:ext cx="250031" cy="9286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970793" y="4573363"/>
            <a:ext cx="235744" cy="11430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7474369" y="4980923"/>
            <a:ext cx="335756" cy="10715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6938336" y="5074059"/>
            <a:ext cx="307181" cy="11430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6210673" y="5104150"/>
            <a:ext cx="414338" cy="10001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642071" y="4950162"/>
            <a:ext cx="335756" cy="100013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5367034" y="4444486"/>
            <a:ext cx="278606" cy="78581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086154" y="4465487"/>
            <a:ext cx="328613" cy="135731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6777596" y="4541003"/>
            <a:ext cx="321469" cy="121444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7349758" y="4426123"/>
            <a:ext cx="335756" cy="107156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6287962" y="2244313"/>
            <a:ext cx="729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ZRSR2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992278" y="2335217"/>
            <a:ext cx="5387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WT1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419364" y="2519368"/>
            <a:ext cx="729206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U2AF1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790848" y="2980329"/>
            <a:ext cx="7292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TP53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926391" y="3492432"/>
            <a:ext cx="7292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TET2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8044435" y="4012039"/>
            <a:ext cx="729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SUZ12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801312" y="4515919"/>
            <a:ext cx="729206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SRSF2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349758" y="4909927"/>
            <a:ext cx="729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SF3B1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755590" y="5062745"/>
            <a:ext cx="7292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RUNX1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075064" y="5088079"/>
            <a:ext cx="7292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PRPN11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448961" y="4865224"/>
            <a:ext cx="729206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PRPF8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240215" y="4370036"/>
            <a:ext cx="7292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PHF6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067835" y="3873155"/>
            <a:ext cx="7292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NRAS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339101" y="3481529"/>
            <a:ext cx="7292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NPM1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558755" y="2938369"/>
            <a:ext cx="729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NF1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6157408" y="2862148"/>
            <a:ext cx="729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KRAS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863659" y="2817804"/>
            <a:ext cx="729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JAK2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7293967" y="3291468"/>
            <a:ext cx="729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IDH2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7503394" y="3851784"/>
            <a:ext cx="729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IDH1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7228264" y="4380583"/>
            <a:ext cx="7292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GATA2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667594" y="4501025"/>
            <a:ext cx="7292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EZH2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993368" y="4446481"/>
            <a:ext cx="729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ETV6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5557202" y="3994983"/>
            <a:ext cx="8145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DNMT3A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887922" y="3443167"/>
            <a:ext cx="81453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CEBPA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6636002" y="3390866"/>
            <a:ext cx="814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CBL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6882509" y="3948727"/>
            <a:ext cx="81453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BCOR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6250222" y="3947660"/>
            <a:ext cx="8145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ASXL1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7503394" y="1996688"/>
            <a:ext cx="386256" cy="2096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25" name="Rectangle 3"/>
          <p:cNvSpPr txBox="1">
            <a:spLocks/>
          </p:cNvSpPr>
          <p:nvPr/>
        </p:nvSpPr>
        <p:spPr bwMode="auto">
          <a:xfrm>
            <a:off x="152400" y="78160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HMAs|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Mutations/Response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7" name="Straight Connector 126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123349" y="6401338"/>
            <a:ext cx="418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Nazha A, et al. JCO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Oncol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2019;3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123348" y="5615543"/>
            <a:ext cx="8944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 = 433 Patients treated with HMAs           Validated in 113 Patients 							enrolled in S1117</a:t>
            </a:r>
          </a:p>
        </p:txBody>
      </p:sp>
      <p:sp>
        <p:nvSpPr>
          <p:cNvPr id="130" name="Right Arrow 129"/>
          <p:cNvSpPr/>
          <p:nvPr/>
        </p:nvSpPr>
        <p:spPr>
          <a:xfrm>
            <a:off x="4572000" y="5724098"/>
            <a:ext cx="533400" cy="245388"/>
          </a:xfrm>
          <a:prstGeom prst="rightArrow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913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695" y="1548586"/>
            <a:ext cx="5304912" cy="507817"/>
          </a:xfrm>
        </p:spPr>
        <p:txBody>
          <a:bodyPr/>
          <a:lstStyle/>
          <a:p>
            <a:pPr algn="ctr"/>
            <a:r>
              <a:rPr lang="en-US" sz="2700" u="sng" dirty="0"/>
              <a:t>Results: Association Rules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" y="1411022"/>
            <a:ext cx="9126374" cy="68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641618" y="2240567"/>
          <a:ext cx="2046077" cy="2182915"/>
        </p:xfrm>
        <a:graphic>
          <a:graphicData uri="http://schemas.openxmlformats.org/drawingml/2006/table">
            <a:tbl>
              <a:tblPr firstRow="1" bandRow="1"/>
              <a:tblGrid>
                <a:gridCol w="2046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0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Association Rules (Resistance)</a:t>
                      </a:r>
                      <a:endParaRPr lang="en-GB" sz="1100" b="0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0701" marR="307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7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1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ASXL1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en-US" sz="1100" b="0" i="1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NF1</a:t>
                      </a:r>
                      <a:endParaRPr lang="en-GB" sz="1100" b="0" i="1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0701" marR="307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7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1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ASXL1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en-US" sz="1100" b="0" i="1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EZH2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en-US" sz="1100" b="0" i="1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TET2</a:t>
                      </a:r>
                      <a:endParaRPr lang="en-GB" sz="1100" b="0" i="1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0701" marR="307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7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1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ASXL1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en-US" sz="1100" b="0" i="1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EZH2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en-US" sz="1100" b="0" i="1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RUNX1</a:t>
                      </a:r>
                      <a:endParaRPr lang="en-GB" sz="1100" b="0" i="1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0701" marR="307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7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1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EZH2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en-US" sz="1100" b="0" i="1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SRSF2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en-US" sz="1100" b="0" i="1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TET2</a:t>
                      </a:r>
                      <a:endParaRPr lang="en-GB" sz="1100" b="0" i="1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0701" marR="307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7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1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ASXL1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en-US" sz="1100" b="0" i="1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EZH2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en-US" sz="1100" b="0" i="1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SRSF2</a:t>
                      </a:r>
                      <a:endParaRPr lang="en-GB" sz="1100" b="0" i="1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0701" marR="307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7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1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ASXL1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en-US" sz="1100" b="0" i="1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RUNX1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en-US" sz="1100" b="0" i="1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SRSF2</a:t>
                      </a:r>
                      <a:endParaRPr lang="en-GB" sz="1100" b="0" i="1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0701" marR="307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7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1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ASXL1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en-US" sz="1100" b="0" i="1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TET2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en-US" sz="1100" b="0" i="1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SRSF2</a:t>
                      </a:r>
                      <a:endParaRPr lang="en-GB" sz="1100" b="0" i="1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0701" marR="307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737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1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ASXL1, BCOR, RUNX1</a:t>
                      </a:r>
                      <a:endParaRPr lang="en-GB" sz="1100" b="0" i="1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0701" marR="307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1997031" y="1672549"/>
            <a:ext cx="1335186" cy="395499"/>
          </a:xfrm>
          <a:prstGeom prst="roundRect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kern="0" dirty="0">
                <a:solidFill>
                  <a:prstClr val="white"/>
                </a:solidFill>
                <a:latin typeface="Arial"/>
              </a:rPr>
              <a:t>Training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641618" y="4672675"/>
          <a:ext cx="2046077" cy="514912"/>
        </p:xfrm>
        <a:graphic>
          <a:graphicData uri="http://schemas.openxmlformats.org/drawingml/2006/table">
            <a:tbl>
              <a:tblPr firstRow="1" bandRow="1"/>
              <a:tblGrid>
                <a:gridCol w="2046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12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Association Rules (Response)</a:t>
                      </a:r>
                      <a:endParaRPr lang="en-GB" sz="1100" b="0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0701" marR="307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636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1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TET2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en-US" sz="1100" b="0" i="1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RUNX1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en-US" sz="1100" b="0" i="1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SRSF2</a:t>
                      </a:r>
                      <a:endParaRPr lang="en-GB" sz="1100" b="0" i="1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0701" marR="307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030452" y="4380701"/>
            <a:ext cx="263665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Median # mutations per patient = 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3 (range, 0-9)</a:t>
            </a:r>
          </a:p>
          <a:p>
            <a:pPr algn="ctr"/>
            <a:endParaRPr lang="en-US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Accuracy: </a:t>
            </a: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cs typeface="Times New Roman" panose="02020603050405020304" pitchFamily="18" charset="0"/>
              </a:rPr>
              <a:t>87%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79465" y="2178928"/>
            <a:ext cx="31387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b="1" dirty="0">
                <a:solidFill>
                  <a:srgbClr val="C0504D"/>
                </a:solidFill>
                <a:latin typeface="Arial"/>
              </a:rPr>
              <a:t>31%</a:t>
            </a:r>
            <a:r>
              <a:rPr lang="en-US" sz="1950" b="1" dirty="0">
                <a:solidFill>
                  <a:srgbClr val="ED7D31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pts</a:t>
            </a:r>
            <a:endParaRPr lang="en-US" sz="1950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  <a:p>
            <a:pPr algn="ctr"/>
            <a:r>
              <a:rPr lang="en-US" sz="1950" u="sng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&gt;</a:t>
            </a:r>
            <a:r>
              <a:rPr lang="en-US" sz="1950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 3 mutations/sample</a:t>
            </a:r>
          </a:p>
          <a:p>
            <a:pPr algn="ctr"/>
            <a:endParaRPr lang="en-US" sz="1950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  <a:p>
            <a:pPr algn="ctr"/>
            <a:endParaRPr lang="en-US" sz="1950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21469" y="2972584"/>
            <a:ext cx="405462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b="1" dirty="0">
                <a:solidFill>
                  <a:srgbClr val="C0504D"/>
                </a:solidFill>
                <a:latin typeface="Arial"/>
              </a:rPr>
              <a:t>29%</a:t>
            </a:r>
            <a:r>
              <a:rPr lang="en-US" sz="1950" b="1" dirty="0">
                <a:solidFill>
                  <a:srgbClr val="ED7D31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pts</a:t>
            </a:r>
            <a:endParaRPr lang="en-US" sz="1950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  <a:p>
            <a:pPr algn="ctr"/>
            <a:r>
              <a:rPr lang="en-US" sz="1950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Very Low/Low risk by IPSS-R</a:t>
            </a:r>
          </a:p>
          <a:p>
            <a:pPr algn="ctr"/>
            <a:endParaRPr lang="en-US" sz="1950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  <a:p>
            <a:pPr algn="ctr"/>
            <a:r>
              <a:rPr lang="en-US" sz="1950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ORR to HMAs  = </a:t>
            </a:r>
            <a:r>
              <a:rPr lang="en-US" sz="1950" b="1" dirty="0">
                <a:solidFill>
                  <a:srgbClr val="C00000"/>
                </a:solidFill>
                <a:latin typeface="Arial"/>
                <a:cs typeface="Times New Roman" panose="02020603050405020304" pitchFamily="18" charset="0"/>
              </a:rPr>
              <a:t>43%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3349" y="6401338"/>
            <a:ext cx="418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/>
              </a:rPr>
              <a:t>Nazha A, et al. JCO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Prec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Oncol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2019;3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B67A1E2F-035C-4349-A100-6BCC215CE234}"/>
              </a:ext>
            </a:extLst>
          </p:cNvPr>
          <p:cNvSpPr txBox="1">
            <a:spLocks/>
          </p:cNvSpPr>
          <p:nvPr/>
        </p:nvSpPr>
        <p:spPr bwMode="auto">
          <a:xfrm>
            <a:off x="0" y="7816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charset="0"/>
              <a:buNone/>
            </a:pPr>
            <a:r>
              <a:rPr lang="en-US" sz="4400" b="1" kern="0" dirty="0">
                <a:solidFill>
                  <a:srgbClr val="4F81BD">
                    <a:lumMod val="75000"/>
                  </a:srgbClr>
                </a:solidFill>
              </a:rPr>
              <a:t>Predictive </a:t>
            </a:r>
            <a:r>
              <a:rPr lang="en-US" sz="4400" b="1" kern="0" dirty="0" err="1">
                <a:solidFill>
                  <a:srgbClr val="4F81BD">
                    <a:lumMod val="75000"/>
                  </a:srgbClr>
                </a:solidFill>
              </a:rPr>
              <a:t>Tools|</a:t>
            </a:r>
            <a:r>
              <a:rPr lang="en-US" sz="4400" b="1" kern="0" dirty="0" err="1">
                <a:solidFill>
                  <a:srgbClr val="007901"/>
                </a:solidFill>
              </a:rPr>
              <a:t>Mutations</a:t>
            </a:r>
            <a:r>
              <a:rPr lang="en-US" sz="4400" b="1" kern="0" dirty="0">
                <a:solidFill>
                  <a:srgbClr val="007901"/>
                </a:solidFill>
              </a:rPr>
              <a:t>/Response</a:t>
            </a:r>
          </a:p>
        </p:txBody>
      </p:sp>
    </p:spTree>
    <p:extLst>
      <p:ext uri="{BB962C8B-B14F-4D97-AF65-F5344CB8AC3E}">
        <p14:creationId xmlns:p14="http://schemas.microsoft.com/office/powerpoint/2010/main" val="1162592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0438" y="1750996"/>
            <a:ext cx="4417100" cy="3619475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32044"/>
              </p:ext>
            </p:extLst>
          </p:nvPr>
        </p:nvGraphicFramePr>
        <p:xfrm>
          <a:off x="4627142" y="1372212"/>
          <a:ext cx="4414752" cy="16459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88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6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1463"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dirty="0"/>
                        <a:t>Group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dirty="0"/>
                        <a:t>Median OS (m)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3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&lt;</a:t>
                      </a:r>
                      <a:r>
                        <a:rPr lang="en-US" sz="1800" baseline="0" dirty="0"/>
                        <a:t>3 </a:t>
                      </a:r>
                      <a:r>
                        <a:rPr lang="en-US" sz="1800" baseline="0" dirty="0" err="1"/>
                        <a:t>mut</a:t>
                      </a:r>
                      <a:r>
                        <a:rPr lang="en-US" sz="1800" baseline="0" dirty="0"/>
                        <a:t>/sample</a:t>
                      </a:r>
                      <a:endParaRPr lang="en-US" sz="1800" dirty="0"/>
                    </a:p>
                  </a:txBody>
                  <a:tcPr marL="68580" marR="68580" marT="34291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28.2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sng" dirty="0"/>
                        <a:t>&gt;</a:t>
                      </a:r>
                      <a:r>
                        <a:rPr lang="en-US" sz="1800" baseline="0" dirty="0"/>
                        <a:t>3 </a:t>
                      </a:r>
                      <a:r>
                        <a:rPr lang="en-US" sz="1800" baseline="0" dirty="0" err="1"/>
                        <a:t>mut</a:t>
                      </a:r>
                      <a:r>
                        <a:rPr lang="en-US" sz="1800" baseline="0" dirty="0"/>
                        <a:t>/sample 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</a:rPr>
                        <a:t>w/o</a:t>
                      </a:r>
                      <a:r>
                        <a:rPr lang="en-US" sz="1800" baseline="0" dirty="0"/>
                        <a:t> rules (69%)</a:t>
                      </a:r>
                      <a:endParaRPr lang="en-US" sz="1800" dirty="0"/>
                    </a:p>
                  </a:txBody>
                  <a:tcPr marL="68580" marR="68580" marT="34291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22.8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4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sng" dirty="0"/>
                        <a:t>&gt;</a:t>
                      </a:r>
                      <a:r>
                        <a:rPr lang="en-US" sz="1800" baseline="0" dirty="0"/>
                        <a:t>3 </a:t>
                      </a:r>
                      <a:r>
                        <a:rPr lang="en-US" sz="1800" baseline="0" dirty="0" err="1"/>
                        <a:t>mut</a:t>
                      </a:r>
                      <a:r>
                        <a:rPr lang="en-US" sz="1800" baseline="0" dirty="0"/>
                        <a:t>/sample 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</a:rPr>
                        <a:t>w </a:t>
                      </a:r>
                      <a:r>
                        <a:rPr lang="en-US" sz="1800" baseline="0" dirty="0"/>
                        <a:t>rules (31%)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14.6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826" y="2758756"/>
            <a:ext cx="222464" cy="2298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117" y="2383891"/>
            <a:ext cx="200025" cy="221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617" y="2061356"/>
            <a:ext cx="212598" cy="20500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3349" y="6401338"/>
            <a:ext cx="418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/>
              </a:rPr>
              <a:t>Nazha A, et al. JCO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Prec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Oncol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2019;3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937CBCA3-846E-6E4C-A1DF-7A8C736D83EE}"/>
              </a:ext>
            </a:extLst>
          </p:cNvPr>
          <p:cNvSpPr txBox="1">
            <a:spLocks/>
          </p:cNvSpPr>
          <p:nvPr/>
        </p:nvSpPr>
        <p:spPr bwMode="auto">
          <a:xfrm>
            <a:off x="0" y="7816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charset="0"/>
              <a:buNone/>
            </a:pPr>
            <a:r>
              <a:rPr lang="en-US" sz="4400" b="1" kern="0" dirty="0">
                <a:solidFill>
                  <a:srgbClr val="4F81BD">
                    <a:lumMod val="75000"/>
                  </a:srgbClr>
                </a:solidFill>
              </a:rPr>
              <a:t>Predictive </a:t>
            </a:r>
            <a:r>
              <a:rPr lang="en-US" sz="4400" b="1" kern="0" dirty="0" err="1">
                <a:solidFill>
                  <a:srgbClr val="4F81BD">
                    <a:lumMod val="75000"/>
                  </a:srgbClr>
                </a:solidFill>
              </a:rPr>
              <a:t>Tools|</a:t>
            </a:r>
            <a:r>
              <a:rPr lang="en-US" sz="4400" b="1" kern="0" dirty="0" err="1">
                <a:solidFill>
                  <a:srgbClr val="007901"/>
                </a:solidFill>
              </a:rPr>
              <a:t>Mutations</a:t>
            </a:r>
            <a:r>
              <a:rPr lang="en-US" sz="4400" b="1" kern="0" dirty="0">
                <a:solidFill>
                  <a:srgbClr val="007901"/>
                </a:solidFill>
              </a:rPr>
              <a:t>/Response</a:t>
            </a:r>
          </a:p>
        </p:txBody>
      </p:sp>
    </p:spTree>
    <p:extLst>
      <p:ext uri="{BB962C8B-B14F-4D97-AF65-F5344CB8AC3E}">
        <p14:creationId xmlns:p14="http://schemas.microsoft.com/office/powerpoint/2010/main" val="1062250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446" y="1747838"/>
            <a:ext cx="7958981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900"/>
              </a:spcBef>
              <a:spcAft>
                <a:spcPts val="900"/>
              </a:spcAft>
            </a:pPr>
            <a:r>
              <a:rPr lang="en-US" sz="2100" b="1" u="sng" dirty="0">
                <a:solidFill>
                  <a:srgbClr val="5B9BD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Dataset</a:t>
            </a:r>
          </a:p>
          <a:p>
            <a:pPr defTabSz="685800" fontAlgn="auto">
              <a:spcBef>
                <a:spcPts val="900"/>
              </a:spcBef>
              <a:spcAft>
                <a:spcPts val="900"/>
              </a:spcAft>
            </a:pPr>
            <a:r>
              <a:rPr lang="en-US" sz="21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• </a:t>
            </a:r>
            <a:r>
              <a:rPr lang="en-US" sz="2100" b="1">
                <a:solidFill>
                  <a:srgbClr val="ED7D3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514</a:t>
            </a:r>
            <a:r>
              <a:rPr lang="en-US" sz="21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patients from 3 institutions, received </a:t>
            </a:r>
            <a:r>
              <a:rPr lang="en-US" sz="2100" b="1" dirty="0">
                <a:solidFill>
                  <a:srgbClr val="70AD47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4+ cycles 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HMA </a:t>
            </a:r>
          </a:p>
          <a:p>
            <a:pPr defTabSz="685800" fontAlgn="auto">
              <a:spcBef>
                <a:spcPts val="900"/>
              </a:spcBef>
              <a:spcAft>
                <a:spcPts val="900"/>
              </a:spcAft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• 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Serial CBCs 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available for first </a:t>
            </a:r>
            <a:r>
              <a:rPr lang="en-US" sz="21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90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days’ treatment </a:t>
            </a:r>
          </a:p>
          <a:p>
            <a:pPr marL="171450" indent="-171450" defTabSz="685800" fontAlgn="auto">
              <a:spcBef>
                <a:spcPts val="900"/>
              </a:spcBef>
              <a:spcAft>
                <a:spcPts val="900"/>
              </a:spcAft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• 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6+ 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months of follow up (mean 25 months), IWG response criteria</a:t>
            </a:r>
          </a:p>
          <a:p>
            <a:pPr defTabSz="685800" fontAlgn="auto">
              <a:spcBef>
                <a:spcPts val="900"/>
              </a:spcBef>
              <a:spcAft>
                <a:spcPts val="900"/>
              </a:spcAft>
            </a:pPr>
            <a:r>
              <a:rPr lang="en-US" sz="2100" b="1" u="sng" dirty="0">
                <a:solidFill>
                  <a:srgbClr val="5B9BD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Data Analysis </a:t>
            </a:r>
          </a:p>
          <a:p>
            <a:pPr defTabSz="685800" fontAlgn="auto">
              <a:spcBef>
                <a:spcPts val="900"/>
              </a:spcBef>
              <a:spcAft>
                <a:spcPts val="900"/>
              </a:spcAft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• </a:t>
            </a:r>
            <a:r>
              <a:rPr lang="en-US" sz="2100" b="1" dirty="0">
                <a:solidFill>
                  <a:srgbClr val="ED7D3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state-of-the-art decision tree algorithms evaluated</a:t>
            </a:r>
          </a:p>
          <a:p>
            <a:pPr defTabSz="685800" fontAlgn="auto">
              <a:spcBef>
                <a:spcPts val="900"/>
              </a:spcBef>
              <a:spcAft>
                <a:spcPts val="900"/>
              </a:spcAft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• Lab values, change from baseline used to train predictions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3327" y="984062"/>
            <a:ext cx="5928692" cy="763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33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40E3A7-B386-214D-A593-5CD35C1DCC9F}"/>
              </a:ext>
            </a:extLst>
          </p:cNvPr>
          <p:cNvSpPr txBox="1"/>
          <p:nvPr/>
        </p:nvSpPr>
        <p:spPr>
          <a:xfrm>
            <a:off x="123349" y="6401338"/>
            <a:ext cx="312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/>
              </a:rPr>
              <a:t>Radakovich, et al. ASH 2020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9BBEFCA-771D-1347-B4C2-06D0ABBAFBE4}"/>
              </a:ext>
            </a:extLst>
          </p:cNvPr>
          <p:cNvSpPr txBox="1">
            <a:spLocks/>
          </p:cNvSpPr>
          <p:nvPr/>
        </p:nvSpPr>
        <p:spPr>
          <a:xfrm>
            <a:off x="123349" y="-2628"/>
            <a:ext cx="8944451" cy="1326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Personalized Model to Predict HMA Response in MDS</a:t>
            </a:r>
          </a:p>
        </p:txBody>
      </p:sp>
    </p:spTree>
    <p:extLst>
      <p:ext uri="{BB962C8B-B14F-4D97-AF65-F5344CB8AC3E}">
        <p14:creationId xmlns:p14="http://schemas.microsoft.com/office/powerpoint/2010/main" val="34201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35"/>
    </mc:Choice>
    <mc:Fallback xmlns="">
      <p:transition spd="slow" advTm="5763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" y="1044925"/>
            <a:ext cx="9144000" cy="5113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spcAft>
                <a:spcPts val="0"/>
              </a:spcAft>
            </a:pPr>
            <a:r>
              <a:rPr lang="en-US" sz="33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Cohort Characteristics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2437" y="1799645"/>
          <a:ext cx="8024814" cy="3719898"/>
        </p:xfrm>
        <a:graphic>
          <a:graphicData uri="http://schemas.openxmlformats.org/drawingml/2006/table">
            <a:tbl>
              <a:tblPr/>
              <a:tblGrid>
                <a:gridCol w="2337006">
                  <a:extLst>
                    <a:ext uri="{9D8B030D-6E8A-4147-A177-3AD203B41FA5}">
                      <a16:colId xmlns:a16="http://schemas.microsoft.com/office/drawing/2014/main" val="1151154124"/>
                    </a:ext>
                  </a:extLst>
                </a:gridCol>
                <a:gridCol w="1508893">
                  <a:extLst>
                    <a:ext uri="{9D8B030D-6E8A-4147-A177-3AD203B41FA5}">
                      <a16:colId xmlns:a16="http://schemas.microsoft.com/office/drawing/2014/main" val="2650070663"/>
                    </a:ext>
                  </a:extLst>
                </a:gridCol>
                <a:gridCol w="1167791">
                  <a:extLst>
                    <a:ext uri="{9D8B030D-6E8A-4147-A177-3AD203B41FA5}">
                      <a16:colId xmlns:a16="http://schemas.microsoft.com/office/drawing/2014/main" val="4246574347"/>
                    </a:ext>
                  </a:extLst>
                </a:gridCol>
                <a:gridCol w="1167791">
                  <a:extLst>
                    <a:ext uri="{9D8B030D-6E8A-4147-A177-3AD203B41FA5}">
                      <a16:colId xmlns:a16="http://schemas.microsoft.com/office/drawing/2014/main" val="343318803"/>
                    </a:ext>
                  </a:extLst>
                </a:gridCol>
                <a:gridCol w="1167791">
                  <a:extLst>
                    <a:ext uri="{9D8B030D-6E8A-4147-A177-3AD203B41FA5}">
                      <a16:colId xmlns:a16="http://schemas.microsoft.com/office/drawing/2014/main" val="2659574107"/>
                    </a:ext>
                  </a:extLst>
                </a:gridCol>
                <a:gridCol w="675542">
                  <a:extLst>
                    <a:ext uri="{9D8B030D-6E8A-4147-A177-3AD203B41FA5}">
                      <a16:colId xmlns:a16="http://schemas.microsoft.com/office/drawing/2014/main" val="4275783781"/>
                    </a:ext>
                  </a:extLst>
                </a:gridCol>
              </a:tblGrid>
              <a:tr h="583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10716" marR="10716" marT="7144" marB="7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CC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Moffitt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SHC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-value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325823"/>
                  </a:ext>
                </a:extLst>
              </a:tr>
              <a:tr h="359388">
                <a:tc>
                  <a:txBody>
                    <a:bodyPr/>
                    <a:lstStyle/>
                    <a:p>
                      <a:pPr marL="0" indent="114300" algn="l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Number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514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324</a:t>
                      </a:r>
                      <a:endParaRPr lang="en-US" sz="1500" b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990949"/>
                  </a:ext>
                </a:extLst>
              </a:tr>
              <a:tr h="396727">
                <a:tc>
                  <a:txBody>
                    <a:bodyPr/>
                    <a:lstStyle/>
                    <a:p>
                      <a:pPr marL="0" indent="114300" algn="l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Female (%)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154 (30%)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101 (31%)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28 (28%)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25 (27%)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.72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081450"/>
                  </a:ext>
                </a:extLst>
              </a:tr>
              <a:tr h="396727">
                <a:tc>
                  <a:txBody>
                    <a:bodyPr/>
                    <a:lstStyle/>
                    <a:p>
                      <a:pPr marL="0" indent="114300" algn="l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Age, mean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72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72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75 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.001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435077"/>
                  </a:ext>
                </a:extLst>
              </a:tr>
              <a:tr h="396727">
                <a:tc>
                  <a:txBody>
                    <a:bodyPr/>
                    <a:lstStyle/>
                    <a:p>
                      <a:pPr marL="0" indent="57150" algn="l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Days of follow-up, mean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5719" marR="35719" marT="7144" marB="7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753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777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715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713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558479"/>
                  </a:ext>
                </a:extLst>
              </a:tr>
              <a:tr h="396727">
                <a:tc>
                  <a:txBody>
                    <a:bodyPr/>
                    <a:lstStyle/>
                    <a:p>
                      <a:pPr marL="0" indent="114300" algn="l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De novo, n (%)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336 (79%)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260 (81%)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76 (76%)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---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.41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757692"/>
                  </a:ext>
                </a:extLst>
              </a:tr>
              <a:tr h="396727">
                <a:tc>
                  <a:txBody>
                    <a:bodyPr/>
                    <a:lstStyle/>
                    <a:p>
                      <a:pPr marL="0" indent="114300" algn="l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Number of cycles, mean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12.6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12.5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12.9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---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&lt;.001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426824"/>
                  </a:ext>
                </a:extLst>
              </a:tr>
              <a:tr h="396727">
                <a:tc>
                  <a:txBody>
                    <a:bodyPr/>
                    <a:lstStyle/>
                    <a:p>
                      <a:pPr marL="0" indent="114300" algn="l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% Marrow Blasts, mean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3.3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7.6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10.1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&lt;.001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792170"/>
                  </a:ext>
                </a:extLst>
              </a:tr>
              <a:tr h="396727">
                <a:tc>
                  <a:txBody>
                    <a:bodyPr/>
                    <a:lstStyle/>
                    <a:p>
                      <a:pPr marL="0" indent="114300" algn="l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Progression to AML (%)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170 (33%)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111 (34%)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31 (31%)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28 (31%)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.76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716" marR="10716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4876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1E44EA1-3523-4448-BCDA-DB5B4F31E876}"/>
              </a:ext>
            </a:extLst>
          </p:cNvPr>
          <p:cNvSpPr txBox="1"/>
          <p:nvPr/>
        </p:nvSpPr>
        <p:spPr>
          <a:xfrm>
            <a:off x="123349" y="6401338"/>
            <a:ext cx="312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/>
              </a:rPr>
              <a:t>Radakovich, et al. ASH 2020</a:t>
            </a:r>
          </a:p>
        </p:txBody>
      </p:sp>
    </p:spTree>
    <p:extLst>
      <p:ext uri="{BB962C8B-B14F-4D97-AF65-F5344CB8AC3E}">
        <p14:creationId xmlns:p14="http://schemas.microsoft.com/office/powerpoint/2010/main" val="77563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66"/>
    </mc:Choice>
    <mc:Fallback xmlns="">
      <p:transition spd="slow" advTm="3146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DCE2FBF-0426-1641-BFE6-8813FCBEE666}"/>
              </a:ext>
            </a:extLst>
          </p:cNvPr>
          <p:cNvSpPr txBox="1">
            <a:spLocks/>
          </p:cNvSpPr>
          <p:nvPr/>
        </p:nvSpPr>
        <p:spPr>
          <a:xfrm>
            <a:off x="0" y="941785"/>
            <a:ext cx="9144000" cy="48453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altLang="fr-FR" sz="2400" b="1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DISCLOSURES OF COMMERCIAL SUPPORT</a:t>
            </a:r>
            <a:endParaRPr lang="fr-FR" altLang="fr-FR" sz="2400" dirty="0">
              <a:solidFill>
                <a:srgbClr val="8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D25D820-632E-8E41-83F3-76FC2312C902}"/>
              </a:ext>
            </a:extLst>
          </p:cNvPr>
          <p:cNvGraphicFramePr>
            <a:graphicFrameLocks noGrp="1"/>
          </p:cNvGraphicFramePr>
          <p:nvPr/>
        </p:nvGraphicFramePr>
        <p:xfrm>
          <a:off x="319088" y="1528584"/>
          <a:ext cx="8505825" cy="4266966"/>
        </p:xfrm>
        <a:graphic>
          <a:graphicData uri="http://schemas.openxmlformats.org/drawingml/2006/table">
            <a:tbl>
              <a:tblPr/>
              <a:tblGrid>
                <a:gridCol w="1118059">
                  <a:extLst>
                    <a:ext uri="{9D8B030D-6E8A-4147-A177-3AD203B41FA5}">
                      <a16:colId xmlns:a16="http://schemas.microsoft.com/office/drawing/2014/main" val="3956010821"/>
                    </a:ext>
                  </a:extLst>
                </a:gridCol>
                <a:gridCol w="989666">
                  <a:extLst>
                    <a:ext uri="{9D8B030D-6E8A-4147-A177-3AD203B41FA5}">
                      <a16:colId xmlns:a16="http://schemas.microsoft.com/office/drawing/2014/main" val="2426288714"/>
                    </a:ext>
                  </a:extLst>
                </a:gridCol>
                <a:gridCol w="972302">
                  <a:extLst>
                    <a:ext uri="{9D8B030D-6E8A-4147-A177-3AD203B41FA5}">
                      <a16:colId xmlns:a16="http://schemas.microsoft.com/office/drawing/2014/main" val="3294006123"/>
                    </a:ext>
                  </a:extLst>
                </a:gridCol>
                <a:gridCol w="1015709">
                  <a:extLst>
                    <a:ext uri="{9D8B030D-6E8A-4147-A177-3AD203B41FA5}">
                      <a16:colId xmlns:a16="http://schemas.microsoft.com/office/drawing/2014/main" val="1753110977"/>
                    </a:ext>
                  </a:extLst>
                </a:gridCol>
                <a:gridCol w="1015709">
                  <a:extLst>
                    <a:ext uri="{9D8B030D-6E8A-4147-A177-3AD203B41FA5}">
                      <a16:colId xmlns:a16="http://schemas.microsoft.com/office/drawing/2014/main" val="216116125"/>
                    </a:ext>
                  </a:extLst>
                </a:gridCol>
                <a:gridCol w="1085160">
                  <a:extLst>
                    <a:ext uri="{9D8B030D-6E8A-4147-A177-3AD203B41FA5}">
                      <a16:colId xmlns:a16="http://schemas.microsoft.com/office/drawing/2014/main" val="1893683202"/>
                    </a:ext>
                  </a:extLst>
                </a:gridCol>
                <a:gridCol w="1241422">
                  <a:extLst>
                    <a:ext uri="{9D8B030D-6E8A-4147-A177-3AD203B41FA5}">
                      <a16:colId xmlns:a16="http://schemas.microsoft.com/office/drawing/2014/main" val="397200902"/>
                    </a:ext>
                  </a:extLst>
                </a:gridCol>
                <a:gridCol w="1067798">
                  <a:extLst>
                    <a:ext uri="{9D8B030D-6E8A-4147-A177-3AD203B41FA5}">
                      <a16:colId xmlns:a16="http://schemas.microsoft.com/office/drawing/2014/main" val="2302547134"/>
                    </a:ext>
                  </a:extLst>
                </a:gridCol>
              </a:tblGrid>
              <a:tr h="414375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Name of Company</a:t>
                      </a: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Research support</a:t>
                      </a: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Employee</a:t>
                      </a: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Consultant</a:t>
                      </a: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Stockholder</a:t>
                      </a: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Speaker’s Bureau</a:t>
                      </a: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Scientific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Advisory</a:t>
                      </a: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 </a:t>
                      </a:r>
                      <a:r>
                        <a:rPr kumimoji="0" lang="fr-FR" altLang="fr-F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Board</a:t>
                      </a:r>
                      <a:endParaRPr kumimoji="0" lang="fr-FR" altLang="fr-F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Other</a:t>
                      </a: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307081"/>
                  </a:ext>
                </a:extLst>
              </a:tr>
              <a:tr h="348850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Celgene</a:t>
                      </a:r>
                      <a:r>
                        <a:rPr kumimoji="0" lang="fr-FR" altLang="fr-F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/BMS</a:t>
                      </a: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176901"/>
                  </a:ext>
                </a:extLst>
              </a:tr>
              <a:tr h="348850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Takeda/Millenium</a:t>
                      </a: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038160"/>
                  </a:ext>
                </a:extLst>
              </a:tr>
              <a:tr h="348850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Novartis</a:t>
                      </a: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304254"/>
                  </a:ext>
                </a:extLst>
              </a:tr>
              <a:tr h="348850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Kurome</a:t>
                      </a:r>
                      <a:endParaRPr kumimoji="0" lang="fr-FR" altLang="fr-FR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247537"/>
                  </a:ext>
                </a:extLst>
              </a:tr>
              <a:tr h="348850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Syros</a:t>
                      </a: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544351"/>
                  </a:ext>
                </a:extLst>
              </a:tr>
              <a:tr h="348850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647240"/>
                  </a:ext>
                </a:extLst>
              </a:tr>
              <a:tr h="348850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379813"/>
                  </a:ext>
                </a:extLst>
              </a:tr>
              <a:tr h="348850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542641"/>
                  </a:ext>
                </a:extLst>
              </a:tr>
              <a:tr h="348850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822910"/>
                  </a:ext>
                </a:extLst>
              </a:tr>
              <a:tr h="348850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494207"/>
                  </a:ext>
                </a:extLst>
              </a:tr>
              <a:tr h="348850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4340" marR="94340" marT="47168" marB="4716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706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5620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668051" y="1753640"/>
            <a:ext cx="4339244" cy="3055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" y="1044925"/>
            <a:ext cx="9144000" cy="5113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spcAft>
                <a:spcPts val="0"/>
              </a:spcAft>
            </a:pPr>
            <a:r>
              <a:rPr lang="en-US" sz="33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Variables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" y="1813193"/>
            <a:ext cx="4743038" cy="3793611"/>
            <a:chOff x="-30493" y="1471815"/>
            <a:chExt cx="6324050" cy="5058147"/>
          </a:xfrm>
        </p:grpSpPr>
        <p:pic>
          <p:nvPicPr>
            <p:cNvPr id="3081" name="Picture 9" descr="https://lh4.googleusercontent.com/Ai3A0ZZnmVmOf39_NRnDWxKiRPmmWC865sbFeceWWDOWxsGhR2RVGkoSKRdecCSyEHt6n1VW6YRbRjH8ANf0oRkFDmgKPiGVmDY7dBJ0FxymqkWK95SUOGrFf7CxppOUUKbbuVBgQf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5" t="7982"/>
            <a:stretch/>
          </p:blipFill>
          <p:spPr bwMode="auto">
            <a:xfrm>
              <a:off x="1506071" y="2259106"/>
              <a:ext cx="4787486" cy="4224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379879" y="1471815"/>
              <a:ext cx="47474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Model-wide Feature Importance: Train/Test</a:t>
              </a:r>
              <a:endPara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30493" y="2350796"/>
              <a:ext cx="1642910" cy="3161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685800" fontAlgn="auto">
                <a:spcBef>
                  <a:spcPts val="0"/>
                </a:spcBef>
                <a:spcAft>
                  <a:spcPts val="525"/>
                </a:spcAft>
              </a:pPr>
              <a:r>
                <a:rPr lang="en-US" sz="12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Hemoglobin</a:t>
              </a:r>
            </a:p>
            <a:p>
              <a:pPr algn="r" defTabSz="685800" fontAlgn="auto">
                <a:spcBef>
                  <a:spcPts val="0"/>
                </a:spcBef>
                <a:spcAft>
                  <a:spcPts val="525"/>
                </a:spcAft>
              </a:pPr>
              <a:r>
                <a:rPr lang="en-US" sz="12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Platelets</a:t>
              </a:r>
            </a:p>
            <a:p>
              <a:pPr algn="r" defTabSz="685800" fontAlgn="auto">
                <a:spcBef>
                  <a:spcPts val="0"/>
                </a:spcBef>
                <a:spcAft>
                  <a:spcPts val="525"/>
                </a:spcAft>
              </a:pPr>
              <a:r>
                <a:rPr lang="en-US" sz="12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RDW</a:t>
              </a:r>
            </a:p>
            <a:p>
              <a:pPr algn="r" defTabSz="685800" fontAlgn="auto">
                <a:spcBef>
                  <a:spcPts val="0"/>
                </a:spcBef>
                <a:spcAft>
                  <a:spcPts val="525"/>
                </a:spcAft>
              </a:pPr>
              <a:r>
                <a:rPr lang="en-US" sz="12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WBC</a:t>
              </a:r>
            </a:p>
            <a:p>
              <a:pPr algn="r" defTabSz="685800" fontAlgn="auto">
                <a:spcBef>
                  <a:spcPts val="0"/>
                </a:spcBef>
                <a:spcAft>
                  <a:spcPts val="525"/>
                </a:spcAft>
              </a:pPr>
              <a:r>
                <a:rPr lang="en-US" sz="12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Mono %</a:t>
              </a:r>
            </a:p>
            <a:p>
              <a:pPr algn="r" defTabSz="685800" fontAlgn="auto">
                <a:spcBef>
                  <a:spcPts val="0"/>
                </a:spcBef>
                <a:spcAft>
                  <a:spcPts val="525"/>
                </a:spcAft>
              </a:pPr>
              <a:r>
                <a:rPr lang="en-US" sz="12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ANC</a:t>
              </a:r>
            </a:p>
            <a:p>
              <a:pPr algn="r" defTabSz="685800" fontAlgn="auto">
                <a:spcBef>
                  <a:spcPts val="0"/>
                </a:spcBef>
                <a:spcAft>
                  <a:spcPts val="525"/>
                </a:spcAft>
              </a:pPr>
              <a:r>
                <a:rPr lang="en-US" sz="12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Lymph %</a:t>
              </a:r>
            </a:p>
            <a:p>
              <a:pPr algn="r" defTabSz="685800" fontAlgn="auto">
                <a:spcBef>
                  <a:spcPts val="0"/>
                </a:spcBef>
                <a:spcAft>
                  <a:spcPts val="525"/>
                </a:spcAft>
              </a:pPr>
              <a:r>
                <a:rPr lang="en-US" sz="12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MCV</a:t>
              </a:r>
            </a:p>
            <a:p>
              <a:pPr algn="r" defTabSz="685800" fontAlgn="auto">
                <a:spcBef>
                  <a:spcPts val="0"/>
                </a:spcBef>
                <a:spcAft>
                  <a:spcPts val="525"/>
                </a:spcAft>
              </a:pPr>
              <a:r>
                <a:rPr lang="en-US" sz="12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Blast Count</a:t>
              </a:r>
              <a:endParaRPr lang="en-US" sz="1275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019233" y="5914409"/>
              <a:ext cx="3468782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Proportion of predictions explained by feature</a:t>
              </a:r>
              <a:endPara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422507" y="1811470"/>
            <a:ext cx="4670691" cy="3760375"/>
            <a:chOff x="5896676" y="1272293"/>
            <a:chExt cx="6227588" cy="5013833"/>
          </a:xfrm>
        </p:grpSpPr>
        <p:pic>
          <p:nvPicPr>
            <p:cNvPr id="3080" name="Picture 8" descr="https://lh3.googleusercontent.com/8M0XE6T6kctkyH0Il7v4V6xah5GcjaYyUEO0ICYsSDnkLkNjqZsKVsUxse2lzyWe8Lbc4U6gWrj-CLs4tvQIrYs9_AkaOsp2ZrV0a3-ERt5GAm24LJ7Db-q0udaEXTVBdnBpfrZv0V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0" t="7201"/>
            <a:stretch/>
          </p:blipFill>
          <p:spPr bwMode="auto">
            <a:xfrm>
              <a:off x="7470675" y="2026024"/>
              <a:ext cx="4653589" cy="4260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262235" y="1272293"/>
              <a:ext cx="474749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Model-wide Feature Importance: </a:t>
              </a:r>
              <a:r>
                <a:rPr lang="en-US" sz="15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Validation</a:t>
              </a:r>
              <a:endParaRPr lang="en-US" sz="15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896676" y="2153573"/>
              <a:ext cx="1642911" cy="3161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685800" fontAlgn="auto">
                <a:spcBef>
                  <a:spcPts val="0"/>
                </a:spcBef>
                <a:spcAft>
                  <a:spcPts val="525"/>
                </a:spcAft>
              </a:pPr>
              <a:r>
                <a:rPr lang="en-US" sz="12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Hemoglobin</a:t>
              </a:r>
            </a:p>
            <a:p>
              <a:pPr algn="r" defTabSz="685800" fontAlgn="auto">
                <a:spcBef>
                  <a:spcPts val="0"/>
                </a:spcBef>
                <a:spcAft>
                  <a:spcPts val="525"/>
                </a:spcAft>
              </a:pPr>
              <a:r>
                <a:rPr lang="en-US" sz="12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Platelets</a:t>
              </a:r>
            </a:p>
            <a:p>
              <a:pPr algn="r" defTabSz="685800" fontAlgn="auto">
                <a:spcBef>
                  <a:spcPts val="0"/>
                </a:spcBef>
                <a:spcAft>
                  <a:spcPts val="525"/>
                </a:spcAft>
              </a:pPr>
              <a:r>
                <a:rPr lang="en-US" sz="12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RDW</a:t>
              </a:r>
            </a:p>
            <a:p>
              <a:pPr algn="r" defTabSz="685800" fontAlgn="auto">
                <a:spcBef>
                  <a:spcPts val="0"/>
                </a:spcBef>
                <a:spcAft>
                  <a:spcPts val="525"/>
                </a:spcAft>
              </a:pPr>
              <a:r>
                <a:rPr lang="en-US" sz="12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WBC</a:t>
              </a:r>
            </a:p>
            <a:p>
              <a:pPr algn="r" defTabSz="685800" fontAlgn="auto">
                <a:spcBef>
                  <a:spcPts val="0"/>
                </a:spcBef>
                <a:spcAft>
                  <a:spcPts val="525"/>
                </a:spcAft>
              </a:pPr>
              <a:r>
                <a:rPr lang="en-US" sz="12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ANC</a:t>
              </a:r>
            </a:p>
            <a:p>
              <a:pPr algn="r" defTabSz="685800" fontAlgn="auto">
                <a:spcBef>
                  <a:spcPts val="0"/>
                </a:spcBef>
                <a:spcAft>
                  <a:spcPts val="525"/>
                </a:spcAft>
              </a:pPr>
              <a:r>
                <a:rPr lang="en-US" sz="12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Mono %</a:t>
              </a:r>
            </a:p>
            <a:p>
              <a:pPr algn="r" defTabSz="685800" fontAlgn="auto">
                <a:spcBef>
                  <a:spcPts val="0"/>
                </a:spcBef>
                <a:spcAft>
                  <a:spcPts val="525"/>
                </a:spcAft>
              </a:pPr>
              <a:r>
                <a:rPr lang="en-US" sz="12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MCV</a:t>
              </a:r>
            </a:p>
            <a:p>
              <a:pPr algn="r" defTabSz="685800" fontAlgn="auto">
                <a:spcBef>
                  <a:spcPts val="0"/>
                </a:spcBef>
                <a:spcAft>
                  <a:spcPts val="525"/>
                </a:spcAft>
              </a:pPr>
              <a:r>
                <a:rPr lang="en-US" sz="12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Lymph %</a:t>
              </a:r>
            </a:p>
            <a:p>
              <a:pPr algn="r" defTabSz="685800" fontAlgn="auto">
                <a:spcBef>
                  <a:spcPts val="0"/>
                </a:spcBef>
                <a:spcAft>
                  <a:spcPts val="525"/>
                </a:spcAft>
              </a:pPr>
              <a:r>
                <a:rPr lang="en-US" sz="12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Blast Count</a:t>
              </a:r>
              <a:endParaRPr lang="en-US" sz="1275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047308" y="5145139"/>
            <a:ext cx="260158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Proportion of predictions explained by feature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1BF78F-062E-1E42-9BA4-75BA0897B0BC}"/>
              </a:ext>
            </a:extLst>
          </p:cNvPr>
          <p:cNvSpPr txBox="1"/>
          <p:nvPr/>
        </p:nvSpPr>
        <p:spPr>
          <a:xfrm>
            <a:off x="123349" y="6401338"/>
            <a:ext cx="312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/>
              </a:rPr>
              <a:t>Radakovich, et al. ASH 2020</a:t>
            </a:r>
          </a:p>
        </p:txBody>
      </p:sp>
    </p:spTree>
    <p:extLst>
      <p:ext uri="{BB962C8B-B14F-4D97-AF65-F5344CB8AC3E}">
        <p14:creationId xmlns:p14="http://schemas.microsoft.com/office/powerpoint/2010/main" val="61797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48"/>
    </mc:Choice>
    <mc:Fallback xmlns="">
      <p:transition spd="slow" advTm="5984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26" y="2129621"/>
            <a:ext cx="3943175" cy="2794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544"/>
          <a:stretch/>
        </p:blipFill>
        <p:spPr>
          <a:xfrm>
            <a:off x="5052512" y="2130095"/>
            <a:ext cx="3966500" cy="28081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6200000">
            <a:off x="-701689" y="3314782"/>
            <a:ext cx="195438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t>Proportion Responding</a:t>
            </a:r>
            <a:endParaRPr lang="en-US" sz="135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19" name="Rectangle 18"/>
          <p:cNvSpPr/>
          <p:nvPr/>
        </p:nvSpPr>
        <p:spPr>
          <a:xfrm rot="16200000">
            <a:off x="3837898" y="3314782"/>
            <a:ext cx="195438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t>Proportion Responding</a:t>
            </a:r>
            <a:endParaRPr lang="en-US" sz="135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520" y="5071309"/>
            <a:ext cx="1337255" cy="75500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" y="1044925"/>
            <a:ext cx="9144000" cy="5113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spcAft>
                <a:spcPts val="0"/>
              </a:spcAft>
            </a:pPr>
            <a:r>
              <a:rPr lang="en-US" sz="33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Predictions Effectively Stratify Response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3110" y="1777662"/>
            <a:ext cx="356061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Train/Test</a:t>
            </a:r>
            <a:endParaRPr lang="en-US" sz="135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55453" y="1786562"/>
            <a:ext cx="356061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Validation</a:t>
            </a:r>
            <a:endParaRPr lang="en-US" sz="135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18C1F2-3AB5-354C-BC91-D3FA3306F843}"/>
              </a:ext>
            </a:extLst>
          </p:cNvPr>
          <p:cNvSpPr txBox="1"/>
          <p:nvPr/>
        </p:nvSpPr>
        <p:spPr>
          <a:xfrm>
            <a:off x="123349" y="6401338"/>
            <a:ext cx="312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/>
              </a:rPr>
              <a:t>Radakovich, et al. ASH 2020</a:t>
            </a:r>
          </a:p>
        </p:txBody>
      </p:sp>
    </p:spTree>
    <p:extLst>
      <p:ext uri="{BB962C8B-B14F-4D97-AF65-F5344CB8AC3E}">
        <p14:creationId xmlns:p14="http://schemas.microsoft.com/office/powerpoint/2010/main" val="54663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11"/>
    </mc:Choice>
    <mc:Fallback xmlns="">
      <p:transition spd="slow" advTm="3201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23622"/>
            <a:ext cx="8229600" cy="1891174"/>
          </a:xfrm>
        </p:spPr>
        <p:txBody>
          <a:bodyPr/>
          <a:lstStyle/>
          <a:p>
            <a:r>
              <a:rPr lang="en-US" dirty="0"/>
              <a:t>Predicting Response to HMAs </a:t>
            </a:r>
            <a:r>
              <a:rPr lang="en-US" b="1" dirty="0">
                <a:solidFill>
                  <a:srgbClr val="008000"/>
                </a:solidFill>
              </a:rPr>
              <a:t>(When)</a:t>
            </a:r>
            <a:endParaRPr lang="en-US" dirty="0"/>
          </a:p>
          <a:p>
            <a:r>
              <a:rPr lang="en-US" b="1" dirty="0">
                <a:solidFill>
                  <a:srgbClr val="EB8C00"/>
                </a:solidFill>
              </a:rPr>
              <a:t>Clinical Management Strategies (How)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A0413-BE5F-4D48-92A4-6C4B272E28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152400" y="7816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HMAs and MDS|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90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Agenda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708436" y="6424526"/>
            <a:ext cx="2362200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@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MikkaelSekeres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10" name="Picture 4" descr="http://cdn.business2community.com/wp-content/uploads/2015/07/Twitter-icon.pn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6324457"/>
            <a:ext cx="588769" cy="5887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56017CB-3D5D-9B4B-9EF8-EF5B2ACAB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6097993"/>
            <a:ext cx="2926080" cy="72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81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/>
          </p:cNvSpPr>
          <p:nvPr/>
        </p:nvSpPr>
        <p:spPr bwMode="auto">
          <a:xfrm>
            <a:off x="0" y="76"/>
            <a:ext cx="9144000" cy="141763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02653" y="137395"/>
            <a:ext cx="8458200" cy="1143000"/>
          </a:xfrm>
          <a:prstGeom prst="rect">
            <a:avLst/>
          </a:prstGeom>
        </p:spPr>
        <p:txBody>
          <a:bodyPr lIns="91340" tIns="45672" rIns="91340" bIns="45672" anchor="ctr">
            <a:normAutofit/>
          </a:bodyPr>
          <a:lstStyle>
            <a:lvl1pPr algn="ctr" defTabSz="9134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fr-FR" sz="2800" b="1" dirty="0" err="1">
                <a:solidFill>
                  <a:schemeClr val="bg1"/>
                </a:solidFill>
                <a:ea typeface="ＭＳ Ｐゴシック" charset="-128"/>
              </a:rPr>
              <a:t>Survival</a:t>
            </a:r>
            <a:r>
              <a:rPr lang="fr-FR" sz="2800" b="1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ea typeface="ＭＳ Ｐゴシック" charset="-128"/>
              </a:rPr>
              <a:t>at</a:t>
            </a:r>
            <a:r>
              <a:rPr lang="fr-FR" sz="2800" b="1" dirty="0">
                <a:solidFill>
                  <a:schemeClr val="bg1"/>
                </a:solidFill>
                <a:ea typeface="ＭＳ Ｐゴシック" charset="-128"/>
              </a:rPr>
              <a:t> HMA </a:t>
            </a:r>
            <a:r>
              <a:rPr lang="fr-FR" sz="2800" b="1" dirty="0" err="1">
                <a:solidFill>
                  <a:schemeClr val="bg1"/>
                </a:solidFill>
                <a:ea typeface="ＭＳ Ｐゴシック" charset="-128"/>
              </a:rPr>
              <a:t>Failure</a:t>
            </a:r>
            <a:r>
              <a:rPr lang="fr-FR" sz="2800" b="1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ea typeface="ＭＳ Ｐゴシック" charset="-128"/>
              </a:rPr>
              <a:t>According</a:t>
            </a:r>
            <a:r>
              <a:rPr lang="fr-FR" sz="2800" b="1" dirty="0">
                <a:solidFill>
                  <a:schemeClr val="bg1"/>
                </a:solidFill>
                <a:ea typeface="ＭＳ Ｐゴシック" charset="-128"/>
              </a:rPr>
              <a:t> to IPSS-R, IPSS, MDPSS</a:t>
            </a:r>
          </a:p>
        </p:txBody>
      </p:sp>
      <p:sp>
        <p:nvSpPr>
          <p:cNvPr id="174082" name="TextBox 6"/>
          <p:cNvSpPr txBox="1">
            <a:spLocks noChangeArrowheads="1"/>
          </p:cNvSpPr>
          <p:nvPr/>
        </p:nvSpPr>
        <p:spPr bwMode="auto">
          <a:xfrm>
            <a:off x="36524" y="6478589"/>
            <a:ext cx="65928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Nazha et al. for MDS CRC. Haematologica 2016;101:e224</a:t>
            </a:r>
          </a:p>
        </p:txBody>
      </p:sp>
      <p:pic>
        <p:nvPicPr>
          <p:cNvPr id="17408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" y="1676413"/>
            <a:ext cx="6823075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120" y="1609725"/>
            <a:ext cx="2193925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6" name="TextBox 1"/>
          <p:cNvSpPr txBox="1">
            <a:spLocks noChangeArrowheads="1"/>
          </p:cNvSpPr>
          <p:nvPr/>
        </p:nvSpPr>
        <p:spPr bwMode="auto">
          <a:xfrm>
            <a:off x="100025" y="5810292"/>
            <a:ext cx="6669087" cy="646331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7030A0"/>
                </a:solidFill>
              </a:rPr>
              <a:t>Model Incorporates ECOG PS, Age, Blast %, Cytogenetics, Plts, pRBC Txf </a:t>
            </a:r>
          </a:p>
        </p:txBody>
      </p:sp>
    </p:spTree>
    <p:extLst>
      <p:ext uri="{BB962C8B-B14F-4D97-AF65-F5344CB8AC3E}">
        <p14:creationId xmlns:p14="http://schemas.microsoft.com/office/powerpoint/2010/main" val="53976821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885" y="2427914"/>
            <a:ext cx="8229600" cy="189117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Patients who don’t tolerate SQ may tolerate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A0413-BE5F-4D48-92A4-6C4B272E28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152400" y="7816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HMAs and MDS|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90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Management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708436" y="6424526"/>
            <a:ext cx="2362200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@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MikkaelSekeres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10" name="Picture 4" descr="http://cdn.business2community.com/wp-content/uploads/2015/07/Twitter-icon.pn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6324457"/>
            <a:ext cx="588769" cy="5887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56017CB-3D5D-9B4B-9EF8-EF5B2ACAB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6097993"/>
            <a:ext cx="2926080" cy="72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47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23622"/>
            <a:ext cx="8229600" cy="189117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Keep patients on HMA-based treatment for minimum of 4-6 months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A0413-BE5F-4D48-92A4-6C4B272E28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152400" y="7816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HMAs and MDS|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90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Management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708436" y="6424526"/>
            <a:ext cx="2362200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@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MikkaelSekeres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10" name="Picture 4" descr="http://cdn.business2community.com/wp-content/uploads/2015/07/Twitter-icon.pn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6324457"/>
            <a:ext cx="588769" cy="5887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56017CB-3D5D-9B4B-9EF8-EF5B2ACAB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6097993"/>
            <a:ext cx="2926080" cy="72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25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</p:nvPr>
        </p:nvGraphicFramePr>
        <p:xfrm>
          <a:off x="76200" y="1642459"/>
          <a:ext cx="8915400" cy="452717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149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2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0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04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28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21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CCFF"/>
                          </a:solidFill>
                          <a:effectLst/>
                        </a:rPr>
                        <a:t>Response Variable</a:t>
                      </a:r>
                      <a:endParaRPr lang="en-US" sz="2000" dirty="0">
                        <a:solidFill>
                          <a:srgbClr val="00CC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CCFF"/>
                          </a:solidFill>
                          <a:effectLst/>
                        </a:rPr>
                        <a:t>AZA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CC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CCFF"/>
                          </a:solidFill>
                          <a:effectLst/>
                        </a:rPr>
                        <a:t>AZA+LEN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CCFF"/>
                          </a:solidFill>
                          <a:effectLst/>
                        </a:rPr>
                        <a:t>(P-value vs. AZA)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CCFF"/>
                          </a:solidFill>
                          <a:effectLst/>
                        </a:rPr>
                        <a:t>AZA+VOR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CCFF"/>
                          </a:solidFill>
                          <a:effectLst/>
                        </a:rPr>
                        <a:t>(P-value</a:t>
                      </a:r>
                      <a:r>
                        <a:rPr lang="en-US" sz="2000" baseline="0" dirty="0">
                          <a:solidFill>
                            <a:srgbClr val="00CCFF"/>
                          </a:solidFill>
                          <a:effectLst/>
                        </a:rPr>
                        <a:t> vs. AZA)</a:t>
                      </a:r>
                      <a:endParaRPr lang="en-US" sz="2000" dirty="0">
                        <a:solidFill>
                          <a:srgbClr val="00CCFF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CCFF"/>
                          </a:solidFill>
                          <a:effectLst/>
                        </a:rPr>
                        <a:t>Total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CCFF"/>
                          </a:solidFill>
                          <a:effectLst/>
                        </a:rPr>
                        <a:t>n=277</a:t>
                      </a:r>
                      <a:endParaRPr lang="en-US" sz="2000" dirty="0">
                        <a:solidFill>
                          <a:srgbClr val="00CC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6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Median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Tx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Duration (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Wks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Overall Response Rate (%)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38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49 (.16)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27 (.16)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38%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4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CR/PR/HI (%)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24/0/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24/1/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25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17/1/9 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22/1/16%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CMML  ORR (%)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 (28)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13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</a:rPr>
                        <a:t> (68)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(.02)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 (12) (.41)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37%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ORR Duration (median)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 months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14 months (.41)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15 months (.31)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 months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CMML ORR Duration </a:t>
                      </a:r>
                      <a:r>
                        <a:rPr lang="en-US" sz="2000" baseline="0" dirty="0">
                          <a:effectLst/>
                        </a:rPr>
                        <a:t>(median)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15 months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14 months (.87)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24 months (.69)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 months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648866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Sekeres et al. JCO 2017;35:2745-53.</a:t>
            </a:r>
          </a:p>
        </p:txBody>
      </p:sp>
      <p:sp>
        <p:nvSpPr>
          <p:cNvPr id="8" name="Rectangle 3"/>
          <p:cNvSpPr txBox="1">
            <a:spLocks/>
          </p:cNvSpPr>
          <p:nvPr/>
        </p:nvSpPr>
        <p:spPr bwMode="auto">
          <a:xfrm>
            <a:off x="152400" y="214534"/>
            <a:ext cx="8839200" cy="85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ts val="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Higher-risk MDS |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Combinations				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60916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29" y="1910608"/>
            <a:ext cx="4363200" cy="1116000"/>
          </a:xfrm>
          <a:prstGeom prst="roundRect">
            <a:avLst/>
          </a:prstGeom>
          <a:solidFill>
            <a:srgbClr val="00549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 anchorCtr="1"/>
          <a:lstStyle/>
          <a:p>
            <a:pPr marL="284400" indent="-284400"/>
            <a:r>
              <a:rPr lang="en-GB" sz="1200" dirty="0">
                <a:solidFill>
                  <a:schemeClr val="bg1"/>
                </a:solidFill>
              </a:rPr>
              <a:t>Inhibiting NAE blocks ubiquitination of select proteins upstream of the proteasome</a:t>
            </a:r>
            <a:r>
              <a:rPr lang="en-GB" sz="1200" baseline="30000" dirty="0">
                <a:solidFill>
                  <a:schemeClr val="bg1"/>
                </a:solidFill>
              </a:rPr>
              <a:t>1,2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</a:p>
          <a:p>
            <a:pPr marL="284400" indent="-284400"/>
            <a:r>
              <a:rPr lang="en-GB" sz="1200" dirty="0">
                <a:solidFill>
                  <a:schemeClr val="bg1"/>
                </a:solidFill>
              </a:rPr>
              <a:t>Disrupts cell cycle progression and cell survival, leading to cell death in cancers, including myeloid malignancies.</a:t>
            </a:r>
            <a:r>
              <a:rPr lang="en-GB" sz="1200" baseline="30000" dirty="0">
                <a:solidFill>
                  <a:schemeClr val="bg1"/>
                </a:solidFill>
              </a:rPr>
              <a:t>1,3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1" y="5307792"/>
            <a:ext cx="4011612" cy="288147"/>
          </a:xfrm>
        </p:spPr>
        <p:txBody>
          <a:bodyPr/>
          <a:lstStyle/>
          <a:p>
            <a:r>
              <a:rPr lang="en-GB" dirty="0">
                <a:solidFill>
                  <a:srgbClr val="005490"/>
                </a:solidFill>
              </a:rPr>
              <a:t>CI, confidence interval; EFS, event-free survival; NAE, NEDD8-activating enzyme; NEDD8, neural precursor cell expressed, developmentally downregulated 8. 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675188" y="5307792"/>
            <a:ext cx="4400550" cy="288147"/>
          </a:xfrm>
        </p:spPr>
        <p:txBody>
          <a:bodyPr/>
          <a:lstStyle/>
          <a:p>
            <a:r>
              <a:rPr lang="en-GB" dirty="0">
                <a:solidFill>
                  <a:srgbClr val="005490"/>
                </a:solidFill>
              </a:rPr>
              <a:t>1. </a:t>
            </a:r>
            <a:r>
              <a:rPr lang="fr-FR" dirty="0">
                <a:solidFill>
                  <a:srgbClr val="005490"/>
                </a:solidFill>
              </a:rPr>
              <a:t>Soucy TA, et al. Nature 2009;458:732–6</a:t>
            </a:r>
            <a:r>
              <a:rPr lang="en-GB" dirty="0">
                <a:solidFill>
                  <a:srgbClr val="005490"/>
                </a:solidFill>
              </a:rPr>
              <a:t>; </a:t>
            </a:r>
            <a:r>
              <a:rPr lang="en-US" dirty="0">
                <a:solidFill>
                  <a:srgbClr val="005490"/>
                </a:solidFill>
              </a:rPr>
              <a:t>2. Brownell JE, et al. </a:t>
            </a:r>
            <a:r>
              <a:rPr lang="en-US" dirty="0" err="1">
                <a:solidFill>
                  <a:srgbClr val="005490"/>
                </a:solidFill>
              </a:rPr>
              <a:t>Mol</a:t>
            </a:r>
            <a:r>
              <a:rPr lang="en-US" dirty="0">
                <a:solidFill>
                  <a:srgbClr val="005490"/>
                </a:solidFill>
              </a:rPr>
              <a:t> Cell 2010;37:102–11;</a:t>
            </a:r>
          </a:p>
          <a:p>
            <a:r>
              <a:rPr lang="en-US" dirty="0">
                <a:solidFill>
                  <a:srgbClr val="005490"/>
                </a:solidFill>
              </a:rPr>
              <a:t>3. </a:t>
            </a:r>
            <a:r>
              <a:rPr lang="fr-FR" dirty="0">
                <a:solidFill>
                  <a:srgbClr val="005490"/>
                </a:solidFill>
              </a:rPr>
              <a:t>Soucy TA, et al. Clin Cancer </a:t>
            </a:r>
            <a:r>
              <a:rPr lang="fr-FR" dirty="0" err="1">
                <a:solidFill>
                  <a:srgbClr val="005490"/>
                </a:solidFill>
              </a:rPr>
              <a:t>Res</a:t>
            </a:r>
            <a:r>
              <a:rPr lang="fr-FR" dirty="0">
                <a:solidFill>
                  <a:srgbClr val="005490"/>
                </a:solidFill>
              </a:rPr>
              <a:t> 2009;15:3912–6; 4. </a:t>
            </a:r>
            <a:r>
              <a:rPr lang="fr-FR" dirty="0" err="1">
                <a:solidFill>
                  <a:srgbClr val="005490"/>
                </a:solidFill>
              </a:rPr>
              <a:t>Sekeres</a:t>
            </a:r>
            <a:r>
              <a:rPr lang="fr-FR" dirty="0">
                <a:solidFill>
                  <a:srgbClr val="005490"/>
                </a:solidFill>
              </a:rPr>
              <a:t> MA, et al. Leukemia 2021;35:2119–24.</a:t>
            </a:r>
            <a:endParaRPr lang="en-GB" dirty="0">
              <a:solidFill>
                <a:srgbClr val="005490"/>
              </a:solidFill>
            </a:endParaRPr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E3FFC03-EBAB-4E25-8444-F18ED2A97FF4}" type="slidenum">
              <a:rPr lang="ja-JP" altLang="en-US"/>
              <a:pPr defTabSz="457200"/>
              <a:t>27</a:t>
            </a:fld>
            <a:endParaRPr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Pevonedistat: first-in-class small-molecule inhibitor </a:t>
            </a:r>
            <a:br>
              <a:rPr lang="en-GB" dirty="0"/>
            </a:br>
            <a:r>
              <a:rPr lang="en-GB" dirty="0"/>
              <a:t>of NAE</a:t>
            </a:r>
            <a:r>
              <a:rPr lang="en-GB" baseline="30000" dirty="0"/>
              <a:t>1</a:t>
            </a:r>
          </a:p>
        </p:txBody>
      </p:sp>
      <p:sp>
        <p:nvSpPr>
          <p:cNvPr id="87" name="Text Placeholder 3">
            <a:extLst>
              <a:ext uri="{FF2B5EF4-FFF2-40B4-BE49-F238E27FC236}">
                <a16:creationId xmlns:a16="http://schemas.microsoft.com/office/drawing/2014/main" id="{60B34C30-04D1-4EB1-8449-04572C4EA4F3}"/>
              </a:ext>
            </a:extLst>
          </p:cNvPr>
          <p:cNvSpPr txBox="1">
            <a:spLocks/>
          </p:cNvSpPr>
          <p:nvPr/>
        </p:nvSpPr>
        <p:spPr>
          <a:xfrm>
            <a:off x="51006" y="5991657"/>
            <a:ext cx="5272722" cy="316289"/>
          </a:xfrm>
          <a:prstGeom prst="rect">
            <a:avLst/>
          </a:prstGeom>
        </p:spPr>
        <p:txBody>
          <a:bodyPr vert="horz" wrap="square" lIns="67500" tIns="35100" rIns="67500" bIns="34290" rtlCol="0" anchor="b">
            <a:spAutoFit/>
          </a:bodyPr>
          <a:lstStyle>
            <a:lvl1pPr marL="0" indent="0" algn="l" defTabSz="6094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000" kern="1200">
                <a:solidFill>
                  <a:srgbClr val="454347"/>
                </a:solidFill>
                <a:latin typeface="+mn-lt"/>
                <a:ea typeface="+mn-ea"/>
                <a:cs typeface="+mn-cs"/>
              </a:defRPr>
            </a:lvl1pPr>
            <a:lvl2pPr marL="419060" indent="-215879" algn="l" defTabSz="6094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 kern="1200">
                <a:solidFill>
                  <a:srgbClr val="454347"/>
                </a:solidFill>
                <a:latin typeface="+mn-lt"/>
                <a:ea typeface="+mn-ea"/>
                <a:cs typeface="+mn-cs"/>
              </a:defRPr>
            </a:lvl2pPr>
            <a:lvl3pPr marL="625411" indent="-177784" algn="l" defTabSz="6094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rgbClr val="454347"/>
                </a:solidFill>
                <a:latin typeface="+mn-lt"/>
                <a:ea typeface="+mn-ea"/>
                <a:cs typeface="+mn-cs"/>
              </a:defRPr>
            </a:lvl3pPr>
            <a:lvl4pPr marL="842882" indent="-217467" algn="l" defTabSz="6094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rgbClr val="454347"/>
                </a:solidFill>
                <a:latin typeface="+mn-lt"/>
                <a:ea typeface="+mn-ea"/>
                <a:cs typeface="+mn-cs"/>
              </a:defRPr>
            </a:lvl4pPr>
            <a:lvl5pPr marL="1044471" indent="-185722" algn="l" defTabSz="6094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76009" indent="-152364" algn="l" defTabSz="609455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0737" indent="-152364" algn="l" defTabSz="609455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470" indent="-152364" algn="l" defTabSz="609455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198" indent="-152364" algn="l" defTabSz="609455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91" fontAlgn="auto">
              <a:buClr>
                <a:srgbClr val="E60004"/>
              </a:buClr>
            </a:pPr>
            <a:r>
              <a:rPr lang="da-DK" sz="1600" dirty="0">
                <a:solidFill>
                  <a:srgbClr val="000000"/>
                </a:solidFill>
                <a:latin typeface="Arial" panose="020B0604020202020204"/>
              </a:rPr>
              <a:t>Sekeres MA, et al. Blood 2021;138(</a:t>
            </a:r>
            <a:r>
              <a:rPr lang="da-DK" sz="1600" dirty="0" err="1">
                <a:solidFill>
                  <a:srgbClr val="000000"/>
                </a:solidFill>
                <a:latin typeface="Arial" panose="020B0604020202020204"/>
              </a:rPr>
              <a:t>Suppl</a:t>
            </a:r>
            <a:r>
              <a:rPr lang="da-DK" sz="1600" dirty="0">
                <a:solidFill>
                  <a:srgbClr val="000000"/>
                </a:solidFill>
                <a:latin typeface="Arial" panose="020B0604020202020204"/>
              </a:rPr>
              <a:t>. 1):242</a:t>
            </a:r>
          </a:p>
        </p:txBody>
      </p:sp>
      <p:graphicFrame>
        <p:nvGraphicFramePr>
          <p:cNvPr id="89" name="Table 88">
            <a:extLst>
              <a:ext uri="{FF2B5EF4-FFF2-40B4-BE49-F238E27FC236}">
                <a16:creationId xmlns:a16="http://schemas.microsoft.com/office/drawing/2014/main" id="{2878F24E-3466-4EF1-9619-1647CFBC9F9F}"/>
              </a:ext>
            </a:extLst>
          </p:cNvPr>
          <p:cNvGraphicFramePr>
            <a:graphicFrameLocks noGrp="1"/>
          </p:cNvGraphicFramePr>
          <p:nvPr/>
        </p:nvGraphicFramePr>
        <p:xfrm>
          <a:off x="4419028" y="4778140"/>
          <a:ext cx="4273766" cy="386460"/>
        </p:xfrm>
        <a:graphic>
          <a:graphicData uri="http://schemas.openxmlformats.org/drawingml/2006/table">
            <a:tbl>
              <a:tblPr firstRow="1" bandRow="1"/>
              <a:tblGrid>
                <a:gridCol w="720566">
                  <a:extLst>
                    <a:ext uri="{9D8B030D-6E8A-4147-A177-3AD203B41FA5}">
                      <a16:colId xmlns:a16="http://schemas.microsoft.com/office/drawing/2014/main" val="249754110"/>
                    </a:ext>
                  </a:extLst>
                </a:gridCol>
                <a:gridCol w="253800">
                  <a:extLst>
                    <a:ext uri="{9D8B030D-6E8A-4147-A177-3AD203B41FA5}">
                      <a16:colId xmlns:a16="http://schemas.microsoft.com/office/drawing/2014/main" val="1771325030"/>
                    </a:ext>
                  </a:extLst>
                </a:gridCol>
                <a:gridCol w="253800">
                  <a:extLst>
                    <a:ext uri="{9D8B030D-6E8A-4147-A177-3AD203B41FA5}">
                      <a16:colId xmlns:a16="http://schemas.microsoft.com/office/drawing/2014/main" val="3018342447"/>
                    </a:ext>
                  </a:extLst>
                </a:gridCol>
                <a:gridCol w="253800">
                  <a:extLst>
                    <a:ext uri="{9D8B030D-6E8A-4147-A177-3AD203B41FA5}">
                      <a16:colId xmlns:a16="http://schemas.microsoft.com/office/drawing/2014/main" val="3555351410"/>
                    </a:ext>
                  </a:extLst>
                </a:gridCol>
                <a:gridCol w="253800">
                  <a:extLst>
                    <a:ext uri="{9D8B030D-6E8A-4147-A177-3AD203B41FA5}">
                      <a16:colId xmlns:a16="http://schemas.microsoft.com/office/drawing/2014/main" val="2282500125"/>
                    </a:ext>
                  </a:extLst>
                </a:gridCol>
                <a:gridCol w="253800">
                  <a:extLst>
                    <a:ext uri="{9D8B030D-6E8A-4147-A177-3AD203B41FA5}">
                      <a16:colId xmlns:a16="http://schemas.microsoft.com/office/drawing/2014/main" val="2069388500"/>
                    </a:ext>
                  </a:extLst>
                </a:gridCol>
                <a:gridCol w="253800">
                  <a:extLst>
                    <a:ext uri="{9D8B030D-6E8A-4147-A177-3AD203B41FA5}">
                      <a16:colId xmlns:a16="http://schemas.microsoft.com/office/drawing/2014/main" val="3173313633"/>
                    </a:ext>
                  </a:extLst>
                </a:gridCol>
                <a:gridCol w="253800">
                  <a:extLst>
                    <a:ext uri="{9D8B030D-6E8A-4147-A177-3AD203B41FA5}">
                      <a16:colId xmlns:a16="http://schemas.microsoft.com/office/drawing/2014/main" val="232703658"/>
                    </a:ext>
                  </a:extLst>
                </a:gridCol>
                <a:gridCol w="253800">
                  <a:extLst>
                    <a:ext uri="{9D8B030D-6E8A-4147-A177-3AD203B41FA5}">
                      <a16:colId xmlns:a16="http://schemas.microsoft.com/office/drawing/2014/main" val="3986304162"/>
                    </a:ext>
                  </a:extLst>
                </a:gridCol>
                <a:gridCol w="253800">
                  <a:extLst>
                    <a:ext uri="{9D8B030D-6E8A-4147-A177-3AD203B41FA5}">
                      <a16:colId xmlns:a16="http://schemas.microsoft.com/office/drawing/2014/main" val="3542144772"/>
                    </a:ext>
                  </a:extLst>
                </a:gridCol>
                <a:gridCol w="253800">
                  <a:extLst>
                    <a:ext uri="{9D8B030D-6E8A-4147-A177-3AD203B41FA5}">
                      <a16:colId xmlns:a16="http://schemas.microsoft.com/office/drawing/2014/main" val="590946977"/>
                    </a:ext>
                  </a:extLst>
                </a:gridCol>
                <a:gridCol w="253800">
                  <a:extLst>
                    <a:ext uri="{9D8B030D-6E8A-4147-A177-3AD203B41FA5}">
                      <a16:colId xmlns:a16="http://schemas.microsoft.com/office/drawing/2014/main" val="1934300580"/>
                    </a:ext>
                  </a:extLst>
                </a:gridCol>
                <a:gridCol w="253800">
                  <a:extLst>
                    <a:ext uri="{9D8B030D-6E8A-4147-A177-3AD203B41FA5}">
                      <a16:colId xmlns:a16="http://schemas.microsoft.com/office/drawing/2014/main" val="1128387164"/>
                    </a:ext>
                  </a:extLst>
                </a:gridCol>
                <a:gridCol w="253800">
                  <a:extLst>
                    <a:ext uri="{9D8B030D-6E8A-4147-A177-3AD203B41FA5}">
                      <a16:colId xmlns:a16="http://schemas.microsoft.com/office/drawing/2014/main" val="1724194502"/>
                    </a:ext>
                  </a:extLst>
                </a:gridCol>
                <a:gridCol w="253800">
                  <a:extLst>
                    <a:ext uri="{9D8B030D-6E8A-4147-A177-3AD203B41FA5}">
                      <a16:colId xmlns:a16="http://schemas.microsoft.com/office/drawing/2014/main" val="2088528257"/>
                    </a:ext>
                  </a:extLst>
                </a:gridCol>
              </a:tblGrid>
              <a:tr h="25146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dirty="0">
                        <a:solidFill>
                          <a:srgbClr val="BC266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BC26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BC26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BC26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BC26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BC26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BC26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BC26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BC26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BC26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BC26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BC26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BC26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BC26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BC26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568481"/>
                  </a:ext>
                </a:extLst>
              </a:tr>
              <a:tr h="1350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dirty="0">
                        <a:solidFill>
                          <a:srgbClr val="00549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0054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0054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0054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0054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0054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0054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0054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0054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0054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0054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0054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0054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0054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b="0" dirty="0">
                          <a:solidFill>
                            <a:srgbClr val="0054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4290" marR="342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064271"/>
                  </a:ext>
                </a:extLst>
              </a:tr>
            </a:tbl>
          </a:graphicData>
        </a:graphic>
      </p:graphicFrame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73BBF99-E1E2-40EB-A96F-93850771EAA3}"/>
              </a:ext>
            </a:extLst>
          </p:cNvPr>
          <p:cNvCxnSpPr>
            <a:cxnSpLocks/>
          </p:cNvCxnSpPr>
          <p:nvPr/>
        </p:nvCxnSpPr>
        <p:spPr>
          <a:xfrm flipH="1">
            <a:off x="5260835" y="3371653"/>
            <a:ext cx="3279089" cy="0"/>
          </a:xfrm>
          <a:prstGeom prst="line">
            <a:avLst/>
          </a:prstGeom>
          <a:noFill/>
          <a:ln w="12700" cap="flat" cmpd="sng" algn="ctr">
            <a:solidFill>
              <a:srgbClr val="005490"/>
            </a:solidFill>
            <a:prstDash val="dash"/>
            <a:miter lim="800000"/>
          </a:ln>
          <a:effectLst/>
        </p:spPr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4237B90-1445-4620-A84B-6AE57D18513A}"/>
              </a:ext>
            </a:extLst>
          </p:cNvPr>
          <p:cNvGrpSpPr/>
          <p:nvPr/>
        </p:nvGrpSpPr>
        <p:grpSpPr>
          <a:xfrm>
            <a:off x="4815054" y="2337224"/>
            <a:ext cx="400096" cy="2073289"/>
            <a:chOff x="2099332" y="3137465"/>
            <a:chExt cx="308407" cy="2107011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75597F3-3B01-46B0-872A-3D173EED8601}"/>
                </a:ext>
              </a:extLst>
            </p:cNvPr>
            <p:cNvSpPr txBox="1"/>
            <p:nvPr/>
          </p:nvSpPr>
          <p:spPr>
            <a:xfrm>
              <a:off x="2099332" y="3137465"/>
              <a:ext cx="308407" cy="11903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RO" sz="900" kern="0" dirty="0">
                  <a:solidFill>
                    <a:srgbClr val="336699"/>
                  </a:solidFill>
                  <a:latin typeface="Arial" panose="020B0604020202020204"/>
                  <a:ea typeface="Geneva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2AABA21-0BA0-4D5C-B85C-C2B38C3B9F45}"/>
                </a:ext>
              </a:extLst>
            </p:cNvPr>
            <p:cNvSpPr txBox="1"/>
            <p:nvPr/>
          </p:nvSpPr>
          <p:spPr>
            <a:xfrm>
              <a:off x="2099332" y="3634459"/>
              <a:ext cx="308407" cy="11903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RO" sz="900" kern="0" dirty="0">
                  <a:solidFill>
                    <a:srgbClr val="336699"/>
                  </a:solidFill>
                  <a:latin typeface="Arial" panose="020B0604020202020204"/>
                  <a:ea typeface="Geneva" charset="0"/>
                  <a:cs typeface="Calibri" panose="020F0502020204030204" pitchFamily="34" charset="0"/>
                </a:rPr>
                <a:t>75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84ACD20-EB09-4226-963D-DC7A151F77D8}"/>
                </a:ext>
              </a:extLst>
            </p:cNvPr>
            <p:cNvSpPr txBox="1"/>
            <p:nvPr/>
          </p:nvSpPr>
          <p:spPr>
            <a:xfrm>
              <a:off x="2099332" y="4131453"/>
              <a:ext cx="308407" cy="11903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RO" sz="900" kern="0" dirty="0">
                  <a:solidFill>
                    <a:srgbClr val="336699"/>
                  </a:solidFill>
                  <a:latin typeface="Arial" panose="020B0604020202020204"/>
                  <a:ea typeface="Geneva" charset="0"/>
                  <a:cs typeface="Calibri" panose="020F0502020204030204" pitchFamily="34" charset="0"/>
                </a:rPr>
                <a:t>50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839EB0C-9E31-4DCC-B642-8910A164FB9C}"/>
                </a:ext>
              </a:extLst>
            </p:cNvPr>
            <p:cNvSpPr txBox="1"/>
            <p:nvPr/>
          </p:nvSpPr>
          <p:spPr>
            <a:xfrm>
              <a:off x="2099332" y="4628447"/>
              <a:ext cx="308407" cy="11903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RO" sz="900" kern="0" dirty="0">
                  <a:solidFill>
                    <a:srgbClr val="336699"/>
                  </a:solidFill>
                  <a:latin typeface="Arial" panose="020B0604020202020204"/>
                  <a:ea typeface="Geneva" charset="0"/>
                  <a:cs typeface="Calibri" panose="020F0502020204030204" pitchFamily="34" charset="0"/>
                </a:rPr>
                <a:t>25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E8628DD-7482-4F3B-A7A8-BFB04E7E6397}"/>
                </a:ext>
              </a:extLst>
            </p:cNvPr>
            <p:cNvSpPr txBox="1"/>
            <p:nvPr/>
          </p:nvSpPr>
          <p:spPr>
            <a:xfrm>
              <a:off x="2099332" y="5125442"/>
              <a:ext cx="308407" cy="11903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RO" sz="900" kern="0" dirty="0">
                  <a:solidFill>
                    <a:srgbClr val="336699"/>
                  </a:solidFill>
                  <a:latin typeface="Arial" panose="020B0604020202020204"/>
                  <a:ea typeface="Geneva" charset="0"/>
                  <a:cs typeface="Calibri" panose="020F0502020204030204" pitchFamily="34" charset="0"/>
                </a:rPr>
                <a:t>0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18CCE64-FB97-4307-8CA2-C60F3CE74960}"/>
              </a:ext>
            </a:extLst>
          </p:cNvPr>
          <p:cNvGrpSpPr/>
          <p:nvPr/>
        </p:nvGrpSpPr>
        <p:grpSpPr>
          <a:xfrm>
            <a:off x="5194869" y="4405619"/>
            <a:ext cx="3416697" cy="117129"/>
            <a:chOff x="2368168" y="5269458"/>
            <a:chExt cx="4555596" cy="119034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C866DDF2-B668-42D6-8981-19DAB0A849FB}"/>
                </a:ext>
              </a:extLst>
            </p:cNvPr>
            <p:cNvSpPr txBox="1"/>
            <p:nvPr/>
          </p:nvSpPr>
          <p:spPr>
            <a:xfrm>
              <a:off x="2368168" y="5269458"/>
              <a:ext cx="180000" cy="11903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RO" sz="900" kern="0" dirty="0">
                  <a:solidFill>
                    <a:srgbClr val="336699"/>
                  </a:solidFill>
                  <a:latin typeface="Arial" panose="020B0604020202020204"/>
                  <a:ea typeface="Geneva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3AA1325-4789-4FDF-A83E-B80B07F33046}"/>
                </a:ext>
              </a:extLst>
            </p:cNvPr>
            <p:cNvSpPr txBox="1"/>
            <p:nvPr/>
          </p:nvSpPr>
          <p:spPr>
            <a:xfrm>
              <a:off x="2704752" y="5269458"/>
              <a:ext cx="180000" cy="11903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RO" sz="900" kern="0" dirty="0">
                  <a:solidFill>
                    <a:srgbClr val="336699"/>
                  </a:solidFill>
                  <a:latin typeface="Arial" panose="020B0604020202020204"/>
                  <a:ea typeface="Geneva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0EE8C04-187A-4C51-8EB3-497E245D8D25}"/>
                </a:ext>
              </a:extLst>
            </p:cNvPr>
            <p:cNvSpPr txBox="1"/>
            <p:nvPr/>
          </p:nvSpPr>
          <p:spPr>
            <a:xfrm>
              <a:off x="3041336" y="5269458"/>
              <a:ext cx="180000" cy="11903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RO" sz="900" kern="0" dirty="0">
                  <a:solidFill>
                    <a:srgbClr val="336699"/>
                  </a:solidFill>
                  <a:latin typeface="Arial" panose="020B0604020202020204"/>
                  <a:ea typeface="Geneva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4822007-951F-40CF-ADD5-A9BE45EABD64}"/>
                </a:ext>
              </a:extLst>
            </p:cNvPr>
            <p:cNvSpPr txBox="1"/>
            <p:nvPr/>
          </p:nvSpPr>
          <p:spPr>
            <a:xfrm>
              <a:off x="3377920" y="5269458"/>
              <a:ext cx="180000" cy="11903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RO" sz="900" kern="0" dirty="0">
                  <a:solidFill>
                    <a:srgbClr val="336699"/>
                  </a:solidFill>
                  <a:latin typeface="Arial" panose="020B0604020202020204"/>
                  <a:ea typeface="Geneva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DD5A2654-1F7D-434D-B008-A019587BF865}"/>
                </a:ext>
              </a:extLst>
            </p:cNvPr>
            <p:cNvSpPr txBox="1"/>
            <p:nvPr/>
          </p:nvSpPr>
          <p:spPr>
            <a:xfrm>
              <a:off x="3714504" y="5269458"/>
              <a:ext cx="180000" cy="11903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RO" sz="900" kern="0" dirty="0">
                  <a:solidFill>
                    <a:srgbClr val="336699"/>
                  </a:solidFill>
                  <a:latin typeface="Arial" panose="020B0604020202020204"/>
                  <a:ea typeface="Geneva" charset="0"/>
                  <a:cs typeface="Calibri" panose="020F0502020204030204" pitchFamily="34" charset="0"/>
                </a:rPr>
                <a:t>12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73EBE07B-F20B-450B-88FF-6BF11239326B}"/>
                </a:ext>
              </a:extLst>
            </p:cNvPr>
            <p:cNvSpPr txBox="1"/>
            <p:nvPr/>
          </p:nvSpPr>
          <p:spPr>
            <a:xfrm>
              <a:off x="4051088" y="5269458"/>
              <a:ext cx="180000" cy="11903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RO" sz="900" kern="0" dirty="0">
                  <a:solidFill>
                    <a:srgbClr val="336699"/>
                  </a:solidFill>
                  <a:latin typeface="Arial" panose="020B0604020202020204"/>
                  <a:ea typeface="Geneva" charset="0"/>
                  <a:cs typeface="Calibri" panose="020F0502020204030204" pitchFamily="34" charset="0"/>
                </a:rPr>
                <a:t>15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F56D0320-D19A-42DE-A71F-0D426D5F3C5C}"/>
                </a:ext>
              </a:extLst>
            </p:cNvPr>
            <p:cNvSpPr txBox="1"/>
            <p:nvPr/>
          </p:nvSpPr>
          <p:spPr>
            <a:xfrm>
              <a:off x="4387672" y="5269458"/>
              <a:ext cx="180000" cy="11903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RO" sz="900" kern="0" dirty="0">
                  <a:solidFill>
                    <a:srgbClr val="336699"/>
                  </a:solidFill>
                  <a:latin typeface="Arial" panose="020B0604020202020204"/>
                  <a:ea typeface="Geneva" charset="0"/>
                  <a:cs typeface="Calibri" panose="020F0502020204030204" pitchFamily="34" charset="0"/>
                </a:rPr>
                <a:t>18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BDB13713-B9EF-4121-8580-F7D9F226E4D5}"/>
                </a:ext>
              </a:extLst>
            </p:cNvPr>
            <p:cNvSpPr txBox="1"/>
            <p:nvPr/>
          </p:nvSpPr>
          <p:spPr>
            <a:xfrm>
              <a:off x="4724256" y="5269458"/>
              <a:ext cx="180000" cy="11903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RO" sz="900" kern="0" dirty="0">
                  <a:solidFill>
                    <a:srgbClr val="336699"/>
                  </a:solidFill>
                  <a:latin typeface="Arial" panose="020B0604020202020204"/>
                  <a:ea typeface="Geneva" charset="0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03534119-7298-424C-9AFE-6A6845ACD4DA}"/>
                </a:ext>
              </a:extLst>
            </p:cNvPr>
            <p:cNvSpPr txBox="1"/>
            <p:nvPr/>
          </p:nvSpPr>
          <p:spPr>
            <a:xfrm>
              <a:off x="5060840" y="5269458"/>
              <a:ext cx="180000" cy="11903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RO" sz="900" kern="0" dirty="0">
                  <a:solidFill>
                    <a:srgbClr val="336699"/>
                  </a:solidFill>
                  <a:latin typeface="Arial" panose="020B0604020202020204"/>
                  <a:ea typeface="Geneva" charset="0"/>
                  <a:cs typeface="Calibri" panose="020F0502020204030204" pitchFamily="34" charset="0"/>
                </a:rPr>
                <a:t>24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4DC9C6FC-9D04-4AC9-9D40-A44612739141}"/>
                </a:ext>
              </a:extLst>
            </p:cNvPr>
            <p:cNvSpPr txBox="1"/>
            <p:nvPr/>
          </p:nvSpPr>
          <p:spPr>
            <a:xfrm>
              <a:off x="5397424" y="5269458"/>
              <a:ext cx="180000" cy="11903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RO" sz="900" kern="0" dirty="0">
                  <a:solidFill>
                    <a:srgbClr val="336699"/>
                  </a:solidFill>
                  <a:latin typeface="Arial" panose="020B0604020202020204"/>
                  <a:ea typeface="Geneva" charset="0"/>
                  <a:cs typeface="Calibri" panose="020F0502020204030204" pitchFamily="34" charset="0"/>
                </a:rPr>
                <a:t>27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1A4894A3-D86A-4446-9945-4DF80CD34761}"/>
                </a:ext>
              </a:extLst>
            </p:cNvPr>
            <p:cNvSpPr txBox="1"/>
            <p:nvPr/>
          </p:nvSpPr>
          <p:spPr>
            <a:xfrm>
              <a:off x="5734008" y="5269458"/>
              <a:ext cx="180000" cy="11903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RO" sz="900" kern="0" dirty="0">
                  <a:solidFill>
                    <a:srgbClr val="336699"/>
                  </a:solidFill>
                  <a:latin typeface="Arial" panose="020B0604020202020204"/>
                  <a:ea typeface="Geneva" charset="0"/>
                  <a:cs typeface="Calibri" panose="020F0502020204030204" pitchFamily="34" charset="0"/>
                </a:rPr>
                <a:t>30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CF60C576-5FEF-4C8B-8404-236715A77BF0}"/>
                </a:ext>
              </a:extLst>
            </p:cNvPr>
            <p:cNvSpPr txBox="1"/>
            <p:nvPr/>
          </p:nvSpPr>
          <p:spPr>
            <a:xfrm>
              <a:off x="6070592" y="5269458"/>
              <a:ext cx="180000" cy="11903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RO" sz="900" kern="0" dirty="0">
                  <a:solidFill>
                    <a:srgbClr val="336699"/>
                  </a:solidFill>
                  <a:latin typeface="Arial" panose="020B0604020202020204"/>
                  <a:ea typeface="Geneva" charset="0"/>
                  <a:cs typeface="Calibri" panose="020F0502020204030204" pitchFamily="34" charset="0"/>
                </a:rPr>
                <a:t>33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3116A60E-B822-42BC-AF62-ABFC0BA71470}"/>
                </a:ext>
              </a:extLst>
            </p:cNvPr>
            <p:cNvSpPr txBox="1"/>
            <p:nvPr/>
          </p:nvSpPr>
          <p:spPr>
            <a:xfrm>
              <a:off x="6407176" y="5269458"/>
              <a:ext cx="180000" cy="11903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RO" sz="900" kern="0" dirty="0">
                  <a:solidFill>
                    <a:srgbClr val="336699"/>
                  </a:solidFill>
                  <a:latin typeface="Arial" panose="020B0604020202020204"/>
                  <a:ea typeface="Geneva" charset="0"/>
                  <a:cs typeface="Calibri" panose="020F0502020204030204" pitchFamily="34" charset="0"/>
                </a:rPr>
                <a:t>36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3639B943-83C2-425B-9A1A-0BA03C8D3D95}"/>
                </a:ext>
              </a:extLst>
            </p:cNvPr>
            <p:cNvSpPr txBox="1"/>
            <p:nvPr/>
          </p:nvSpPr>
          <p:spPr>
            <a:xfrm>
              <a:off x="6743764" y="5269458"/>
              <a:ext cx="180000" cy="11903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RO" sz="900" kern="0" dirty="0">
                  <a:solidFill>
                    <a:srgbClr val="336699"/>
                  </a:solidFill>
                  <a:latin typeface="Arial" panose="020B0604020202020204"/>
                  <a:ea typeface="Geneva" charset="0"/>
                  <a:cs typeface="Calibri" panose="020F0502020204030204" pitchFamily="34" charset="0"/>
                </a:rPr>
                <a:t>39</a:t>
              </a:r>
            </a:p>
          </p:txBody>
        </p: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D60D9FEC-1D0A-4E77-AE04-EAB2D8044677}"/>
              </a:ext>
            </a:extLst>
          </p:cNvPr>
          <p:cNvSpPr txBox="1"/>
          <p:nvPr/>
        </p:nvSpPr>
        <p:spPr>
          <a:xfrm>
            <a:off x="5255370" y="4524411"/>
            <a:ext cx="3297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b="1" kern="0" dirty="0">
                <a:solidFill>
                  <a:srgbClr val="00549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rPr>
              <a:t>Time (m</a:t>
            </a:r>
            <a:r>
              <a:rPr lang="en-RO" sz="1050" b="1" kern="0" dirty="0">
                <a:solidFill>
                  <a:srgbClr val="00549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rPr>
              <a:t>onths</a:t>
            </a:r>
            <a:r>
              <a:rPr lang="en-GB" sz="1050" b="1" kern="0" dirty="0">
                <a:solidFill>
                  <a:srgbClr val="00549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rPr>
              <a:t>)</a:t>
            </a:r>
            <a:endParaRPr lang="en-RO" sz="1050" b="1" kern="0" dirty="0">
              <a:solidFill>
                <a:srgbClr val="005490"/>
              </a:solidFill>
              <a:latin typeface="Arial" panose="020B0604020202020204"/>
              <a:ea typeface="Geneva" charset="0"/>
              <a:cs typeface="Calibri" panose="020F0502020204030204" pitchFamily="34" charset="0"/>
            </a:endParaRPr>
          </a:p>
        </p:txBody>
      </p:sp>
      <p:sp>
        <p:nvSpPr>
          <p:cNvPr id="137" name="Freeform 5">
            <a:extLst>
              <a:ext uri="{FF2B5EF4-FFF2-40B4-BE49-F238E27FC236}">
                <a16:creationId xmlns:a16="http://schemas.microsoft.com/office/drawing/2014/main" id="{EE6F8126-7973-47AD-8364-9C38973A75B9}"/>
              </a:ext>
            </a:extLst>
          </p:cNvPr>
          <p:cNvSpPr>
            <a:spLocks/>
          </p:cNvSpPr>
          <p:nvPr/>
        </p:nvSpPr>
        <p:spPr bwMode="auto">
          <a:xfrm>
            <a:off x="5266363" y="2395233"/>
            <a:ext cx="3043940" cy="1674563"/>
          </a:xfrm>
          <a:custGeom>
            <a:avLst/>
            <a:gdLst>
              <a:gd name="T0" fmla="*/ 0 w 5329"/>
              <a:gd name="T1" fmla="*/ 0 h 2230"/>
              <a:gd name="T2" fmla="*/ 14 w 5329"/>
              <a:gd name="T3" fmla="*/ 0 h 2230"/>
              <a:gd name="T4" fmla="*/ 14 w 5329"/>
              <a:gd name="T5" fmla="*/ 84 h 2230"/>
              <a:gd name="T6" fmla="*/ 197 w 5329"/>
              <a:gd name="T7" fmla="*/ 84 h 2230"/>
              <a:gd name="T8" fmla="*/ 197 w 5329"/>
              <a:gd name="T9" fmla="*/ 164 h 2230"/>
              <a:gd name="T10" fmla="*/ 672 w 5329"/>
              <a:gd name="T11" fmla="*/ 164 h 2230"/>
              <a:gd name="T12" fmla="*/ 672 w 5329"/>
              <a:gd name="T13" fmla="*/ 251 h 2230"/>
              <a:gd name="T14" fmla="*/ 1271 w 5329"/>
              <a:gd name="T15" fmla="*/ 251 h 2230"/>
              <a:gd name="T16" fmla="*/ 1271 w 5329"/>
              <a:gd name="T17" fmla="*/ 340 h 2230"/>
              <a:gd name="T18" fmla="*/ 1759 w 5329"/>
              <a:gd name="T19" fmla="*/ 340 h 2230"/>
              <a:gd name="T20" fmla="*/ 1759 w 5329"/>
              <a:gd name="T21" fmla="*/ 430 h 2230"/>
              <a:gd name="T22" fmla="*/ 1800 w 5329"/>
              <a:gd name="T23" fmla="*/ 430 h 2230"/>
              <a:gd name="T24" fmla="*/ 1800 w 5329"/>
              <a:gd name="T25" fmla="*/ 522 h 2230"/>
              <a:gd name="T26" fmla="*/ 1835 w 5329"/>
              <a:gd name="T27" fmla="*/ 522 h 2230"/>
              <a:gd name="T28" fmla="*/ 1835 w 5329"/>
              <a:gd name="T29" fmla="*/ 613 h 2230"/>
              <a:gd name="T30" fmla="*/ 1845 w 5329"/>
              <a:gd name="T31" fmla="*/ 613 h 2230"/>
              <a:gd name="T32" fmla="*/ 1845 w 5329"/>
              <a:gd name="T33" fmla="*/ 704 h 2230"/>
              <a:gd name="T34" fmla="*/ 2153 w 5329"/>
              <a:gd name="T35" fmla="*/ 704 h 2230"/>
              <a:gd name="T36" fmla="*/ 2153 w 5329"/>
              <a:gd name="T37" fmla="*/ 794 h 2230"/>
              <a:gd name="T38" fmla="*/ 2304 w 5329"/>
              <a:gd name="T39" fmla="*/ 794 h 2230"/>
              <a:gd name="T40" fmla="*/ 2304 w 5329"/>
              <a:gd name="T41" fmla="*/ 884 h 2230"/>
              <a:gd name="T42" fmla="*/ 2538 w 5329"/>
              <a:gd name="T43" fmla="*/ 884 h 2230"/>
              <a:gd name="T44" fmla="*/ 2538 w 5329"/>
              <a:gd name="T45" fmla="*/ 980 h 2230"/>
              <a:gd name="T46" fmla="*/ 2561 w 5329"/>
              <a:gd name="T47" fmla="*/ 980 h 2230"/>
              <a:gd name="T48" fmla="*/ 2561 w 5329"/>
              <a:gd name="T49" fmla="*/ 1077 h 2230"/>
              <a:gd name="T50" fmla="*/ 2724 w 5329"/>
              <a:gd name="T51" fmla="*/ 1077 h 2230"/>
              <a:gd name="T52" fmla="*/ 2724 w 5329"/>
              <a:gd name="T53" fmla="*/ 1173 h 2230"/>
              <a:gd name="T54" fmla="*/ 2897 w 5329"/>
              <a:gd name="T55" fmla="*/ 1173 h 2230"/>
              <a:gd name="T56" fmla="*/ 2897 w 5329"/>
              <a:gd name="T57" fmla="*/ 1268 h 2230"/>
              <a:gd name="T58" fmla="*/ 2970 w 5329"/>
              <a:gd name="T59" fmla="*/ 1268 h 2230"/>
              <a:gd name="T60" fmla="*/ 2970 w 5329"/>
              <a:gd name="T61" fmla="*/ 1363 h 2230"/>
              <a:gd name="T62" fmla="*/ 3064 w 5329"/>
              <a:gd name="T63" fmla="*/ 1363 h 2230"/>
              <a:gd name="T64" fmla="*/ 3064 w 5329"/>
              <a:gd name="T65" fmla="*/ 1461 h 2230"/>
              <a:gd name="T66" fmla="*/ 3664 w 5329"/>
              <a:gd name="T67" fmla="*/ 1461 h 2230"/>
              <a:gd name="T68" fmla="*/ 3664 w 5329"/>
              <a:gd name="T69" fmla="*/ 1579 h 2230"/>
              <a:gd name="T70" fmla="*/ 3736 w 5329"/>
              <a:gd name="T71" fmla="*/ 1579 h 2230"/>
              <a:gd name="T72" fmla="*/ 3736 w 5329"/>
              <a:gd name="T73" fmla="*/ 1692 h 2230"/>
              <a:gd name="T74" fmla="*/ 4121 w 5329"/>
              <a:gd name="T75" fmla="*/ 1692 h 2230"/>
              <a:gd name="T76" fmla="*/ 4121 w 5329"/>
              <a:gd name="T77" fmla="*/ 1845 h 2230"/>
              <a:gd name="T78" fmla="*/ 4542 w 5329"/>
              <a:gd name="T79" fmla="*/ 1845 h 2230"/>
              <a:gd name="T80" fmla="*/ 4542 w 5329"/>
              <a:gd name="T81" fmla="*/ 2230 h 2230"/>
              <a:gd name="T82" fmla="*/ 5329 w 5329"/>
              <a:gd name="T83" fmla="*/ 2230 h 2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329" h="2230">
                <a:moveTo>
                  <a:pt x="0" y="0"/>
                </a:moveTo>
                <a:lnTo>
                  <a:pt x="14" y="0"/>
                </a:lnTo>
                <a:lnTo>
                  <a:pt x="14" y="84"/>
                </a:lnTo>
                <a:lnTo>
                  <a:pt x="197" y="84"/>
                </a:lnTo>
                <a:lnTo>
                  <a:pt x="197" y="164"/>
                </a:lnTo>
                <a:lnTo>
                  <a:pt x="672" y="164"/>
                </a:lnTo>
                <a:lnTo>
                  <a:pt x="672" y="251"/>
                </a:lnTo>
                <a:lnTo>
                  <a:pt x="1271" y="251"/>
                </a:lnTo>
                <a:lnTo>
                  <a:pt x="1271" y="340"/>
                </a:lnTo>
                <a:lnTo>
                  <a:pt x="1759" y="340"/>
                </a:lnTo>
                <a:lnTo>
                  <a:pt x="1759" y="430"/>
                </a:lnTo>
                <a:lnTo>
                  <a:pt x="1800" y="430"/>
                </a:lnTo>
                <a:lnTo>
                  <a:pt x="1800" y="522"/>
                </a:lnTo>
                <a:lnTo>
                  <a:pt x="1835" y="522"/>
                </a:lnTo>
                <a:lnTo>
                  <a:pt x="1835" y="613"/>
                </a:lnTo>
                <a:lnTo>
                  <a:pt x="1845" y="613"/>
                </a:lnTo>
                <a:lnTo>
                  <a:pt x="1845" y="704"/>
                </a:lnTo>
                <a:lnTo>
                  <a:pt x="2153" y="704"/>
                </a:lnTo>
                <a:lnTo>
                  <a:pt x="2153" y="794"/>
                </a:lnTo>
                <a:lnTo>
                  <a:pt x="2304" y="794"/>
                </a:lnTo>
                <a:lnTo>
                  <a:pt x="2304" y="884"/>
                </a:lnTo>
                <a:lnTo>
                  <a:pt x="2538" y="884"/>
                </a:lnTo>
                <a:lnTo>
                  <a:pt x="2538" y="980"/>
                </a:lnTo>
                <a:lnTo>
                  <a:pt x="2561" y="980"/>
                </a:lnTo>
                <a:lnTo>
                  <a:pt x="2561" y="1077"/>
                </a:lnTo>
                <a:lnTo>
                  <a:pt x="2724" y="1077"/>
                </a:lnTo>
                <a:lnTo>
                  <a:pt x="2724" y="1173"/>
                </a:lnTo>
                <a:lnTo>
                  <a:pt x="2897" y="1173"/>
                </a:lnTo>
                <a:lnTo>
                  <a:pt x="2897" y="1268"/>
                </a:lnTo>
                <a:lnTo>
                  <a:pt x="2970" y="1268"/>
                </a:lnTo>
                <a:lnTo>
                  <a:pt x="2970" y="1363"/>
                </a:lnTo>
                <a:lnTo>
                  <a:pt x="3064" y="1363"/>
                </a:lnTo>
                <a:lnTo>
                  <a:pt x="3064" y="1461"/>
                </a:lnTo>
                <a:lnTo>
                  <a:pt x="3664" y="1461"/>
                </a:lnTo>
                <a:lnTo>
                  <a:pt x="3664" y="1579"/>
                </a:lnTo>
                <a:lnTo>
                  <a:pt x="3736" y="1579"/>
                </a:lnTo>
                <a:lnTo>
                  <a:pt x="3736" y="1692"/>
                </a:lnTo>
                <a:lnTo>
                  <a:pt x="4121" y="1692"/>
                </a:lnTo>
                <a:lnTo>
                  <a:pt x="4121" y="1845"/>
                </a:lnTo>
                <a:lnTo>
                  <a:pt x="4542" y="1845"/>
                </a:lnTo>
                <a:lnTo>
                  <a:pt x="4542" y="2230"/>
                </a:lnTo>
                <a:lnTo>
                  <a:pt x="5329" y="2230"/>
                </a:lnTo>
              </a:path>
            </a:pathLst>
          </a:custGeom>
          <a:noFill/>
          <a:ln w="19050" cap="flat">
            <a:solidFill>
              <a:srgbClr val="BC266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76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kern="0">
              <a:solidFill>
                <a:srgbClr val="000000"/>
              </a:solidFill>
              <a:latin typeface="Arial" panose="020B0604020202020204"/>
              <a:ea typeface="Geneva" charset="0"/>
              <a:cs typeface="Calibri" panose="020F0502020204030204" pitchFamily="34" charset="0"/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5BA5D2D8-9DE6-4645-83D0-E133188C513F}"/>
              </a:ext>
            </a:extLst>
          </p:cNvPr>
          <p:cNvGrpSpPr/>
          <p:nvPr/>
        </p:nvGrpSpPr>
        <p:grpSpPr>
          <a:xfrm>
            <a:off x="5605374" y="2471701"/>
            <a:ext cx="2703742" cy="1593335"/>
            <a:chOff x="2907272" y="3274130"/>
            <a:chExt cx="3604989" cy="1619250"/>
          </a:xfrm>
        </p:grpSpPr>
        <p:sp>
          <p:nvSpPr>
            <p:cNvPr id="139" name="Line 6">
              <a:extLst>
                <a:ext uri="{FF2B5EF4-FFF2-40B4-BE49-F238E27FC236}">
                  <a16:creationId xmlns:a16="http://schemas.microsoft.com/office/drawing/2014/main" id="{F11CB8C6-52D9-4358-B595-30318AEA88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7272" y="3274130"/>
              <a:ext cx="0" cy="42862"/>
            </a:xfrm>
            <a:prstGeom prst="line">
              <a:avLst/>
            </a:prstGeom>
            <a:noFill/>
            <a:ln w="9525" cap="flat">
              <a:solidFill>
                <a:srgbClr val="BC266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endParaRPr>
            </a:p>
          </p:txBody>
        </p:sp>
        <p:sp>
          <p:nvSpPr>
            <p:cNvPr id="140" name="Line 7">
              <a:extLst>
                <a:ext uri="{FF2B5EF4-FFF2-40B4-BE49-F238E27FC236}">
                  <a16:creationId xmlns:a16="http://schemas.microsoft.com/office/drawing/2014/main" id="{A7AC1331-1A54-48DE-97EC-355BE34EAC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963" y="3339218"/>
              <a:ext cx="0" cy="42862"/>
            </a:xfrm>
            <a:prstGeom prst="line">
              <a:avLst/>
            </a:prstGeom>
            <a:noFill/>
            <a:ln w="9525" cap="flat">
              <a:solidFill>
                <a:srgbClr val="BC266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endParaRPr>
            </a:p>
          </p:txBody>
        </p:sp>
        <p:sp>
          <p:nvSpPr>
            <p:cNvPr id="141" name="Line 8">
              <a:extLst>
                <a:ext uri="{FF2B5EF4-FFF2-40B4-BE49-F238E27FC236}">
                  <a16:creationId xmlns:a16="http://schemas.microsoft.com/office/drawing/2014/main" id="{BD4ECB97-5AB9-4C74-91CA-F049B9198E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1487" y="3339218"/>
              <a:ext cx="0" cy="42862"/>
            </a:xfrm>
            <a:prstGeom prst="line">
              <a:avLst/>
            </a:prstGeom>
            <a:noFill/>
            <a:ln w="9525" cap="flat">
              <a:solidFill>
                <a:srgbClr val="BC266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endParaRPr>
            </a:p>
          </p:txBody>
        </p:sp>
        <p:sp>
          <p:nvSpPr>
            <p:cNvPr id="142" name="Line 9">
              <a:extLst>
                <a:ext uri="{FF2B5EF4-FFF2-40B4-BE49-F238E27FC236}">
                  <a16:creationId xmlns:a16="http://schemas.microsoft.com/office/drawing/2014/main" id="{16107880-5959-4F11-8A2B-691B9772B2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4758" y="3823405"/>
              <a:ext cx="0" cy="42862"/>
            </a:xfrm>
            <a:prstGeom prst="line">
              <a:avLst/>
            </a:prstGeom>
            <a:noFill/>
            <a:ln w="9525" cap="flat">
              <a:solidFill>
                <a:srgbClr val="BC266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endParaRPr>
            </a:p>
          </p:txBody>
        </p:sp>
        <p:sp>
          <p:nvSpPr>
            <p:cNvPr id="143" name="Line 10">
              <a:extLst>
                <a:ext uri="{FF2B5EF4-FFF2-40B4-BE49-F238E27FC236}">
                  <a16:creationId xmlns:a16="http://schemas.microsoft.com/office/drawing/2014/main" id="{44A7796A-EE7E-4DDD-B4D0-59A17584AE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59562" y="4263143"/>
              <a:ext cx="0" cy="42862"/>
            </a:xfrm>
            <a:prstGeom prst="line">
              <a:avLst/>
            </a:prstGeom>
            <a:noFill/>
            <a:ln w="9525" cap="flat">
              <a:solidFill>
                <a:srgbClr val="BC266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endParaRPr>
            </a:p>
          </p:txBody>
        </p:sp>
        <p:sp>
          <p:nvSpPr>
            <p:cNvPr id="144" name="Line 11">
              <a:extLst>
                <a:ext uri="{FF2B5EF4-FFF2-40B4-BE49-F238E27FC236}">
                  <a16:creationId xmlns:a16="http://schemas.microsoft.com/office/drawing/2014/main" id="{F3E01F34-70F1-4248-9475-037C834B0D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90874" y="4439355"/>
              <a:ext cx="0" cy="42862"/>
            </a:xfrm>
            <a:prstGeom prst="line">
              <a:avLst/>
            </a:prstGeom>
            <a:noFill/>
            <a:ln w="9525" cap="flat">
              <a:solidFill>
                <a:srgbClr val="BC266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endParaRPr>
            </a:p>
          </p:txBody>
        </p:sp>
        <p:sp>
          <p:nvSpPr>
            <p:cNvPr id="145" name="Line 12">
              <a:extLst>
                <a:ext uri="{FF2B5EF4-FFF2-40B4-BE49-F238E27FC236}">
                  <a16:creationId xmlns:a16="http://schemas.microsoft.com/office/drawing/2014/main" id="{99AB1EFE-69AE-4587-9602-1127C636C5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51142" y="4439355"/>
              <a:ext cx="0" cy="42862"/>
            </a:xfrm>
            <a:prstGeom prst="line">
              <a:avLst/>
            </a:prstGeom>
            <a:noFill/>
            <a:ln w="9525" cap="flat">
              <a:solidFill>
                <a:srgbClr val="BC266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endParaRPr>
            </a:p>
          </p:txBody>
        </p:sp>
        <p:sp>
          <p:nvSpPr>
            <p:cNvPr id="146" name="Line 13">
              <a:extLst>
                <a:ext uri="{FF2B5EF4-FFF2-40B4-BE49-F238E27FC236}">
                  <a16:creationId xmlns:a16="http://schemas.microsoft.com/office/drawing/2014/main" id="{23B14334-FA5A-4557-814D-CA4A287ACC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55900" y="4439355"/>
              <a:ext cx="0" cy="42862"/>
            </a:xfrm>
            <a:prstGeom prst="line">
              <a:avLst/>
            </a:prstGeom>
            <a:noFill/>
            <a:ln w="9525" cap="flat">
              <a:solidFill>
                <a:srgbClr val="BC266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endParaRPr>
            </a:p>
          </p:txBody>
        </p:sp>
        <p:sp>
          <p:nvSpPr>
            <p:cNvPr id="147" name="Line 14">
              <a:extLst>
                <a:ext uri="{FF2B5EF4-FFF2-40B4-BE49-F238E27FC236}">
                  <a16:creationId xmlns:a16="http://schemas.microsoft.com/office/drawing/2014/main" id="{8B4A9771-C58C-4101-BBAB-276B51832A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24098" y="4555243"/>
              <a:ext cx="0" cy="44450"/>
            </a:xfrm>
            <a:prstGeom prst="line">
              <a:avLst/>
            </a:prstGeom>
            <a:noFill/>
            <a:ln w="9525" cap="flat">
              <a:solidFill>
                <a:srgbClr val="BC266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endParaRPr>
            </a:p>
          </p:txBody>
        </p:sp>
        <p:sp>
          <p:nvSpPr>
            <p:cNvPr id="148" name="Line 15">
              <a:extLst>
                <a:ext uri="{FF2B5EF4-FFF2-40B4-BE49-F238E27FC236}">
                  <a16:creationId xmlns:a16="http://schemas.microsoft.com/office/drawing/2014/main" id="{35A31D59-50D4-4672-9425-1F8FB6E8CF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90710" y="4555243"/>
              <a:ext cx="0" cy="44450"/>
            </a:xfrm>
            <a:prstGeom prst="line">
              <a:avLst/>
            </a:prstGeom>
            <a:noFill/>
            <a:ln w="9525" cap="flat">
              <a:solidFill>
                <a:srgbClr val="BC266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endParaRPr>
            </a:p>
          </p:txBody>
        </p:sp>
        <p:sp>
          <p:nvSpPr>
            <p:cNvPr id="149" name="Line 16">
              <a:extLst>
                <a:ext uri="{FF2B5EF4-FFF2-40B4-BE49-F238E27FC236}">
                  <a16:creationId xmlns:a16="http://schemas.microsoft.com/office/drawing/2014/main" id="{6656FF66-3184-4317-AF8B-6B377CD45F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58909" y="4555243"/>
              <a:ext cx="0" cy="44450"/>
            </a:xfrm>
            <a:prstGeom prst="line">
              <a:avLst/>
            </a:prstGeom>
            <a:noFill/>
            <a:ln w="9525" cap="flat">
              <a:solidFill>
                <a:srgbClr val="BC266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endParaRPr>
            </a:p>
          </p:txBody>
        </p:sp>
        <p:sp>
          <p:nvSpPr>
            <p:cNvPr id="150" name="Line 17">
              <a:extLst>
                <a:ext uri="{FF2B5EF4-FFF2-40B4-BE49-F238E27FC236}">
                  <a16:creationId xmlns:a16="http://schemas.microsoft.com/office/drawing/2014/main" id="{E7135F69-6BED-4760-830F-FA631B2AC0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12261" y="4850518"/>
              <a:ext cx="0" cy="42862"/>
            </a:xfrm>
            <a:prstGeom prst="line">
              <a:avLst/>
            </a:prstGeom>
            <a:noFill/>
            <a:ln w="9525" cap="flat">
              <a:solidFill>
                <a:srgbClr val="BC266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endParaRPr>
            </a:p>
          </p:txBody>
        </p:sp>
      </p:grpSp>
      <p:sp>
        <p:nvSpPr>
          <p:cNvPr id="151" name="Freeform 18">
            <a:extLst>
              <a:ext uri="{FF2B5EF4-FFF2-40B4-BE49-F238E27FC236}">
                <a16:creationId xmlns:a16="http://schemas.microsoft.com/office/drawing/2014/main" id="{A4043477-04C7-49B6-B3F7-2CC660D5DBCC}"/>
              </a:ext>
            </a:extLst>
          </p:cNvPr>
          <p:cNvSpPr>
            <a:spLocks/>
          </p:cNvSpPr>
          <p:nvPr/>
        </p:nvSpPr>
        <p:spPr bwMode="auto">
          <a:xfrm>
            <a:off x="5266366" y="2395233"/>
            <a:ext cx="2476547" cy="1961989"/>
          </a:xfrm>
          <a:custGeom>
            <a:avLst/>
            <a:gdLst>
              <a:gd name="T0" fmla="*/ 0 w 4335"/>
              <a:gd name="T1" fmla="*/ 0 h 2614"/>
              <a:gd name="T2" fmla="*/ 45 w 4335"/>
              <a:gd name="T3" fmla="*/ 0 h 2614"/>
              <a:gd name="T4" fmla="*/ 45 w 4335"/>
              <a:gd name="T5" fmla="*/ 76 h 2614"/>
              <a:gd name="T6" fmla="*/ 142 w 4335"/>
              <a:gd name="T7" fmla="*/ 76 h 2614"/>
              <a:gd name="T8" fmla="*/ 142 w 4335"/>
              <a:gd name="T9" fmla="*/ 153 h 2614"/>
              <a:gd name="T10" fmla="*/ 148 w 4335"/>
              <a:gd name="T11" fmla="*/ 153 h 2614"/>
              <a:gd name="T12" fmla="*/ 148 w 4335"/>
              <a:gd name="T13" fmla="*/ 225 h 2614"/>
              <a:gd name="T14" fmla="*/ 206 w 4335"/>
              <a:gd name="T15" fmla="*/ 225 h 2614"/>
              <a:gd name="T16" fmla="*/ 206 w 4335"/>
              <a:gd name="T17" fmla="*/ 301 h 2614"/>
              <a:gd name="T18" fmla="*/ 255 w 4335"/>
              <a:gd name="T19" fmla="*/ 301 h 2614"/>
              <a:gd name="T20" fmla="*/ 255 w 4335"/>
              <a:gd name="T21" fmla="*/ 451 h 2614"/>
              <a:gd name="T22" fmla="*/ 530 w 4335"/>
              <a:gd name="T23" fmla="*/ 451 h 2614"/>
              <a:gd name="T24" fmla="*/ 530 w 4335"/>
              <a:gd name="T25" fmla="*/ 524 h 2614"/>
              <a:gd name="T26" fmla="*/ 641 w 4335"/>
              <a:gd name="T27" fmla="*/ 524 h 2614"/>
              <a:gd name="T28" fmla="*/ 641 w 4335"/>
              <a:gd name="T29" fmla="*/ 604 h 2614"/>
              <a:gd name="T30" fmla="*/ 834 w 4335"/>
              <a:gd name="T31" fmla="*/ 604 h 2614"/>
              <a:gd name="T32" fmla="*/ 834 w 4335"/>
              <a:gd name="T33" fmla="*/ 687 h 2614"/>
              <a:gd name="T34" fmla="*/ 868 w 4335"/>
              <a:gd name="T35" fmla="*/ 687 h 2614"/>
              <a:gd name="T36" fmla="*/ 868 w 4335"/>
              <a:gd name="T37" fmla="*/ 765 h 2614"/>
              <a:gd name="T38" fmla="*/ 1101 w 4335"/>
              <a:gd name="T39" fmla="*/ 765 h 2614"/>
              <a:gd name="T40" fmla="*/ 1101 w 4335"/>
              <a:gd name="T41" fmla="*/ 847 h 2614"/>
              <a:gd name="T42" fmla="*/ 1414 w 4335"/>
              <a:gd name="T43" fmla="*/ 847 h 2614"/>
              <a:gd name="T44" fmla="*/ 1414 w 4335"/>
              <a:gd name="T45" fmla="*/ 930 h 2614"/>
              <a:gd name="T46" fmla="*/ 1444 w 4335"/>
              <a:gd name="T47" fmla="*/ 930 h 2614"/>
              <a:gd name="T48" fmla="*/ 1444 w 4335"/>
              <a:gd name="T49" fmla="*/ 1012 h 2614"/>
              <a:gd name="T50" fmla="*/ 1758 w 4335"/>
              <a:gd name="T51" fmla="*/ 1012 h 2614"/>
              <a:gd name="T52" fmla="*/ 1758 w 4335"/>
              <a:gd name="T53" fmla="*/ 1099 h 2614"/>
              <a:gd name="T54" fmla="*/ 1952 w 4335"/>
              <a:gd name="T55" fmla="*/ 1099 h 2614"/>
              <a:gd name="T56" fmla="*/ 1952 w 4335"/>
              <a:gd name="T57" fmla="*/ 1189 h 2614"/>
              <a:gd name="T58" fmla="*/ 1996 w 4335"/>
              <a:gd name="T59" fmla="*/ 1189 h 2614"/>
              <a:gd name="T60" fmla="*/ 1996 w 4335"/>
              <a:gd name="T61" fmla="*/ 1282 h 2614"/>
              <a:gd name="T62" fmla="*/ 2169 w 4335"/>
              <a:gd name="T63" fmla="*/ 1282 h 2614"/>
              <a:gd name="T64" fmla="*/ 2169 w 4335"/>
              <a:gd name="T65" fmla="*/ 1379 h 2614"/>
              <a:gd name="T66" fmla="*/ 2593 w 4335"/>
              <a:gd name="T67" fmla="*/ 1379 h 2614"/>
              <a:gd name="T68" fmla="*/ 2593 w 4335"/>
              <a:gd name="T69" fmla="*/ 1501 h 2614"/>
              <a:gd name="T70" fmla="*/ 2813 w 4335"/>
              <a:gd name="T71" fmla="*/ 1501 h 2614"/>
              <a:gd name="T72" fmla="*/ 2813 w 4335"/>
              <a:gd name="T73" fmla="*/ 1625 h 2614"/>
              <a:gd name="T74" fmla="*/ 2924 w 4335"/>
              <a:gd name="T75" fmla="*/ 1625 h 2614"/>
              <a:gd name="T76" fmla="*/ 2924 w 4335"/>
              <a:gd name="T77" fmla="*/ 1749 h 2614"/>
              <a:gd name="T78" fmla="*/ 2971 w 4335"/>
              <a:gd name="T79" fmla="*/ 1749 h 2614"/>
              <a:gd name="T80" fmla="*/ 2971 w 4335"/>
              <a:gd name="T81" fmla="*/ 1873 h 2614"/>
              <a:gd name="T82" fmla="*/ 4077 w 4335"/>
              <a:gd name="T83" fmla="*/ 1873 h 2614"/>
              <a:gd name="T84" fmla="*/ 4077 w 4335"/>
              <a:gd name="T85" fmla="*/ 2121 h 2614"/>
              <a:gd name="T86" fmla="*/ 4117 w 4335"/>
              <a:gd name="T87" fmla="*/ 2121 h 2614"/>
              <a:gd name="T88" fmla="*/ 4117 w 4335"/>
              <a:gd name="T89" fmla="*/ 2368 h 2614"/>
              <a:gd name="T90" fmla="*/ 4335 w 4335"/>
              <a:gd name="T91" fmla="*/ 2368 h 2614"/>
              <a:gd name="T92" fmla="*/ 4335 w 4335"/>
              <a:gd name="T93" fmla="*/ 2614 h 2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335" h="2614">
                <a:moveTo>
                  <a:pt x="0" y="0"/>
                </a:moveTo>
                <a:lnTo>
                  <a:pt x="45" y="0"/>
                </a:lnTo>
                <a:lnTo>
                  <a:pt x="45" y="76"/>
                </a:lnTo>
                <a:lnTo>
                  <a:pt x="142" y="76"/>
                </a:lnTo>
                <a:lnTo>
                  <a:pt x="142" y="153"/>
                </a:lnTo>
                <a:lnTo>
                  <a:pt x="148" y="153"/>
                </a:lnTo>
                <a:lnTo>
                  <a:pt x="148" y="225"/>
                </a:lnTo>
                <a:lnTo>
                  <a:pt x="206" y="225"/>
                </a:lnTo>
                <a:lnTo>
                  <a:pt x="206" y="301"/>
                </a:lnTo>
                <a:lnTo>
                  <a:pt x="255" y="301"/>
                </a:lnTo>
                <a:lnTo>
                  <a:pt x="255" y="451"/>
                </a:lnTo>
                <a:lnTo>
                  <a:pt x="530" y="451"/>
                </a:lnTo>
                <a:lnTo>
                  <a:pt x="530" y="524"/>
                </a:lnTo>
                <a:lnTo>
                  <a:pt x="641" y="524"/>
                </a:lnTo>
                <a:lnTo>
                  <a:pt x="641" y="604"/>
                </a:lnTo>
                <a:lnTo>
                  <a:pt x="834" y="604"/>
                </a:lnTo>
                <a:lnTo>
                  <a:pt x="834" y="687"/>
                </a:lnTo>
                <a:lnTo>
                  <a:pt x="868" y="687"/>
                </a:lnTo>
                <a:lnTo>
                  <a:pt x="868" y="765"/>
                </a:lnTo>
                <a:lnTo>
                  <a:pt x="1101" y="765"/>
                </a:lnTo>
                <a:lnTo>
                  <a:pt x="1101" y="847"/>
                </a:lnTo>
                <a:lnTo>
                  <a:pt x="1414" y="847"/>
                </a:lnTo>
                <a:lnTo>
                  <a:pt x="1414" y="930"/>
                </a:lnTo>
                <a:lnTo>
                  <a:pt x="1444" y="930"/>
                </a:lnTo>
                <a:lnTo>
                  <a:pt x="1444" y="1012"/>
                </a:lnTo>
                <a:lnTo>
                  <a:pt x="1758" y="1012"/>
                </a:lnTo>
                <a:lnTo>
                  <a:pt x="1758" y="1099"/>
                </a:lnTo>
                <a:lnTo>
                  <a:pt x="1952" y="1099"/>
                </a:lnTo>
                <a:lnTo>
                  <a:pt x="1952" y="1189"/>
                </a:lnTo>
                <a:lnTo>
                  <a:pt x="1996" y="1189"/>
                </a:lnTo>
                <a:lnTo>
                  <a:pt x="1996" y="1282"/>
                </a:lnTo>
                <a:lnTo>
                  <a:pt x="2169" y="1282"/>
                </a:lnTo>
                <a:lnTo>
                  <a:pt x="2169" y="1379"/>
                </a:lnTo>
                <a:lnTo>
                  <a:pt x="2593" y="1379"/>
                </a:lnTo>
                <a:lnTo>
                  <a:pt x="2593" y="1501"/>
                </a:lnTo>
                <a:lnTo>
                  <a:pt x="2813" y="1501"/>
                </a:lnTo>
                <a:lnTo>
                  <a:pt x="2813" y="1625"/>
                </a:lnTo>
                <a:lnTo>
                  <a:pt x="2924" y="1625"/>
                </a:lnTo>
                <a:lnTo>
                  <a:pt x="2924" y="1749"/>
                </a:lnTo>
                <a:lnTo>
                  <a:pt x="2971" y="1749"/>
                </a:lnTo>
                <a:lnTo>
                  <a:pt x="2971" y="1873"/>
                </a:lnTo>
                <a:lnTo>
                  <a:pt x="4077" y="1873"/>
                </a:lnTo>
                <a:lnTo>
                  <a:pt x="4077" y="2121"/>
                </a:lnTo>
                <a:lnTo>
                  <a:pt x="4117" y="2121"/>
                </a:lnTo>
                <a:lnTo>
                  <a:pt x="4117" y="2368"/>
                </a:lnTo>
                <a:lnTo>
                  <a:pt x="4335" y="2368"/>
                </a:lnTo>
                <a:lnTo>
                  <a:pt x="4335" y="2614"/>
                </a:lnTo>
              </a:path>
            </a:pathLst>
          </a:custGeom>
          <a:noFill/>
          <a:ln w="19050" cap="flat">
            <a:solidFill>
              <a:srgbClr val="00549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76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kern="0">
              <a:solidFill>
                <a:srgbClr val="000000"/>
              </a:solidFill>
              <a:latin typeface="Arial" panose="020B0604020202020204"/>
              <a:ea typeface="Geneva" charset="0"/>
              <a:cs typeface="Calibri" panose="020F0502020204030204" pitchFamily="34" charset="0"/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EE6421C7-5707-4326-90D8-FD7D0F245537}"/>
              </a:ext>
            </a:extLst>
          </p:cNvPr>
          <p:cNvGrpSpPr/>
          <p:nvPr/>
        </p:nvGrpSpPr>
        <p:grpSpPr>
          <a:xfrm>
            <a:off x="5605373" y="2741944"/>
            <a:ext cx="1955544" cy="1052849"/>
            <a:chOff x="2907272" y="3548768"/>
            <a:chExt cx="2607392" cy="1069974"/>
          </a:xfrm>
        </p:grpSpPr>
        <p:sp>
          <p:nvSpPr>
            <p:cNvPr id="153" name="Line 19">
              <a:extLst>
                <a:ext uri="{FF2B5EF4-FFF2-40B4-BE49-F238E27FC236}">
                  <a16:creationId xmlns:a16="http://schemas.microsoft.com/office/drawing/2014/main" id="{228C72F3-4603-430C-AD97-B507A8A658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7272" y="3548768"/>
              <a:ext cx="0" cy="42862"/>
            </a:xfrm>
            <a:prstGeom prst="line">
              <a:avLst/>
            </a:prstGeom>
            <a:noFill/>
            <a:ln w="9525" cap="flat">
              <a:solidFill>
                <a:srgbClr val="0054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endParaRPr>
            </a:p>
          </p:txBody>
        </p:sp>
        <p:sp>
          <p:nvSpPr>
            <p:cNvPr id="154" name="Line 20">
              <a:extLst>
                <a:ext uri="{FF2B5EF4-FFF2-40B4-BE49-F238E27FC236}">
                  <a16:creationId xmlns:a16="http://schemas.microsoft.com/office/drawing/2014/main" id="{D2E9FFFD-1252-4B2C-AE3D-F5FFF781B6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8374" y="3548768"/>
              <a:ext cx="0" cy="42862"/>
            </a:xfrm>
            <a:prstGeom prst="line">
              <a:avLst/>
            </a:prstGeom>
            <a:noFill/>
            <a:ln w="9525" cap="flat">
              <a:solidFill>
                <a:srgbClr val="0054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endParaRPr>
            </a:p>
          </p:txBody>
        </p:sp>
        <p:sp>
          <p:nvSpPr>
            <p:cNvPr id="155" name="Line 21">
              <a:extLst>
                <a:ext uri="{FF2B5EF4-FFF2-40B4-BE49-F238E27FC236}">
                  <a16:creationId xmlns:a16="http://schemas.microsoft.com/office/drawing/2014/main" id="{E3D339F9-CC5E-4D9D-AA50-A6C3062491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3132" y="3548768"/>
              <a:ext cx="0" cy="42862"/>
            </a:xfrm>
            <a:prstGeom prst="line">
              <a:avLst/>
            </a:prstGeom>
            <a:noFill/>
            <a:ln w="9525" cap="flat">
              <a:solidFill>
                <a:srgbClr val="0054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endParaRPr>
            </a:p>
          </p:txBody>
        </p:sp>
        <p:sp>
          <p:nvSpPr>
            <p:cNvPr id="156" name="Line 22">
              <a:extLst>
                <a:ext uri="{FF2B5EF4-FFF2-40B4-BE49-F238E27FC236}">
                  <a16:creationId xmlns:a16="http://schemas.microsoft.com/office/drawing/2014/main" id="{5D6667ED-F95E-43CF-A380-134CE88AFC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9954" y="3793243"/>
              <a:ext cx="0" cy="44450"/>
            </a:xfrm>
            <a:prstGeom prst="line">
              <a:avLst/>
            </a:prstGeom>
            <a:noFill/>
            <a:ln w="9525" cap="flat">
              <a:solidFill>
                <a:srgbClr val="0054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endParaRPr>
            </a:p>
          </p:txBody>
        </p:sp>
        <p:sp>
          <p:nvSpPr>
            <p:cNvPr id="157" name="Line 23">
              <a:extLst>
                <a:ext uri="{FF2B5EF4-FFF2-40B4-BE49-F238E27FC236}">
                  <a16:creationId xmlns:a16="http://schemas.microsoft.com/office/drawing/2014/main" id="{C80F4F38-E5D3-4A73-8D19-A71B843385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1079" y="3985330"/>
              <a:ext cx="0" cy="44450"/>
            </a:xfrm>
            <a:prstGeom prst="line">
              <a:avLst/>
            </a:prstGeom>
            <a:noFill/>
            <a:ln w="9525" cap="flat">
              <a:solidFill>
                <a:srgbClr val="0054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endParaRPr>
            </a:p>
          </p:txBody>
        </p:sp>
        <p:sp>
          <p:nvSpPr>
            <p:cNvPr id="158" name="Line 24">
              <a:extLst>
                <a:ext uri="{FF2B5EF4-FFF2-40B4-BE49-F238E27FC236}">
                  <a16:creationId xmlns:a16="http://schemas.microsoft.com/office/drawing/2014/main" id="{CF3DDE97-858E-4EEB-A61B-200D154FC5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1668" y="4199643"/>
              <a:ext cx="0" cy="44450"/>
            </a:xfrm>
            <a:prstGeom prst="line">
              <a:avLst/>
            </a:prstGeom>
            <a:noFill/>
            <a:ln w="9525" cap="flat">
              <a:solidFill>
                <a:srgbClr val="0054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endParaRPr>
            </a:p>
          </p:txBody>
        </p:sp>
        <p:sp>
          <p:nvSpPr>
            <p:cNvPr id="159" name="Line 25">
              <a:extLst>
                <a:ext uri="{FF2B5EF4-FFF2-40B4-BE49-F238E27FC236}">
                  <a16:creationId xmlns:a16="http://schemas.microsoft.com/office/drawing/2014/main" id="{D0C1AFAB-CA15-4E64-9AA3-8DC720567F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9114" y="4199643"/>
              <a:ext cx="0" cy="44450"/>
            </a:xfrm>
            <a:prstGeom prst="line">
              <a:avLst/>
            </a:prstGeom>
            <a:noFill/>
            <a:ln w="9525" cap="flat">
              <a:solidFill>
                <a:srgbClr val="0054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endParaRPr>
            </a:p>
          </p:txBody>
        </p:sp>
        <p:sp>
          <p:nvSpPr>
            <p:cNvPr id="160" name="Line 26">
              <a:extLst>
                <a:ext uri="{FF2B5EF4-FFF2-40B4-BE49-F238E27FC236}">
                  <a16:creationId xmlns:a16="http://schemas.microsoft.com/office/drawing/2014/main" id="{8C06755B-5166-4955-8939-6FB68E5A92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0536" y="4199643"/>
              <a:ext cx="0" cy="44450"/>
            </a:xfrm>
            <a:prstGeom prst="line">
              <a:avLst/>
            </a:prstGeom>
            <a:noFill/>
            <a:ln w="9525" cap="flat">
              <a:solidFill>
                <a:srgbClr val="0054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endParaRPr>
            </a:p>
          </p:txBody>
        </p:sp>
        <p:sp>
          <p:nvSpPr>
            <p:cNvPr id="161" name="Line 27">
              <a:extLst>
                <a:ext uri="{FF2B5EF4-FFF2-40B4-BE49-F238E27FC236}">
                  <a16:creationId xmlns:a16="http://schemas.microsoft.com/office/drawing/2014/main" id="{DEC633E9-7118-41AB-BE6A-38B39D991F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8460" y="4575880"/>
              <a:ext cx="0" cy="42862"/>
            </a:xfrm>
            <a:prstGeom prst="line">
              <a:avLst/>
            </a:prstGeom>
            <a:noFill/>
            <a:ln w="9525" cap="flat">
              <a:solidFill>
                <a:srgbClr val="0054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endParaRPr>
            </a:p>
          </p:txBody>
        </p:sp>
        <p:sp>
          <p:nvSpPr>
            <p:cNvPr id="162" name="Line 28">
              <a:extLst>
                <a:ext uri="{FF2B5EF4-FFF2-40B4-BE49-F238E27FC236}">
                  <a16:creationId xmlns:a16="http://schemas.microsoft.com/office/drawing/2014/main" id="{B547BC37-1CB0-4E4C-BD42-454A6896BA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97463" y="4575880"/>
              <a:ext cx="0" cy="42862"/>
            </a:xfrm>
            <a:prstGeom prst="line">
              <a:avLst/>
            </a:prstGeom>
            <a:noFill/>
            <a:ln w="9525" cap="flat">
              <a:solidFill>
                <a:srgbClr val="0054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endParaRPr>
            </a:p>
          </p:txBody>
        </p:sp>
        <p:sp>
          <p:nvSpPr>
            <p:cNvPr id="163" name="Line 29">
              <a:extLst>
                <a:ext uri="{FF2B5EF4-FFF2-40B4-BE49-F238E27FC236}">
                  <a16:creationId xmlns:a16="http://schemas.microsoft.com/office/drawing/2014/main" id="{A04B8371-0A29-44EC-8D3A-8F8103973D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3807" y="4575880"/>
              <a:ext cx="0" cy="42862"/>
            </a:xfrm>
            <a:prstGeom prst="line">
              <a:avLst/>
            </a:prstGeom>
            <a:noFill/>
            <a:ln w="9525" cap="flat">
              <a:solidFill>
                <a:srgbClr val="0054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endParaRPr>
            </a:p>
          </p:txBody>
        </p:sp>
        <p:sp>
          <p:nvSpPr>
            <p:cNvPr id="164" name="Line 30">
              <a:extLst>
                <a:ext uri="{FF2B5EF4-FFF2-40B4-BE49-F238E27FC236}">
                  <a16:creationId xmlns:a16="http://schemas.microsoft.com/office/drawing/2014/main" id="{B96595C7-772B-4F24-BB5F-378C1060AD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4664" y="4575880"/>
              <a:ext cx="0" cy="42862"/>
            </a:xfrm>
            <a:prstGeom prst="line">
              <a:avLst/>
            </a:prstGeom>
            <a:noFill/>
            <a:ln w="9525" cap="flat">
              <a:solidFill>
                <a:srgbClr val="0054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97C87CB9-7EE9-4645-A0B4-3CF39BAFB8CA}"/>
              </a:ext>
            </a:extLst>
          </p:cNvPr>
          <p:cNvGrpSpPr/>
          <p:nvPr/>
        </p:nvGrpSpPr>
        <p:grpSpPr>
          <a:xfrm>
            <a:off x="5260832" y="4350382"/>
            <a:ext cx="3281874" cy="53136"/>
            <a:chOff x="2456123" y="5183371"/>
            <a:chExt cx="4375832" cy="54000"/>
          </a:xfrm>
        </p:grpSpPr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BC32ACC-436E-4136-B6BD-EAF0B75395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6123" y="5183371"/>
              <a:ext cx="0" cy="54000"/>
            </a:xfrm>
            <a:prstGeom prst="line">
              <a:avLst/>
            </a:prstGeom>
            <a:noFill/>
            <a:ln w="12700" cap="flat" cmpd="sng" algn="ctr">
              <a:solidFill>
                <a:srgbClr val="005490"/>
              </a:solidFill>
              <a:prstDash val="solid"/>
              <a:miter lim="800000"/>
            </a:ln>
            <a:effectLst/>
          </p:spPr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136EAF38-2F5D-4104-A76B-82271CDF98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92723" y="5183371"/>
              <a:ext cx="0" cy="54000"/>
            </a:xfrm>
            <a:prstGeom prst="line">
              <a:avLst/>
            </a:prstGeom>
            <a:noFill/>
            <a:ln w="12700" cap="flat" cmpd="sng" algn="ctr">
              <a:solidFill>
                <a:srgbClr val="005490"/>
              </a:solidFill>
              <a:prstDash val="solid"/>
              <a:miter lim="800000"/>
            </a:ln>
            <a:effectLst/>
          </p:spPr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336F72DB-F05E-4EC8-B7BC-4628653D45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9323" y="5183371"/>
              <a:ext cx="0" cy="54000"/>
            </a:xfrm>
            <a:prstGeom prst="line">
              <a:avLst/>
            </a:prstGeom>
            <a:noFill/>
            <a:ln w="12700" cap="flat" cmpd="sng" algn="ctr">
              <a:solidFill>
                <a:srgbClr val="005490"/>
              </a:solidFill>
              <a:prstDash val="solid"/>
              <a:miter lim="800000"/>
            </a:ln>
            <a:effectLst/>
          </p:spPr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0BA61876-6AB1-49CF-A1CA-F8C55B2685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5923" y="5183371"/>
              <a:ext cx="0" cy="54000"/>
            </a:xfrm>
            <a:prstGeom prst="line">
              <a:avLst/>
            </a:prstGeom>
            <a:noFill/>
            <a:ln w="12700" cap="flat" cmpd="sng" algn="ctr">
              <a:solidFill>
                <a:srgbClr val="005490"/>
              </a:solidFill>
              <a:prstDash val="solid"/>
              <a:miter lim="800000"/>
            </a:ln>
            <a:effectLst/>
          </p:spPr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D253B2C-1E9C-42B0-9686-99CD1024DE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02523" y="5183371"/>
              <a:ext cx="0" cy="54000"/>
            </a:xfrm>
            <a:prstGeom prst="line">
              <a:avLst/>
            </a:prstGeom>
            <a:noFill/>
            <a:ln w="12700" cap="flat" cmpd="sng" algn="ctr">
              <a:solidFill>
                <a:srgbClr val="005490"/>
              </a:solidFill>
              <a:prstDash val="solid"/>
              <a:miter lim="800000"/>
            </a:ln>
            <a:effectLst/>
          </p:spPr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23C66AD6-D2E4-4FD7-B5E2-E7E6F69706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39123" y="5183371"/>
              <a:ext cx="0" cy="54000"/>
            </a:xfrm>
            <a:prstGeom prst="line">
              <a:avLst/>
            </a:prstGeom>
            <a:noFill/>
            <a:ln w="12700" cap="flat" cmpd="sng" algn="ctr">
              <a:solidFill>
                <a:srgbClr val="005490"/>
              </a:solidFill>
              <a:prstDash val="solid"/>
              <a:miter lim="800000"/>
            </a:ln>
            <a:effectLst/>
          </p:spPr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C718F88B-5799-4DB0-96F8-B75E71B8D6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5723" y="5183371"/>
              <a:ext cx="0" cy="54000"/>
            </a:xfrm>
            <a:prstGeom prst="line">
              <a:avLst/>
            </a:prstGeom>
            <a:noFill/>
            <a:ln w="12700" cap="flat" cmpd="sng" algn="ctr">
              <a:solidFill>
                <a:srgbClr val="005490"/>
              </a:solidFill>
              <a:prstDash val="solid"/>
              <a:miter lim="800000"/>
            </a:ln>
            <a:effectLst/>
          </p:spPr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D4E11FC5-8864-457E-9EDC-F05E820819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2323" y="5183371"/>
              <a:ext cx="0" cy="54000"/>
            </a:xfrm>
            <a:prstGeom prst="line">
              <a:avLst/>
            </a:prstGeom>
            <a:noFill/>
            <a:ln w="12700" cap="flat" cmpd="sng" algn="ctr">
              <a:solidFill>
                <a:srgbClr val="005490"/>
              </a:solidFill>
              <a:prstDash val="solid"/>
              <a:miter lim="800000"/>
            </a:ln>
            <a:effectLst/>
          </p:spPr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A43E85E5-3943-4887-BF89-BCFAFBA4E7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8923" y="5183371"/>
              <a:ext cx="0" cy="54000"/>
            </a:xfrm>
            <a:prstGeom prst="line">
              <a:avLst/>
            </a:prstGeom>
            <a:noFill/>
            <a:ln w="12700" cap="flat" cmpd="sng" algn="ctr">
              <a:solidFill>
                <a:srgbClr val="005490"/>
              </a:solidFill>
              <a:prstDash val="solid"/>
              <a:miter lim="800000"/>
            </a:ln>
            <a:effectLst/>
          </p:spPr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A39B6154-ED49-47A9-B6ED-D0DB72FC53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85523" y="5183371"/>
              <a:ext cx="0" cy="54000"/>
            </a:xfrm>
            <a:prstGeom prst="line">
              <a:avLst/>
            </a:prstGeom>
            <a:noFill/>
            <a:ln w="12700" cap="flat" cmpd="sng" algn="ctr">
              <a:solidFill>
                <a:srgbClr val="005490"/>
              </a:solidFill>
              <a:prstDash val="solid"/>
              <a:miter lim="800000"/>
            </a:ln>
            <a:effectLst/>
          </p:spPr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4B571A39-02C8-4DE0-A66F-A4304E8AAB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2123" y="5183371"/>
              <a:ext cx="0" cy="54000"/>
            </a:xfrm>
            <a:prstGeom prst="line">
              <a:avLst/>
            </a:prstGeom>
            <a:noFill/>
            <a:ln w="12700" cap="flat" cmpd="sng" algn="ctr">
              <a:solidFill>
                <a:srgbClr val="005490"/>
              </a:solidFill>
              <a:prstDash val="solid"/>
              <a:miter lim="800000"/>
            </a:ln>
            <a:effectLst/>
          </p:spPr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7C5D659B-BB64-424A-885F-30B17F1F80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58723" y="5183371"/>
              <a:ext cx="0" cy="54000"/>
            </a:xfrm>
            <a:prstGeom prst="line">
              <a:avLst/>
            </a:prstGeom>
            <a:noFill/>
            <a:ln w="12700" cap="flat" cmpd="sng" algn="ctr">
              <a:solidFill>
                <a:srgbClr val="005490"/>
              </a:solidFill>
              <a:prstDash val="solid"/>
              <a:miter lim="800000"/>
            </a:ln>
            <a:effectLst/>
          </p:spPr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60996D9B-9F23-4984-A262-E4038C4AE0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5323" y="5183371"/>
              <a:ext cx="0" cy="54000"/>
            </a:xfrm>
            <a:prstGeom prst="line">
              <a:avLst/>
            </a:prstGeom>
            <a:noFill/>
            <a:ln w="12700" cap="flat" cmpd="sng" algn="ctr">
              <a:solidFill>
                <a:srgbClr val="005490"/>
              </a:solidFill>
              <a:prstDash val="solid"/>
              <a:miter lim="800000"/>
            </a:ln>
            <a:effectLst/>
          </p:spPr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46BCB709-30E3-410D-9B0B-1BEF064D72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1955" y="5183371"/>
              <a:ext cx="0" cy="54000"/>
            </a:xfrm>
            <a:prstGeom prst="line">
              <a:avLst/>
            </a:prstGeom>
            <a:noFill/>
            <a:ln w="12700" cap="flat" cmpd="sng" algn="ctr">
              <a:solidFill>
                <a:srgbClr val="005490"/>
              </a:solidFill>
              <a:prstDash val="solid"/>
              <a:miter lim="800000"/>
            </a:ln>
            <a:effectLst/>
          </p:spPr>
        </p:cxn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6BB92682-16B5-4D18-819C-5EF55E1CF65E}"/>
              </a:ext>
            </a:extLst>
          </p:cNvPr>
          <p:cNvGrpSpPr/>
          <p:nvPr/>
        </p:nvGrpSpPr>
        <p:grpSpPr>
          <a:xfrm>
            <a:off x="5260834" y="2386652"/>
            <a:ext cx="3285986" cy="1963732"/>
            <a:chOff x="2456123" y="3187700"/>
            <a:chExt cx="4381314" cy="1995672"/>
          </a:xfrm>
        </p:grpSpPr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ECFBC4C4-CCED-4E93-BC0A-C4687D38DE76}"/>
                </a:ext>
              </a:extLst>
            </p:cNvPr>
            <p:cNvCxnSpPr>
              <a:cxnSpLocks/>
            </p:cNvCxnSpPr>
            <p:nvPr/>
          </p:nvCxnSpPr>
          <p:spPr>
            <a:xfrm>
              <a:off x="2456123" y="3187700"/>
              <a:ext cx="0" cy="1995672"/>
            </a:xfrm>
            <a:prstGeom prst="line">
              <a:avLst/>
            </a:prstGeom>
            <a:noFill/>
            <a:ln w="12700" cap="flat" cmpd="sng" algn="ctr">
              <a:solidFill>
                <a:srgbClr val="005490"/>
              </a:solidFill>
              <a:prstDash val="solid"/>
              <a:miter lim="800000"/>
            </a:ln>
            <a:effectLst/>
          </p:spPr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5DC1EE3F-33E3-4CB8-B227-C076830B1E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6237" y="5183372"/>
              <a:ext cx="4381200" cy="0"/>
            </a:xfrm>
            <a:prstGeom prst="line">
              <a:avLst/>
            </a:prstGeom>
            <a:noFill/>
            <a:ln w="12700" cap="flat" cmpd="sng" algn="ctr">
              <a:solidFill>
                <a:srgbClr val="005490"/>
              </a:solidFill>
              <a:prstDash val="solid"/>
              <a:miter lim="800000"/>
            </a:ln>
            <a:effectLst/>
          </p:spPr>
        </p:cxn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41E51DF-F939-41E3-BAAB-F53737EFB5C3}"/>
              </a:ext>
            </a:extLst>
          </p:cNvPr>
          <p:cNvGrpSpPr/>
          <p:nvPr/>
        </p:nvGrpSpPr>
        <p:grpSpPr>
          <a:xfrm>
            <a:off x="5219769" y="2392936"/>
            <a:ext cx="39669" cy="1957451"/>
            <a:chOff x="2399481" y="3194083"/>
            <a:chExt cx="52892" cy="1989289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48C5835-7758-4993-9B07-295B90650010}"/>
                </a:ext>
              </a:extLst>
            </p:cNvPr>
            <p:cNvGrpSpPr/>
            <p:nvPr/>
          </p:nvGrpSpPr>
          <p:grpSpPr>
            <a:xfrm>
              <a:off x="2415600" y="3293547"/>
              <a:ext cx="36773" cy="1790352"/>
              <a:chOff x="2415600" y="3293547"/>
              <a:chExt cx="36773" cy="1790352"/>
            </a:xfrm>
          </p:grpSpPr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801F2BE3-091D-4C51-8EF3-365132BA18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00" y="5083899"/>
                <a:ext cx="36773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549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16D016D9-D814-4A90-B62F-874BA49251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00" y="4984435"/>
                <a:ext cx="36773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549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9492221D-13F6-48AF-9256-2708B0B152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00" y="4884971"/>
                <a:ext cx="36773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549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5825EBE6-49C6-4EE0-9B95-C7EEF52E46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00" y="4785507"/>
                <a:ext cx="36773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549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9B339428-839F-4E61-847B-4AC311C53E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00" y="4586579"/>
                <a:ext cx="36773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549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83648C88-35AD-41A9-A519-FAC573580D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00" y="4487115"/>
                <a:ext cx="36773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549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04ACB723-51A1-4501-B805-C9060FA6DA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00" y="4387651"/>
                <a:ext cx="36773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549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BA26C8B4-4178-4D5D-ABDF-986F1A5BB6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00" y="4288187"/>
                <a:ext cx="36773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549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5F12A9E6-F5AD-4AB3-99F9-1598E14BE1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00" y="4089259"/>
                <a:ext cx="36773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549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3467FB7E-0E6A-46EF-9660-DFC217EEA6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00" y="3989795"/>
                <a:ext cx="36773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549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45748339-379E-452F-BCC2-4DEFEDC361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00" y="3890331"/>
                <a:ext cx="36773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549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9CA164FA-2137-4918-9E11-63BA720951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00" y="3790867"/>
                <a:ext cx="36773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549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991E9600-2330-4B3C-81C7-9C81640126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00" y="3591939"/>
                <a:ext cx="36773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549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927D0A6E-3781-4AE8-8F7D-7F704DEBCA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00" y="3492475"/>
                <a:ext cx="36773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549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DF8FEA66-CB68-4C8C-A9DB-DB2B7E64A5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00" y="3393011"/>
                <a:ext cx="36773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549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A60586D5-9CFD-4B33-95CB-EB698EAAEA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00" y="3293547"/>
                <a:ext cx="36773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549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75E23874-D918-48C4-8C1C-E9A784036545}"/>
                </a:ext>
              </a:extLst>
            </p:cNvPr>
            <p:cNvGrpSpPr/>
            <p:nvPr/>
          </p:nvGrpSpPr>
          <p:grpSpPr>
            <a:xfrm>
              <a:off x="2399481" y="3194083"/>
              <a:ext cx="52892" cy="1989289"/>
              <a:chOff x="2394993" y="3194083"/>
              <a:chExt cx="52892" cy="1989289"/>
            </a:xfrm>
          </p:grpSpPr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11620418-5972-46E5-B0CE-23AD79621B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4993" y="5183372"/>
                <a:ext cx="52892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549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47896717-4DFA-468A-903C-FF7AB08F15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4993" y="4686043"/>
                <a:ext cx="52892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549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66F7E5C3-B8EC-4518-813D-41C1F7E83B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4993" y="3691403"/>
                <a:ext cx="52892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549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B6ACB10C-F2B6-4228-8EA9-6CFDABAE99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4993" y="3194083"/>
                <a:ext cx="52892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549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2A9A776B-E773-4A5E-B0BC-515F102B13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4993" y="4188723"/>
                <a:ext cx="52892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5490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215" name="TextBox 214">
            <a:extLst>
              <a:ext uri="{FF2B5EF4-FFF2-40B4-BE49-F238E27FC236}">
                <a16:creationId xmlns:a16="http://schemas.microsoft.com/office/drawing/2014/main" id="{42952E33-B254-4D59-9626-5F52C90CB3AD}"/>
              </a:ext>
            </a:extLst>
          </p:cNvPr>
          <p:cNvSpPr txBox="1"/>
          <p:nvPr/>
        </p:nvSpPr>
        <p:spPr>
          <a:xfrm rot="16200000">
            <a:off x="3909576" y="3284670"/>
            <a:ext cx="1963811" cy="184666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pPr algn="ctr" defTabSz="6857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RO" sz="1050" b="1" kern="0" dirty="0">
                <a:solidFill>
                  <a:srgbClr val="00549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rPr>
              <a:t>Probability of </a:t>
            </a:r>
            <a:r>
              <a:rPr lang="en-GB" sz="1050" b="1" kern="0" dirty="0">
                <a:solidFill>
                  <a:srgbClr val="005490"/>
                </a:solidFill>
                <a:latin typeface="Arial" panose="020B0604020202020204"/>
                <a:ea typeface="Geneva" charset="0"/>
                <a:cs typeface="Calibri" panose="020F0502020204030204" pitchFamily="34" charset="0"/>
              </a:rPr>
              <a:t>EFS (%)</a:t>
            </a:r>
            <a:endParaRPr lang="en-RO" sz="1050" b="1" kern="0" dirty="0">
              <a:solidFill>
                <a:srgbClr val="005490"/>
              </a:solidFill>
              <a:latin typeface="Arial" panose="020B0604020202020204"/>
              <a:ea typeface="Geneva" charset="0"/>
              <a:cs typeface="Calibri" panose="020F0502020204030204" pitchFamily="34" charset="0"/>
            </a:endParaRPr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6DC0945B-ECBE-437A-85EE-6A80B18AE612}"/>
              </a:ext>
            </a:extLst>
          </p:cNvPr>
          <p:cNvGrpSpPr/>
          <p:nvPr/>
        </p:nvGrpSpPr>
        <p:grpSpPr>
          <a:xfrm>
            <a:off x="5323728" y="3931040"/>
            <a:ext cx="1975365" cy="407814"/>
            <a:chOff x="2584264" y="4758724"/>
            <a:chExt cx="1987736" cy="414557"/>
          </a:xfrm>
        </p:grpSpPr>
        <p:sp>
          <p:nvSpPr>
            <p:cNvPr id="218" name="Line 46">
              <a:extLst>
                <a:ext uri="{FF2B5EF4-FFF2-40B4-BE49-F238E27FC236}">
                  <a16:creationId xmlns:a16="http://schemas.microsoft.com/office/drawing/2014/main" id="{16A7A059-52CA-467D-8722-20F50B9FEC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4264" y="4890630"/>
              <a:ext cx="125413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>
                <a:solidFill>
                  <a:srgbClr val="000000"/>
                </a:solidFill>
                <a:latin typeface="Arial" panose="020B0604020202020204"/>
                <a:ea typeface="HGPｺﾞｼｯｸM"/>
                <a:cs typeface="Calibri" panose="020F0502020204030204" pitchFamily="34" charset="0"/>
              </a:endParaRPr>
            </a:p>
          </p:txBody>
        </p:sp>
        <p:sp>
          <p:nvSpPr>
            <p:cNvPr id="219" name="Line 47">
              <a:extLst>
                <a:ext uri="{FF2B5EF4-FFF2-40B4-BE49-F238E27FC236}">
                  <a16:creationId xmlns:a16="http://schemas.microsoft.com/office/drawing/2014/main" id="{B3C179F6-E5FF-4538-8BC8-691D97345C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7764" y="4849355"/>
              <a:ext cx="0" cy="41275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>
                <a:solidFill>
                  <a:srgbClr val="000000"/>
                </a:solidFill>
                <a:latin typeface="Arial" panose="020B0604020202020204"/>
                <a:ea typeface="HGPｺﾞｼｯｸM"/>
                <a:cs typeface="Calibri" panose="020F0502020204030204" pitchFamily="34" charset="0"/>
              </a:endParaRPr>
            </a:p>
          </p:txBody>
        </p:sp>
        <p:sp>
          <p:nvSpPr>
            <p:cNvPr id="220" name="Line 48">
              <a:extLst>
                <a:ext uri="{FF2B5EF4-FFF2-40B4-BE49-F238E27FC236}">
                  <a16:creationId xmlns:a16="http://schemas.microsoft.com/office/drawing/2014/main" id="{E3A8DBA3-192B-43CB-950B-5C3506D08E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4264" y="5046205"/>
              <a:ext cx="125413" cy="0"/>
            </a:xfrm>
            <a:prstGeom prst="line">
              <a:avLst/>
            </a:prstGeom>
            <a:noFill/>
            <a:ln w="19050" cap="flat">
              <a:solidFill>
                <a:srgbClr val="0054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>
                <a:solidFill>
                  <a:srgbClr val="000000"/>
                </a:solidFill>
                <a:latin typeface="Arial" panose="020B0604020202020204"/>
                <a:ea typeface="HGPｺﾞｼｯｸM"/>
                <a:cs typeface="Calibri" panose="020F0502020204030204" pitchFamily="34" charset="0"/>
              </a:endParaRPr>
            </a:p>
          </p:txBody>
        </p:sp>
        <p:sp>
          <p:nvSpPr>
            <p:cNvPr id="221" name="Line 49">
              <a:extLst>
                <a:ext uri="{FF2B5EF4-FFF2-40B4-BE49-F238E27FC236}">
                  <a16:creationId xmlns:a16="http://schemas.microsoft.com/office/drawing/2014/main" id="{4D72BC6B-338F-40A0-8EFD-00D01CFEDF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7764" y="5003343"/>
              <a:ext cx="0" cy="42863"/>
            </a:xfrm>
            <a:prstGeom prst="line">
              <a:avLst/>
            </a:prstGeom>
            <a:noFill/>
            <a:ln w="12700" cap="flat">
              <a:solidFill>
                <a:srgbClr val="0054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>
                <a:solidFill>
                  <a:srgbClr val="000000"/>
                </a:solidFill>
                <a:latin typeface="Arial" panose="020B0604020202020204"/>
                <a:ea typeface="HGPｺﾞｼｯｸM"/>
                <a:cs typeface="Calibri" panose="020F0502020204030204" pitchFamily="34" charset="0"/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5256BEA0-344E-4561-815D-6BE77F3ACFC9}"/>
                </a:ext>
              </a:extLst>
            </p:cNvPr>
            <p:cNvSpPr txBox="1"/>
            <p:nvPr/>
          </p:nvSpPr>
          <p:spPr>
            <a:xfrm>
              <a:off x="2689224" y="4758724"/>
              <a:ext cx="1882776" cy="258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kern="0" dirty="0">
                  <a:solidFill>
                    <a:srgbClr val="BC266A"/>
                  </a:solidFill>
                  <a:latin typeface="Arial" panose="020B0604020202020204"/>
                  <a:ea typeface="HGPｺﾞｼｯｸM"/>
                  <a:cs typeface="Calibri" panose="020F0502020204030204" pitchFamily="34" charset="0"/>
                </a:rPr>
                <a:t>Pevonedistat + azacitidine</a:t>
              </a:r>
              <a:endParaRPr lang="en-RO" sz="1050" kern="0" dirty="0">
                <a:solidFill>
                  <a:srgbClr val="BC266A"/>
                </a:solidFill>
                <a:latin typeface="Arial" panose="020B0604020202020204"/>
                <a:ea typeface="HGPｺﾞｼｯｸM"/>
                <a:cs typeface="Calibri" panose="020F0502020204030204" pitchFamily="34" charset="0"/>
              </a:endParaRP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6903352B-8ABC-4E47-B759-33CBA670487A}"/>
                </a:ext>
              </a:extLst>
            </p:cNvPr>
            <p:cNvSpPr txBox="1"/>
            <p:nvPr/>
          </p:nvSpPr>
          <p:spPr>
            <a:xfrm>
              <a:off x="2689224" y="4915167"/>
              <a:ext cx="1704975" cy="258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RO" sz="1050" kern="0" dirty="0">
                  <a:solidFill>
                    <a:srgbClr val="005490"/>
                  </a:solidFill>
                  <a:latin typeface="Arial" panose="020B0604020202020204"/>
                  <a:ea typeface="HGPｺﾞｼｯｸM"/>
                  <a:cs typeface="Calibri" panose="020F0502020204030204" pitchFamily="34" charset="0"/>
                </a:rPr>
                <a:t>Azacitidine</a:t>
              </a:r>
            </a:p>
          </p:txBody>
        </p:sp>
      </p:grpSp>
      <p:graphicFrame>
        <p:nvGraphicFramePr>
          <p:cNvPr id="224" name="Table 223">
            <a:extLst>
              <a:ext uri="{FF2B5EF4-FFF2-40B4-BE49-F238E27FC236}">
                <a16:creationId xmlns:a16="http://schemas.microsoft.com/office/drawing/2014/main" id="{BBF37410-463D-4412-9EBD-D3843EBE3A31}"/>
              </a:ext>
            </a:extLst>
          </p:cNvPr>
          <p:cNvGraphicFramePr>
            <a:graphicFrameLocks noGrp="1"/>
          </p:cNvGraphicFramePr>
          <p:nvPr/>
        </p:nvGraphicFramePr>
        <p:xfrm>
          <a:off x="6801130" y="2002792"/>
          <a:ext cx="2273382" cy="96144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786212">
                  <a:extLst>
                    <a:ext uri="{9D8B030D-6E8A-4147-A177-3AD203B41FA5}">
                      <a16:colId xmlns:a16="http://schemas.microsoft.com/office/drawing/2014/main" val="106160384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1848559584"/>
                    </a:ext>
                  </a:extLst>
                </a:gridCol>
                <a:gridCol w="726440">
                  <a:extLst>
                    <a:ext uri="{9D8B030D-6E8A-4147-A177-3AD203B41FA5}">
                      <a16:colId xmlns:a16="http://schemas.microsoft.com/office/drawing/2014/main" val="2039991274"/>
                    </a:ext>
                  </a:extLst>
                </a:gridCol>
              </a:tblGrid>
              <a:tr h="18413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18000" marB="1800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4AF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Pevonedistat </a:t>
                      </a:r>
                      <a:b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azacitidine</a:t>
                      </a:r>
                    </a:p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n=32</a:t>
                      </a:r>
                    </a:p>
                  </a:txBody>
                  <a:tcPr marL="34290" marR="34290" marT="18000" marB="1800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4AF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Azacitidine</a:t>
                      </a:r>
                    </a:p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n=35</a:t>
                      </a:r>
                    </a:p>
                  </a:txBody>
                  <a:tcPr marL="34290" marR="34290" marT="18000" marB="18000" anchor="b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4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869895"/>
                  </a:ext>
                </a:extLst>
              </a:tr>
              <a:tr h="16002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en-US" sz="800" dirty="0">
                          <a:solidFill>
                            <a:srgbClr val="0054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EFS, months</a:t>
                      </a:r>
                      <a:endParaRPr lang="en-US" sz="800" b="1" dirty="0">
                        <a:solidFill>
                          <a:srgbClr val="00549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8000" marB="1800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rgbClr val="0054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20.2</a:t>
                      </a:r>
                    </a:p>
                  </a:txBody>
                  <a:tcPr marL="34290" marR="34290" marT="18000" marB="18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rgbClr val="0054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14.8</a:t>
                      </a:r>
                    </a:p>
                  </a:txBody>
                  <a:tcPr marL="34290" marR="34290" marT="18000" marB="180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764770"/>
                  </a:ext>
                </a:extLst>
              </a:tr>
              <a:tr h="16002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en-US" sz="800" dirty="0">
                          <a:solidFill>
                            <a:srgbClr val="0054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Hazard ratio </a:t>
                      </a:r>
                      <a:br>
                        <a:rPr lang="en-US" sz="800" dirty="0">
                          <a:solidFill>
                            <a:srgbClr val="0054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800" dirty="0">
                          <a:solidFill>
                            <a:srgbClr val="0054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 CI)</a:t>
                      </a:r>
                      <a:endParaRPr lang="en-US" sz="800" b="1" dirty="0">
                        <a:solidFill>
                          <a:srgbClr val="00549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8000" marB="1800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0A4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rgbClr val="0054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0.539 (0.292–0.995)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rgbClr val="0054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P=0.045</a:t>
                      </a:r>
                    </a:p>
                  </a:txBody>
                  <a:tcPr marL="34290" marR="34290" marT="18000" marB="1800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0A4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853631"/>
                  </a:ext>
                </a:extLst>
              </a:tr>
            </a:tbl>
          </a:graphicData>
        </a:graphic>
      </p:graphicFrame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F38508-DE00-40D2-8916-FD33D7037C90}"/>
              </a:ext>
            </a:extLst>
          </p:cNvPr>
          <p:cNvSpPr txBox="1">
            <a:spLocks/>
          </p:cNvSpPr>
          <p:nvPr/>
        </p:nvSpPr>
        <p:spPr>
          <a:xfrm>
            <a:off x="423329" y="3031477"/>
            <a:ext cx="4362530" cy="2116836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marL="266700" indent="-2667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defRPr>
            </a:lvl1pPr>
            <a:lvl2pPr marL="715963" indent="-2587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defRPr>
            </a:lvl2pPr>
            <a:lvl3pPr marL="1077913" indent="-1635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defRPr>
            </a:lvl3pPr>
            <a:lvl4pPr marL="1522413" indent="-177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defRPr>
            </a:lvl4pPr>
            <a:lvl5pPr marL="1971675" indent="-1762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1" dirty="0">
                <a:solidFill>
                  <a:srgbClr val="005490"/>
                </a:solidFill>
              </a:rPr>
              <a:t>Randomized phase 2 trial of pevonedistat + azacitidine vs azacitidine alone (NCT02610777)</a:t>
            </a:r>
            <a:r>
              <a:rPr lang="en-GB" sz="1400" b="1" baseline="30000" dirty="0">
                <a:solidFill>
                  <a:srgbClr val="005490"/>
                </a:solidFill>
              </a:rPr>
              <a:t>4</a:t>
            </a:r>
            <a:r>
              <a:rPr lang="en-GB" sz="1400" b="1" dirty="0">
                <a:solidFill>
                  <a:srgbClr val="005490"/>
                </a:solidFill>
              </a:rPr>
              <a:t> </a:t>
            </a: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490"/>
                </a:solidFill>
              </a:rPr>
              <a:t>Patients with higher-risk MDS/CMML or AML with </a:t>
            </a:r>
            <a:br>
              <a:rPr lang="en-GB" sz="1200" dirty="0">
                <a:solidFill>
                  <a:srgbClr val="005490"/>
                </a:solidFill>
              </a:rPr>
            </a:br>
            <a:r>
              <a:rPr lang="en-GB" sz="1200" dirty="0">
                <a:solidFill>
                  <a:srgbClr val="005490"/>
                </a:solidFill>
              </a:rPr>
              <a:t>20–30% blasts</a:t>
            </a: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490"/>
                </a:solidFill>
              </a:rPr>
              <a:t>Encouraging clinical efficacy was observed, particularly in higher-risk MDS (</a:t>
            </a:r>
            <a:r>
              <a:rPr lang="en-GB" sz="1200" b="1" dirty="0">
                <a:solidFill>
                  <a:srgbClr val="005490"/>
                </a:solidFill>
              </a:rPr>
              <a:t>Figure</a:t>
            </a:r>
            <a:r>
              <a:rPr lang="en-GB" sz="1200" dirty="0">
                <a:solidFill>
                  <a:srgbClr val="005490"/>
                </a:solidFill>
              </a:rPr>
              <a:t>); ORR was 79% vs 57%</a:t>
            </a: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490"/>
                </a:solidFill>
              </a:rPr>
              <a:t>Combination had comparable safety profile to azacitidine alone,</a:t>
            </a:r>
            <a:r>
              <a:rPr lang="en-GB" sz="1400" dirty="0">
                <a:solidFill>
                  <a:srgbClr val="005490"/>
                </a:solidFill>
              </a:rPr>
              <a:t> </a:t>
            </a:r>
            <a:r>
              <a:rPr lang="en-GB" sz="1200" dirty="0">
                <a:solidFill>
                  <a:srgbClr val="005490"/>
                </a:solidFill>
              </a:rPr>
              <a:t>with no increase in myelosuppression</a:t>
            </a:r>
          </a:p>
        </p:txBody>
      </p:sp>
    </p:spTree>
    <p:extLst>
      <p:ext uri="{BB962C8B-B14F-4D97-AF65-F5344CB8AC3E}">
        <p14:creationId xmlns:p14="http://schemas.microsoft.com/office/powerpoint/2010/main" val="2184278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8EFAB8-9F19-4442-A5B4-7EC7F3B1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02941447-81A8-E34A-8E29-11F044513D7E}" type="slidenum">
              <a:rPr lang="en-US">
                <a:ea typeface="Geneva" charset="0"/>
              </a:rPr>
              <a:pPr defTabSz="457200"/>
              <a:t>28</a:t>
            </a:fld>
            <a:endParaRPr lang="en-US">
              <a:ea typeface="Geneva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AEE463-9264-426A-8921-7696FE579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Overall best response rate for complete ITT population </a:t>
            </a:r>
            <a:br>
              <a:rPr lang="en-GB" sz="2000" dirty="0"/>
            </a:br>
            <a:r>
              <a:rPr lang="en-GB" sz="2000" dirty="0"/>
              <a:t>and response rates in individual disease cohorts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82B2DC-6840-4250-BB56-1708498850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1" y="5307758"/>
            <a:ext cx="4017264" cy="288147"/>
          </a:xfrm>
        </p:spPr>
        <p:txBody>
          <a:bodyPr/>
          <a:lstStyle/>
          <a:p>
            <a:r>
              <a:rPr lang="en-GB" dirty="0">
                <a:solidFill>
                  <a:srgbClr val="005490"/>
                </a:solidFill>
              </a:rPr>
              <a:t>CR, complete remission; </a:t>
            </a:r>
            <a:r>
              <a:rPr lang="en-GB" dirty="0" err="1">
                <a:solidFill>
                  <a:srgbClr val="005490"/>
                </a:solidFill>
              </a:rPr>
              <a:t>CRi</a:t>
            </a:r>
            <a:r>
              <a:rPr lang="en-GB" dirty="0">
                <a:solidFill>
                  <a:srgbClr val="005490"/>
                </a:solidFill>
              </a:rPr>
              <a:t>, CR with incomplete bone marrow recovery; HI, hematologic improvement.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8A9B58-2B9D-46A6-96C4-13BD2202F709}"/>
              </a:ext>
            </a:extLst>
          </p:cNvPr>
          <p:cNvSpPr txBox="1"/>
          <p:nvPr/>
        </p:nvSpPr>
        <p:spPr>
          <a:xfrm rot="16200000">
            <a:off x="-312528" y="3494111"/>
            <a:ext cx="1008000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kern="0" dirty="0">
                <a:solidFill>
                  <a:srgbClr val="005490"/>
                </a:solidFill>
                <a:ea typeface="Geneva" charset="0"/>
                <a:cs typeface="Calibri" panose="020F0502020204030204" pitchFamily="34" charset="0"/>
              </a:rPr>
              <a:t>Patients, %</a:t>
            </a:r>
          </a:p>
        </p:txBody>
      </p:sp>
      <p:sp>
        <p:nvSpPr>
          <p:cNvPr id="34" name="Content Placeholder 6">
            <a:extLst>
              <a:ext uri="{FF2B5EF4-FFF2-40B4-BE49-F238E27FC236}">
                <a16:creationId xmlns:a16="http://schemas.microsoft.com/office/drawing/2014/main" id="{430B6271-304E-4D04-B0DA-3E847330FA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1023" y="1971362"/>
            <a:ext cx="540000" cy="338554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0B0F0"/>
                </a:solidFill>
              </a:rPr>
              <a:t>ITT</a:t>
            </a:r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42B70F7A-AE94-4BE0-B468-B37A0F786909}"/>
              </a:ext>
            </a:extLst>
          </p:cNvPr>
          <p:cNvSpPr txBox="1">
            <a:spLocks/>
          </p:cNvSpPr>
          <p:nvPr/>
        </p:nvSpPr>
        <p:spPr>
          <a:xfrm>
            <a:off x="6961710" y="1848253"/>
            <a:ext cx="2221613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6700" indent="-2667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defRPr>
            </a:lvl1pPr>
            <a:lvl2pPr marL="715963" indent="-2587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defRPr>
            </a:lvl2pPr>
            <a:lvl3pPr marL="1077913" indent="-1635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defRPr>
            </a:lvl3pPr>
            <a:lvl4pPr marL="1522413" indent="-177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defRPr>
            </a:lvl4pPr>
            <a:lvl5pPr marL="1971675" indent="-1762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898989">
                    <a:lumMod val="75000"/>
                  </a:srgbClr>
                </a:solidFill>
              </a:rPr>
              <a:t>AML with </a:t>
            </a:r>
            <a:br>
              <a:rPr lang="en-US" sz="1600" b="1" dirty="0">
                <a:solidFill>
                  <a:srgbClr val="898989">
                    <a:lumMod val="75000"/>
                  </a:srgbClr>
                </a:solidFill>
              </a:rPr>
            </a:br>
            <a:r>
              <a:rPr lang="en-US" sz="1600" b="1" dirty="0">
                <a:solidFill>
                  <a:srgbClr val="898989">
                    <a:lumMod val="75000"/>
                  </a:srgbClr>
                </a:solidFill>
              </a:rPr>
              <a:t>20–30% blasts</a:t>
            </a:r>
          </a:p>
        </p:txBody>
      </p:sp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BDA2CF1A-3AE0-4BCC-9FD8-C1521590DC3B}"/>
              </a:ext>
            </a:extLst>
          </p:cNvPr>
          <p:cNvSpPr txBox="1">
            <a:spLocks/>
          </p:cNvSpPr>
          <p:nvPr/>
        </p:nvSpPr>
        <p:spPr>
          <a:xfrm>
            <a:off x="4746629" y="1971362"/>
            <a:ext cx="2221613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6700" indent="-2667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defRPr>
            </a:lvl1pPr>
            <a:lvl2pPr marL="715963" indent="-2587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defRPr>
            </a:lvl2pPr>
            <a:lvl3pPr marL="1077913" indent="-1635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defRPr>
            </a:lvl3pPr>
            <a:lvl4pPr marL="1522413" indent="-177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defRPr>
            </a:lvl4pPr>
            <a:lvl5pPr marL="1971675" indent="-1762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7030A0"/>
                </a:solidFill>
              </a:rPr>
              <a:t>Higher-risk CMML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72444B-2141-48FD-9C62-551AB9D0549F}"/>
              </a:ext>
            </a:extLst>
          </p:cNvPr>
          <p:cNvGrpSpPr/>
          <p:nvPr/>
        </p:nvGrpSpPr>
        <p:grpSpPr>
          <a:xfrm>
            <a:off x="2466952" y="1967940"/>
            <a:ext cx="2350800" cy="3254185"/>
            <a:chOff x="2466952" y="1110689"/>
            <a:chExt cx="2350800" cy="3254185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F95D2A91-9540-4FD2-B114-16FA020BA1C6}"/>
                </a:ext>
              </a:extLst>
            </p:cNvPr>
            <p:cNvGraphicFramePr/>
            <p:nvPr/>
          </p:nvGraphicFramePr>
          <p:xfrm>
            <a:off x="2466952" y="1698282"/>
            <a:ext cx="2350800" cy="26665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5" name="Content Placeholder 6">
              <a:extLst>
                <a:ext uri="{FF2B5EF4-FFF2-40B4-BE49-F238E27FC236}">
                  <a16:creationId xmlns:a16="http://schemas.microsoft.com/office/drawing/2014/main" id="{24A0C673-1825-4A1F-8EA8-D46DABAF778B}"/>
                </a:ext>
              </a:extLst>
            </p:cNvPr>
            <p:cNvSpPr txBox="1">
              <a:spLocks/>
            </p:cNvSpPr>
            <p:nvPr/>
          </p:nvSpPr>
          <p:spPr>
            <a:xfrm>
              <a:off x="2531546" y="1110689"/>
              <a:ext cx="222161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66700" indent="-2667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Geneva" pitchFamily="37" charset="-128"/>
                  <a:cs typeface="Arial" panose="020B0604020202020204" pitchFamily="34" charset="0"/>
                </a:defRPr>
              </a:lvl1pPr>
              <a:lvl2pPr marL="715963" indent="-258763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Geneva" pitchFamily="37" charset="-128"/>
                  <a:cs typeface="Arial" panose="020B0604020202020204" pitchFamily="34" charset="0"/>
                </a:defRPr>
              </a:lvl2pPr>
              <a:lvl3pPr marL="1077913" indent="-163513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Geneva" pitchFamily="37" charset="-128"/>
                  <a:cs typeface="Arial" panose="020B0604020202020204" pitchFamily="34" charset="0"/>
                </a:defRPr>
              </a:lvl3pPr>
              <a:lvl4pPr marL="1522413" indent="-1778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Geneva" pitchFamily="37" charset="-128"/>
                  <a:cs typeface="Arial" panose="020B0604020202020204" pitchFamily="34" charset="0"/>
                </a:defRPr>
              </a:lvl4pPr>
              <a:lvl5pPr marL="1971675" indent="-176213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100" kern="1200">
                  <a:solidFill>
                    <a:schemeClr val="tx1"/>
                  </a:solidFill>
                  <a:latin typeface="Arial" panose="020B0604020202020204" pitchFamily="34" charset="0"/>
                  <a:ea typeface="Geneva" pitchFamily="37" charset="-128"/>
                  <a:cs typeface="Arial" panose="020B0604020202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 dirty="0">
                  <a:solidFill>
                    <a:srgbClr val="00B050"/>
                  </a:solidFill>
                </a:rPr>
                <a:t>Higher-risk MDS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D3CFD00-EAF3-460B-8862-FEDECEA4341C}"/>
              </a:ext>
            </a:extLst>
          </p:cNvPr>
          <p:cNvGrpSpPr/>
          <p:nvPr/>
        </p:nvGrpSpPr>
        <p:grpSpPr>
          <a:xfrm>
            <a:off x="2814110" y="4998849"/>
            <a:ext cx="1685341" cy="220690"/>
            <a:chOff x="2814109" y="4071749"/>
            <a:chExt cx="1685341" cy="22069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E1B755F-5885-4DC2-8FA2-339768AA6B9A}"/>
                </a:ext>
              </a:extLst>
            </p:cNvPr>
            <p:cNvGrpSpPr/>
            <p:nvPr/>
          </p:nvGrpSpPr>
          <p:grpSpPr>
            <a:xfrm>
              <a:off x="2946189" y="4071749"/>
              <a:ext cx="1553261" cy="220690"/>
              <a:chOff x="813979" y="3504547"/>
              <a:chExt cx="1553261" cy="220690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086DD0E-BC67-4102-94E9-0880BD923D29}"/>
                  </a:ext>
                </a:extLst>
              </p:cNvPr>
              <p:cNvSpPr txBox="1"/>
              <p:nvPr/>
            </p:nvSpPr>
            <p:spPr>
              <a:xfrm>
                <a:off x="813979" y="3602126"/>
                <a:ext cx="846386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:r>
                  <a:rPr lang="en-GB" sz="800" dirty="0">
                    <a:solidFill>
                      <a:srgbClr val="005490"/>
                    </a:solidFill>
                    <a:ea typeface="Geneva" charset="0"/>
                  </a:rPr>
                  <a:t>Azacitidine, n=163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53B257C-2A39-42BA-BC90-8EFF05DF5ADF}"/>
                  </a:ext>
                </a:extLst>
              </p:cNvPr>
              <p:cNvSpPr txBox="1"/>
              <p:nvPr/>
            </p:nvSpPr>
            <p:spPr>
              <a:xfrm>
                <a:off x="817136" y="3504547"/>
                <a:ext cx="155010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:r>
                  <a:rPr lang="en-GB" sz="800" dirty="0">
                    <a:solidFill>
                      <a:srgbClr val="BC266A"/>
                    </a:solidFill>
                    <a:ea typeface="Geneva" charset="0"/>
                  </a:rPr>
                  <a:t>Pevonedistat + azacitidine, n=161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7E686BD-4285-4C54-8C88-4409B4B09CAA}"/>
                </a:ext>
              </a:extLst>
            </p:cNvPr>
            <p:cNvSpPr/>
            <p:nvPr/>
          </p:nvSpPr>
          <p:spPr>
            <a:xfrm>
              <a:off x="2814109" y="4103499"/>
              <a:ext cx="72000" cy="72000"/>
            </a:xfrm>
            <a:prstGeom prst="rect">
              <a:avLst/>
            </a:prstGeom>
            <a:solidFill>
              <a:srgbClr val="BC266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F2F01E5-B14C-47CF-9882-FA09D0B814E9}"/>
                </a:ext>
              </a:extLst>
            </p:cNvPr>
            <p:cNvSpPr/>
            <p:nvPr/>
          </p:nvSpPr>
          <p:spPr>
            <a:xfrm>
              <a:off x="2814109" y="4194883"/>
              <a:ext cx="72000" cy="72000"/>
            </a:xfrm>
            <a:prstGeom prst="rect">
              <a:avLst/>
            </a:prstGeom>
            <a:solidFill>
              <a:srgbClr val="0054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C4CDB66E-8153-4A8A-A080-978CB647F753}"/>
              </a:ext>
            </a:extLst>
          </p:cNvPr>
          <p:cNvGraphicFramePr/>
          <p:nvPr/>
        </p:nvGraphicFramePr>
        <p:xfrm>
          <a:off x="294926" y="2555532"/>
          <a:ext cx="2352194" cy="2666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E6FB1A66-1EF7-4060-A038-CFD8CE38FCE5}"/>
              </a:ext>
            </a:extLst>
          </p:cNvPr>
          <p:cNvGrpSpPr/>
          <p:nvPr/>
        </p:nvGrpSpPr>
        <p:grpSpPr>
          <a:xfrm>
            <a:off x="647027" y="4998849"/>
            <a:ext cx="1681094" cy="220690"/>
            <a:chOff x="602577" y="4071749"/>
            <a:chExt cx="1681094" cy="22069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B7539BD-A775-491F-AA7A-E77A1F881016}"/>
                </a:ext>
              </a:extLst>
            </p:cNvPr>
            <p:cNvSpPr txBox="1"/>
            <p:nvPr/>
          </p:nvSpPr>
          <p:spPr>
            <a:xfrm>
              <a:off x="730410" y="4169328"/>
              <a:ext cx="846386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457200"/>
              <a:r>
                <a:rPr lang="en-GB" sz="800" dirty="0">
                  <a:solidFill>
                    <a:srgbClr val="005490"/>
                  </a:solidFill>
                  <a:ea typeface="Geneva" charset="0"/>
                </a:rPr>
                <a:t>Azacitidine, n=227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AD7293E-6AE6-41FB-83F0-93CA64024964}"/>
                </a:ext>
              </a:extLst>
            </p:cNvPr>
            <p:cNvSpPr txBox="1"/>
            <p:nvPr/>
          </p:nvSpPr>
          <p:spPr>
            <a:xfrm>
              <a:off x="733567" y="4071749"/>
              <a:ext cx="155010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457200"/>
              <a:r>
                <a:rPr lang="en-GB" sz="800" dirty="0">
                  <a:solidFill>
                    <a:srgbClr val="BC266A"/>
                  </a:solidFill>
                  <a:ea typeface="Geneva" charset="0"/>
                </a:rPr>
                <a:t>Pevonedistat + azacitidine, n=227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4610D91-104E-4527-A171-CB95C0F92998}"/>
                </a:ext>
              </a:extLst>
            </p:cNvPr>
            <p:cNvSpPr/>
            <p:nvPr/>
          </p:nvSpPr>
          <p:spPr>
            <a:xfrm>
              <a:off x="602577" y="4100149"/>
              <a:ext cx="72000" cy="72000"/>
            </a:xfrm>
            <a:prstGeom prst="rect">
              <a:avLst/>
            </a:prstGeom>
            <a:solidFill>
              <a:srgbClr val="BC266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3938B28-E14D-495E-82C2-619840B3870A}"/>
                </a:ext>
              </a:extLst>
            </p:cNvPr>
            <p:cNvSpPr/>
            <p:nvPr/>
          </p:nvSpPr>
          <p:spPr>
            <a:xfrm>
              <a:off x="602577" y="4191533"/>
              <a:ext cx="72000" cy="72000"/>
            </a:xfrm>
            <a:prstGeom prst="rect">
              <a:avLst/>
            </a:prstGeom>
            <a:solidFill>
              <a:srgbClr val="0054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2BA7622-4409-4F71-B899-282EEE427880}"/>
              </a:ext>
            </a:extLst>
          </p:cNvPr>
          <p:cNvGraphicFramePr/>
          <p:nvPr/>
        </p:nvGraphicFramePr>
        <p:xfrm>
          <a:off x="4682034" y="2525887"/>
          <a:ext cx="2350800" cy="2666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F0554ED6-A952-43FD-99B5-DFD6247ECEF3}"/>
              </a:ext>
            </a:extLst>
          </p:cNvPr>
          <p:cNvGrpSpPr/>
          <p:nvPr/>
        </p:nvGrpSpPr>
        <p:grpSpPr>
          <a:xfrm>
            <a:off x="5050656" y="4998849"/>
            <a:ext cx="1635022" cy="220690"/>
            <a:chOff x="5050656" y="4071749"/>
            <a:chExt cx="1635022" cy="22069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DD4FB59-EC66-49FA-BB82-14FB258AEAA0}"/>
                </a:ext>
              </a:extLst>
            </p:cNvPr>
            <p:cNvSpPr txBox="1"/>
            <p:nvPr/>
          </p:nvSpPr>
          <p:spPr>
            <a:xfrm>
              <a:off x="5190125" y="4169328"/>
              <a:ext cx="788677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457200"/>
              <a:r>
                <a:rPr lang="en-GB" sz="800" dirty="0">
                  <a:solidFill>
                    <a:srgbClr val="005490"/>
                  </a:solidFill>
                  <a:ea typeface="Geneva" charset="0"/>
                </a:rPr>
                <a:t>Azacitidine, n=11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140B9C7-6098-4850-9B08-19FA5FD39A8E}"/>
                </a:ext>
              </a:extLst>
            </p:cNvPr>
            <p:cNvSpPr txBox="1"/>
            <p:nvPr/>
          </p:nvSpPr>
          <p:spPr>
            <a:xfrm>
              <a:off x="5193282" y="4071749"/>
              <a:ext cx="1492396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457200"/>
              <a:r>
                <a:rPr lang="en-GB" sz="800" dirty="0">
                  <a:solidFill>
                    <a:srgbClr val="BC266A"/>
                  </a:solidFill>
                  <a:ea typeface="Geneva" charset="0"/>
                </a:rPr>
                <a:t>Pevonedistat + azacitidine, n=16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A2C9620-2101-4B54-9740-4E818F6CB0B9}"/>
                </a:ext>
              </a:extLst>
            </p:cNvPr>
            <p:cNvSpPr/>
            <p:nvPr/>
          </p:nvSpPr>
          <p:spPr>
            <a:xfrm>
              <a:off x="5050656" y="4101157"/>
              <a:ext cx="72000" cy="72000"/>
            </a:xfrm>
            <a:prstGeom prst="rect">
              <a:avLst/>
            </a:prstGeom>
            <a:solidFill>
              <a:srgbClr val="BC266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BB7FE61-941C-461C-9908-4D039BE3390F}"/>
                </a:ext>
              </a:extLst>
            </p:cNvPr>
            <p:cNvSpPr/>
            <p:nvPr/>
          </p:nvSpPr>
          <p:spPr>
            <a:xfrm>
              <a:off x="5050656" y="4192541"/>
              <a:ext cx="72000" cy="72000"/>
            </a:xfrm>
            <a:prstGeom prst="rect">
              <a:avLst/>
            </a:prstGeom>
            <a:solidFill>
              <a:srgbClr val="0054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5A028B0D-212A-4ABB-B3A0-1059A79EDD8B}"/>
              </a:ext>
            </a:extLst>
          </p:cNvPr>
          <p:cNvGraphicFramePr/>
          <p:nvPr/>
        </p:nvGraphicFramePr>
        <p:xfrm>
          <a:off x="6897115" y="2525888"/>
          <a:ext cx="2350800" cy="2649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1E72097F-AD38-48C5-B61D-96164BC113D5}"/>
              </a:ext>
            </a:extLst>
          </p:cNvPr>
          <p:cNvGrpSpPr/>
          <p:nvPr/>
        </p:nvGrpSpPr>
        <p:grpSpPr>
          <a:xfrm>
            <a:off x="7261505" y="4998849"/>
            <a:ext cx="1639254" cy="220690"/>
            <a:chOff x="7261505" y="4071749"/>
            <a:chExt cx="1639254" cy="22069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1413055-F8EF-49EF-9E5F-FD04D0FF1C53}"/>
                </a:ext>
              </a:extLst>
            </p:cNvPr>
            <p:cNvSpPr txBox="1"/>
            <p:nvPr/>
          </p:nvSpPr>
          <p:spPr>
            <a:xfrm>
              <a:off x="7405206" y="4169328"/>
              <a:ext cx="788677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457200"/>
              <a:r>
                <a:rPr lang="en-GB" sz="800" dirty="0">
                  <a:solidFill>
                    <a:srgbClr val="005490"/>
                  </a:solidFill>
                  <a:ea typeface="Geneva" charset="0"/>
                </a:rPr>
                <a:t>Azacitidine, n=53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1FE189C-5CD6-49FD-9E79-673DB0690F8C}"/>
                </a:ext>
              </a:extLst>
            </p:cNvPr>
            <p:cNvSpPr txBox="1"/>
            <p:nvPr/>
          </p:nvSpPr>
          <p:spPr>
            <a:xfrm>
              <a:off x="7408363" y="4071749"/>
              <a:ext cx="1492396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457200"/>
              <a:r>
                <a:rPr lang="en-GB" sz="800" dirty="0">
                  <a:solidFill>
                    <a:srgbClr val="BC266A"/>
                  </a:solidFill>
                  <a:ea typeface="Geneva" charset="0"/>
                </a:rPr>
                <a:t>Pevonedistat + azacitidine, n=50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60F2668-543B-4937-93E7-9FC98C619D21}"/>
                </a:ext>
              </a:extLst>
            </p:cNvPr>
            <p:cNvSpPr/>
            <p:nvPr/>
          </p:nvSpPr>
          <p:spPr>
            <a:xfrm>
              <a:off x="7261505" y="4096099"/>
              <a:ext cx="72000" cy="72000"/>
            </a:xfrm>
            <a:prstGeom prst="rect">
              <a:avLst/>
            </a:prstGeom>
            <a:solidFill>
              <a:srgbClr val="BC266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2239516-6A3A-4799-B48A-2B173E0C8988}"/>
                </a:ext>
              </a:extLst>
            </p:cNvPr>
            <p:cNvSpPr/>
            <p:nvPr/>
          </p:nvSpPr>
          <p:spPr>
            <a:xfrm>
              <a:off x="7261505" y="4187483"/>
              <a:ext cx="72000" cy="72000"/>
            </a:xfrm>
            <a:prstGeom prst="rect">
              <a:avLst/>
            </a:prstGeom>
            <a:solidFill>
              <a:srgbClr val="0054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FD0FE83-ABD1-4A7A-B694-64BA33BC8005}"/>
              </a:ext>
            </a:extLst>
          </p:cNvPr>
          <p:cNvSpPr txBox="1"/>
          <p:nvPr/>
        </p:nvSpPr>
        <p:spPr>
          <a:xfrm>
            <a:off x="5129411" y="2422360"/>
            <a:ext cx="36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100" b="1" dirty="0">
                <a:solidFill>
                  <a:srgbClr val="BC266A"/>
                </a:solidFill>
                <a:ea typeface="Geneva" charset="0"/>
              </a:rPr>
              <a:t>44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439AE642-6ECB-164A-B0FB-606F24C6036D}"/>
              </a:ext>
            </a:extLst>
          </p:cNvPr>
          <p:cNvSpPr txBox="1">
            <a:spLocks/>
          </p:cNvSpPr>
          <p:nvPr/>
        </p:nvSpPr>
        <p:spPr>
          <a:xfrm>
            <a:off x="51006" y="5991657"/>
            <a:ext cx="5272722" cy="316289"/>
          </a:xfrm>
          <a:prstGeom prst="rect">
            <a:avLst/>
          </a:prstGeom>
        </p:spPr>
        <p:txBody>
          <a:bodyPr vert="horz" wrap="square" lIns="67500" tIns="35100" rIns="67500" bIns="34290" rtlCol="0" anchor="b">
            <a:spAutoFit/>
          </a:bodyPr>
          <a:lstStyle>
            <a:lvl1pPr marL="0" indent="0" algn="l" defTabSz="6094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000" kern="1200">
                <a:solidFill>
                  <a:srgbClr val="454347"/>
                </a:solidFill>
                <a:latin typeface="+mn-lt"/>
                <a:ea typeface="+mn-ea"/>
                <a:cs typeface="+mn-cs"/>
              </a:defRPr>
            </a:lvl1pPr>
            <a:lvl2pPr marL="419060" indent="-215879" algn="l" defTabSz="6094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 kern="1200">
                <a:solidFill>
                  <a:srgbClr val="454347"/>
                </a:solidFill>
                <a:latin typeface="+mn-lt"/>
                <a:ea typeface="+mn-ea"/>
                <a:cs typeface="+mn-cs"/>
              </a:defRPr>
            </a:lvl2pPr>
            <a:lvl3pPr marL="625411" indent="-177784" algn="l" defTabSz="6094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rgbClr val="454347"/>
                </a:solidFill>
                <a:latin typeface="+mn-lt"/>
                <a:ea typeface="+mn-ea"/>
                <a:cs typeface="+mn-cs"/>
              </a:defRPr>
            </a:lvl3pPr>
            <a:lvl4pPr marL="842882" indent="-217467" algn="l" defTabSz="6094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rgbClr val="454347"/>
                </a:solidFill>
                <a:latin typeface="+mn-lt"/>
                <a:ea typeface="+mn-ea"/>
                <a:cs typeface="+mn-cs"/>
              </a:defRPr>
            </a:lvl4pPr>
            <a:lvl5pPr marL="1044471" indent="-185722" algn="l" defTabSz="6094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76009" indent="-152364" algn="l" defTabSz="609455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0737" indent="-152364" algn="l" defTabSz="609455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470" indent="-152364" algn="l" defTabSz="609455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198" indent="-152364" algn="l" defTabSz="609455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91" fontAlgn="auto">
              <a:buClr>
                <a:srgbClr val="E60004"/>
              </a:buClr>
            </a:pPr>
            <a:r>
              <a:rPr lang="da-DK" sz="1600" dirty="0">
                <a:solidFill>
                  <a:srgbClr val="000000"/>
                </a:solidFill>
                <a:latin typeface="Arial" panose="020B0604020202020204"/>
              </a:rPr>
              <a:t>Sekeres MA, et al. Blood 2021;138(</a:t>
            </a:r>
            <a:r>
              <a:rPr lang="da-DK" sz="1600" dirty="0" err="1">
                <a:solidFill>
                  <a:srgbClr val="000000"/>
                </a:solidFill>
                <a:latin typeface="Arial" panose="020B0604020202020204"/>
              </a:rPr>
              <a:t>Suppl</a:t>
            </a:r>
            <a:r>
              <a:rPr lang="da-DK" sz="1600" dirty="0">
                <a:solidFill>
                  <a:srgbClr val="000000"/>
                </a:solidFill>
                <a:latin typeface="Arial" panose="020B0604020202020204"/>
              </a:rPr>
              <a:t>. 1):242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D6D511-7592-4E49-BE79-E0E89F87F5F6}"/>
              </a:ext>
            </a:extLst>
          </p:cNvPr>
          <p:cNvSpPr/>
          <p:nvPr/>
        </p:nvSpPr>
        <p:spPr>
          <a:xfrm>
            <a:off x="2700493" y="2422360"/>
            <a:ext cx="1092083" cy="267283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23622"/>
            <a:ext cx="8229600" cy="189117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HCPs may be more likely intolerant of side effects than patients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A0413-BE5F-4D48-92A4-6C4B272E28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152400" y="7816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HMAs and MDS|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90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Management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708436" y="6424526"/>
            <a:ext cx="2362200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@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MikkaelSekeres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10" name="Picture 4" descr="http://cdn.business2community.com/wp-content/uploads/2015/07/Twitter-icon.pn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6324457"/>
            <a:ext cx="588769" cy="5887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56017CB-3D5D-9B4B-9EF8-EF5B2ACAB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6097993"/>
            <a:ext cx="2926080" cy="72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13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23622"/>
            <a:ext cx="8229600" cy="1891174"/>
          </a:xfrm>
        </p:spPr>
        <p:txBody>
          <a:bodyPr/>
          <a:lstStyle/>
          <a:p>
            <a:r>
              <a:rPr lang="en-US" dirty="0"/>
              <a:t>Predicting Response to HMAs </a:t>
            </a:r>
            <a:r>
              <a:rPr lang="en-US" b="1" dirty="0">
                <a:solidFill>
                  <a:srgbClr val="008000"/>
                </a:solidFill>
              </a:rPr>
              <a:t>(When)</a:t>
            </a:r>
          </a:p>
          <a:p>
            <a:r>
              <a:rPr lang="en-US" dirty="0"/>
              <a:t>Clinical Management Strategies </a:t>
            </a:r>
            <a:r>
              <a:rPr lang="en-US" b="1" dirty="0">
                <a:solidFill>
                  <a:srgbClr val="008000"/>
                </a:solidFill>
              </a:rPr>
              <a:t>(How)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A0413-BE5F-4D48-92A4-6C4B272E28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152400" y="7816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HMAs and MDS|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90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Agenda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708436" y="6424526"/>
            <a:ext cx="2362200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@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MikkaelSekeres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10" name="Picture 4" descr="http://cdn.business2community.com/wp-content/uploads/2015/07/Twitter-icon.pn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6324457"/>
            <a:ext cx="588769" cy="5887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56017CB-3D5D-9B4B-9EF8-EF5B2ACAB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6097993"/>
            <a:ext cx="2926080" cy="72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390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52400" y="1752600"/>
          <a:ext cx="8839200" cy="4420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602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Physicians (%, n=61)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Patients (%, n=200)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P-Value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1168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8000"/>
                          </a:solidFill>
                        </a:rPr>
                        <a:t>Burden</a:t>
                      </a:r>
                      <a:r>
                        <a:rPr lang="en-US" sz="2000" dirty="0"/>
                        <a:t> of treatment outweighed benefit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&lt;.001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1168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Fatigue</a:t>
                      </a:r>
                      <a:r>
                        <a:rPr lang="en-US" sz="2000" dirty="0"/>
                        <a:t> was too great to continue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.002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818">
                <a:tc>
                  <a:txBody>
                    <a:bodyPr/>
                    <a:lstStyle/>
                    <a:p>
                      <a:r>
                        <a:rPr lang="en-US" sz="2000" dirty="0"/>
                        <a:t>Treatment made the patient (me) 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feel too sick </a:t>
                      </a:r>
                      <a:r>
                        <a:rPr lang="en-US" sz="2000" dirty="0"/>
                        <a:t>to continue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&lt;.001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818">
                <a:tc>
                  <a:txBody>
                    <a:bodyPr/>
                    <a:lstStyle/>
                    <a:p>
                      <a:r>
                        <a:rPr lang="en-US" sz="2000" dirty="0"/>
                        <a:t>Treatment </a:t>
                      </a:r>
                      <a:r>
                        <a:rPr lang="en-US" sz="2000" b="1" dirty="0">
                          <a:solidFill>
                            <a:srgbClr val="FF6600"/>
                          </a:solidFill>
                        </a:rPr>
                        <a:t>side effects</a:t>
                      </a:r>
                      <a:r>
                        <a:rPr lang="en-US" sz="2000" dirty="0"/>
                        <a:t> interfered with regular activities</a:t>
                      </a:r>
                      <a:endParaRPr lang="en-US" sz="20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&lt;.001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491288"/>
            <a:ext cx="8991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/>
              <a:t>Steensma et al. Cancer 2014;120:1670. </a:t>
            </a:r>
            <a:r>
              <a:rPr lang="en-US" b="1" dirty="0">
                <a:solidFill>
                  <a:srgbClr val="FF0000"/>
                </a:solidFill>
              </a:rPr>
              <a:t>Gerds et al. ASH 2014:2642a</a:t>
            </a:r>
          </a:p>
        </p:txBody>
      </p:sp>
      <p:sp>
        <p:nvSpPr>
          <p:cNvPr id="8" name="Rectangle 3"/>
          <p:cNvSpPr txBox="1">
            <a:spLocks/>
          </p:cNvSpPr>
          <p:nvPr/>
        </p:nvSpPr>
        <p:spPr bwMode="auto">
          <a:xfrm>
            <a:off x="152400" y="214534"/>
            <a:ext cx="8915400" cy="85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4000"/>
              </a:lnSpc>
              <a:spcBef>
                <a:spcPts val="0"/>
              </a:spcBef>
              <a:buFont typeface="Arial" charset="0"/>
              <a:buNone/>
            </a:pPr>
            <a:r>
              <a:rPr lang="en-US" sz="4400" b="1" kern="0" dirty="0">
                <a:solidFill>
                  <a:srgbClr val="4F81BD">
                    <a:lumMod val="75000"/>
                  </a:srgbClr>
                </a:solidFill>
              </a:rPr>
              <a:t>Higher-risk MDS | </a:t>
            </a:r>
            <a:r>
              <a:rPr lang="en-US" sz="4400" b="1" kern="0" dirty="0">
                <a:solidFill>
                  <a:srgbClr val="008000"/>
                </a:solidFill>
              </a:rPr>
              <a:t>Toxicity Perception				</a:t>
            </a:r>
            <a:endParaRPr lang="en-US" sz="4400" b="1" kern="0" dirty="0">
              <a:solidFill>
                <a:srgbClr val="8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46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</p:nvPr>
        </p:nvGraphicFramePr>
        <p:xfrm>
          <a:off x="76200" y="1676400"/>
          <a:ext cx="8915400" cy="432282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0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04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28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00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Toxicity Variable</a:t>
                      </a:r>
                      <a:endParaRPr lang="en-US" sz="20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AZA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AZA+LEN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(P-value vs. AZA)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AZA+VOR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(P-value</a:t>
                      </a:r>
                      <a:r>
                        <a:rPr lang="en-US" sz="2000" baseline="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vs. AZA)</a:t>
                      </a:r>
                      <a:endParaRPr lang="en-US" sz="20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Total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n=271</a:t>
                      </a:r>
                      <a:endParaRPr lang="en-US" sz="20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Febrile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neutropenia (n)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 (.66)</a:t>
                      </a: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 (.51)</a:t>
                      </a: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GI (n)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 (.10)</a:t>
                      </a: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14 (.02)</a:t>
                      </a: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Rash (n)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</a:rPr>
                        <a:t>14 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(&lt;.01)</a:t>
                      </a: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 (1)</a:t>
                      </a: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Off </a:t>
                      </a:r>
                      <a:r>
                        <a:rPr lang="en-US" sz="2000" dirty="0" err="1">
                          <a:effectLst/>
                        </a:rPr>
                        <a:t>Tx</a:t>
                      </a:r>
                      <a:r>
                        <a:rPr lang="en-US" sz="2000" dirty="0">
                          <a:effectLst/>
                        </a:rPr>
                        <a:t> due to Toxicity/Side Effect/Complication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8%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20% (.05)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21% (.03)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18%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Non-protocol defined dose modifications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24%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43% (.002)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42% (.01)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33%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48866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Sekeres et al. JCO 2017;35:2745-53.</a:t>
            </a:r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152400" y="214534"/>
            <a:ext cx="8839200" cy="85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4000"/>
              </a:lnSpc>
              <a:spcBef>
                <a:spcPts val="0"/>
              </a:spcBef>
              <a:buFont typeface="Arial" charset="0"/>
              <a:buNone/>
            </a:pPr>
            <a:r>
              <a:rPr lang="en-US" sz="4400" b="1" kern="0" dirty="0">
                <a:solidFill>
                  <a:srgbClr val="4F81BD">
                    <a:lumMod val="75000"/>
                  </a:srgbClr>
                </a:solidFill>
              </a:rPr>
              <a:t>Higher-risk MDS | </a:t>
            </a:r>
            <a:r>
              <a:rPr lang="en-US" sz="4400" b="1" kern="0" dirty="0">
                <a:solidFill>
                  <a:srgbClr val="008000"/>
                </a:solidFill>
              </a:rPr>
              <a:t>Combinations				</a:t>
            </a:r>
            <a:endParaRPr lang="en-US" sz="4400" b="1" kern="0" dirty="0">
              <a:solidFill>
                <a:srgbClr val="8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04583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65507"/>
            <a:ext cx="8229600" cy="3767020"/>
          </a:xfrm>
        </p:spPr>
        <p:txBody>
          <a:bodyPr/>
          <a:lstStyle/>
          <a:p>
            <a:r>
              <a:rPr lang="en-US" dirty="0">
                <a:solidFill>
                  <a:srgbClr val="008000"/>
                </a:solidFill>
              </a:rPr>
              <a:t>Choose schedules centers can accommodate</a:t>
            </a:r>
          </a:p>
          <a:p>
            <a:r>
              <a:rPr lang="en-US" dirty="0">
                <a:solidFill>
                  <a:srgbClr val="008000"/>
                </a:solidFill>
              </a:rPr>
              <a:t>Ensure eligibility reflects real patients</a:t>
            </a:r>
          </a:p>
          <a:p>
            <a:r>
              <a:rPr lang="en-US" dirty="0">
                <a:solidFill>
                  <a:srgbClr val="008000"/>
                </a:solidFill>
              </a:rPr>
              <a:t>Provide guidelines preventing dose reduction/delays that will hurt efficacy</a:t>
            </a:r>
          </a:p>
          <a:p>
            <a:r>
              <a:rPr lang="en-US" dirty="0">
                <a:solidFill>
                  <a:srgbClr val="008000"/>
                </a:solidFill>
              </a:rPr>
              <a:t>Choose meaningful (EFS, OS) endpoints</a:t>
            </a:r>
          </a:p>
          <a:p>
            <a:r>
              <a:rPr lang="en-US" dirty="0">
                <a:solidFill>
                  <a:srgbClr val="008000"/>
                </a:solidFill>
              </a:rPr>
              <a:t>Make sure Phase 2 endpoints include meaningful outcomes that will translate to randomized trials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A0413-BE5F-4D48-92A4-6C4B272E280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152400" y="7816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charset="0"/>
              <a:buNone/>
            </a:pPr>
            <a:r>
              <a:rPr lang="en-US" sz="4400" b="1" kern="0" dirty="0">
                <a:solidFill>
                  <a:schemeClr val="accent5">
                    <a:lumMod val="50000"/>
                  </a:schemeClr>
                </a:solidFill>
              </a:rPr>
              <a:t>HMAs and MDS</a:t>
            </a:r>
            <a:r>
              <a:rPr lang="en-US" sz="4400" b="1" kern="0" dirty="0">
                <a:solidFill>
                  <a:srgbClr val="4F81BD">
                    <a:lumMod val="75000"/>
                  </a:srgbClr>
                </a:solidFill>
              </a:rPr>
              <a:t>| </a:t>
            </a:r>
            <a:r>
              <a:rPr lang="en-US" sz="4400" b="1" kern="0" dirty="0">
                <a:solidFill>
                  <a:srgbClr val="008000"/>
                </a:solidFill>
              </a:rPr>
              <a:t>Trials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708436" y="6424526"/>
            <a:ext cx="2362200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000" dirty="0">
                <a:solidFill>
                  <a:srgbClr val="1F497D"/>
                </a:solidFill>
              </a:rPr>
              <a:t>@</a:t>
            </a:r>
            <a:r>
              <a:rPr lang="en-US" sz="2000" dirty="0" err="1">
                <a:solidFill>
                  <a:srgbClr val="1F497D"/>
                </a:solidFill>
              </a:rPr>
              <a:t>MikkaelSekeres</a:t>
            </a:r>
            <a:endParaRPr lang="en-US" sz="2000" dirty="0">
              <a:solidFill>
                <a:srgbClr val="1F497D"/>
              </a:solidFill>
            </a:endParaRPr>
          </a:p>
        </p:txBody>
      </p:sp>
      <p:pic>
        <p:nvPicPr>
          <p:cNvPr id="10" name="Picture 4" descr="http://cdn.business2community.com/wp-content/uploads/2015/07/Twitter-icon.pn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324457"/>
            <a:ext cx="588769" cy="5887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186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23622"/>
            <a:ext cx="8229600" cy="189117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Remember, our patients don’t fail therapies;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Our therapies fail our patients.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A0413-BE5F-4D48-92A4-6C4B272E28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152400" y="7816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HMAs and MDS|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90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Management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708436" y="6424526"/>
            <a:ext cx="2362200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@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MikkaelSekeres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10" name="Picture 4" descr="http://cdn.business2community.com/wp-content/uploads/2015/07/Twitter-icon.pn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6324457"/>
            <a:ext cx="588769" cy="5887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56017CB-3D5D-9B4B-9EF8-EF5B2ACAB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6097993"/>
            <a:ext cx="2926080" cy="72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64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9701" y="3290504"/>
            <a:ext cx="37499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baseline="30000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" name="Picture 12" descr="MDS_STUDY_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740" y="1170340"/>
            <a:ext cx="3005486" cy="1600200"/>
          </a:xfrm>
          <a:prstGeom prst="rect">
            <a:avLst/>
          </a:prstGeom>
        </p:spPr>
      </p:pic>
      <p:sp>
        <p:nvSpPr>
          <p:cNvPr id="15" name="Rectangle 3"/>
          <p:cNvSpPr txBox="1">
            <a:spLocks/>
          </p:cNvSpPr>
          <p:nvPr/>
        </p:nvSpPr>
        <p:spPr bwMode="auto">
          <a:xfrm>
            <a:off x="3276600" y="152400"/>
            <a:ext cx="2590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charset="0"/>
              <a:buNone/>
            </a:pPr>
            <a:r>
              <a:rPr lang="en-US" sz="4400" b="1" kern="0" dirty="0">
                <a:solidFill>
                  <a:srgbClr val="008000"/>
                </a:solidFill>
              </a:rPr>
              <a:t>Thanks!!!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668" y="4337150"/>
            <a:ext cx="1523771" cy="2234269"/>
          </a:xfrm>
          <a:prstGeom prst="rect">
            <a:avLst/>
          </a:prstGeom>
        </p:spPr>
      </p:pic>
      <p:sp>
        <p:nvSpPr>
          <p:cNvPr id="7" name="Bent Arrow 6"/>
          <p:cNvSpPr/>
          <p:nvPr/>
        </p:nvSpPr>
        <p:spPr>
          <a:xfrm rot="5400000">
            <a:off x="4661220" y="2417711"/>
            <a:ext cx="874758" cy="916135"/>
          </a:xfrm>
          <a:prstGeom prst="bentArrow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43975" y="4744428"/>
            <a:ext cx="1323333" cy="184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391293"/>
            <a:ext cx="4091271" cy="2727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6B451F-4AF0-BC46-A34C-02221C019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795" y="6156033"/>
            <a:ext cx="2926080" cy="726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9" y="1093672"/>
            <a:ext cx="4476750" cy="3140407"/>
          </a:xfrm>
          <a:prstGeom prst="rect">
            <a:avLst/>
          </a:prstGeom>
        </p:spPr>
      </p:pic>
      <p:sp>
        <p:nvSpPr>
          <p:cNvPr id="20" name="Bent Arrow 19"/>
          <p:cNvSpPr/>
          <p:nvPr/>
        </p:nvSpPr>
        <p:spPr>
          <a:xfrm rot="5400000">
            <a:off x="3302033" y="7987838"/>
            <a:ext cx="874758" cy="916135"/>
          </a:xfrm>
          <a:prstGeom prst="bentArrow">
            <a:avLst/>
          </a:prstGeom>
          <a:solidFill>
            <a:srgbClr val="008000"/>
          </a:solidFill>
          <a:ln>
            <a:noFill/>
          </a:ln>
          <a:scene3d>
            <a:camera prst="orthographicFront">
              <a:rot lat="0" lon="20999997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21" name="Bent Arrow 20"/>
          <p:cNvSpPr/>
          <p:nvPr/>
        </p:nvSpPr>
        <p:spPr>
          <a:xfrm rot="10800000">
            <a:off x="3978937" y="4302888"/>
            <a:ext cx="874758" cy="916135"/>
          </a:xfrm>
          <a:prstGeom prst="bentArrow">
            <a:avLst/>
          </a:prstGeom>
          <a:solidFill>
            <a:srgbClr val="EB8C00"/>
          </a:solidFill>
          <a:ln>
            <a:noFill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7358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23622"/>
            <a:ext cx="8229600" cy="1891174"/>
          </a:xfrm>
        </p:spPr>
        <p:txBody>
          <a:bodyPr/>
          <a:lstStyle/>
          <a:p>
            <a:r>
              <a:rPr lang="en-US" b="1" dirty="0">
                <a:solidFill>
                  <a:srgbClr val="EB8C00"/>
                </a:solidFill>
              </a:rPr>
              <a:t>Predicting Response to HMAs (When)</a:t>
            </a:r>
          </a:p>
          <a:p>
            <a:r>
              <a:rPr lang="en-US" dirty="0"/>
              <a:t>Clinical Management Strategies </a:t>
            </a:r>
            <a:r>
              <a:rPr lang="en-US" b="1" dirty="0">
                <a:solidFill>
                  <a:srgbClr val="008000"/>
                </a:solidFill>
              </a:rPr>
              <a:t>(How)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A0413-BE5F-4D48-92A4-6C4B272E28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152400" y="7816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HMAs and MDS|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90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Agenda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708436" y="6424526"/>
            <a:ext cx="2362200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@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MikkaelSekeres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10" name="Picture 4" descr="http://cdn.business2community.com/wp-content/uploads/2015/07/Twitter-icon.pn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6324457"/>
            <a:ext cx="588769" cy="5887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56017CB-3D5D-9B4B-9EF8-EF5B2ACAB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6097993"/>
            <a:ext cx="2926080" cy="72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79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66902"/>
            <a:ext cx="8305800" cy="522197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A0413-BE5F-4D48-92A4-6C4B272E28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152400" y="214535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ts val="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MDS |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Modifying MLD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6488668"/>
            <a:ext cx="608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Sekeres and Patel Hematology (ASH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Educ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Book) 2019. </a:t>
            </a:r>
          </a:p>
        </p:txBody>
      </p:sp>
      <p:sp>
        <p:nvSpPr>
          <p:cNvPr id="7" name="Rectangle 6"/>
          <p:cNvSpPr/>
          <p:nvPr/>
        </p:nvSpPr>
        <p:spPr>
          <a:xfrm>
            <a:off x="6324600" y="3048000"/>
            <a:ext cx="2362200" cy="1066800"/>
          </a:xfrm>
          <a:prstGeom prst="rect">
            <a:avLst/>
          </a:prstGeom>
          <a:noFill/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936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/>
          </p:cNvSpPr>
          <p:nvPr/>
        </p:nvSpPr>
        <p:spPr bwMode="auto">
          <a:xfrm>
            <a:off x="152400" y="214534"/>
            <a:ext cx="8839200" cy="85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4000"/>
              </a:lnSpc>
              <a:spcBef>
                <a:spcPts val="0"/>
              </a:spcBef>
              <a:buFont typeface="Arial" charset="0"/>
              <a:buNone/>
            </a:pPr>
            <a:r>
              <a:rPr lang="en-US" sz="4400" b="1" kern="0" dirty="0">
                <a:solidFill>
                  <a:srgbClr val="4F81BD">
                    <a:lumMod val="75000"/>
                  </a:srgbClr>
                </a:solidFill>
              </a:rPr>
              <a:t>Higher-risk MDS | </a:t>
            </a:r>
            <a:r>
              <a:rPr lang="en-US" sz="4400" b="1" kern="0" dirty="0">
                <a:solidFill>
                  <a:srgbClr val="008000"/>
                </a:solidFill>
              </a:rPr>
              <a:t>HMA and HCT 				</a:t>
            </a:r>
            <a:endParaRPr lang="en-US" sz="4400" b="1" kern="0" dirty="0">
              <a:solidFill>
                <a:srgbClr val="8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6478394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Sekeres and Cutler Blood 2014;123:829.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" y="1295400"/>
            <a:ext cx="7262813" cy="52577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2F4D71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09800" y="2515297"/>
            <a:ext cx="1752600" cy="914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F64094-73D3-674B-AADD-F5CD2C863078}"/>
              </a:ext>
            </a:extLst>
          </p:cNvPr>
          <p:cNvSpPr/>
          <p:nvPr/>
        </p:nvSpPr>
        <p:spPr>
          <a:xfrm>
            <a:off x="4648200" y="4495800"/>
            <a:ext cx="1524000" cy="8382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123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/>
          </p:cNvSpPr>
          <p:nvPr/>
        </p:nvSpPr>
        <p:spPr bwMode="auto">
          <a:xfrm>
            <a:off x="152400" y="214534"/>
            <a:ext cx="8839200" cy="85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4000"/>
              </a:lnSpc>
              <a:spcBef>
                <a:spcPts val="0"/>
              </a:spcBef>
              <a:buFont typeface="Arial" charset="0"/>
              <a:buNone/>
            </a:pPr>
            <a:r>
              <a:rPr lang="en-US" sz="4400" b="1" kern="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Lower-risk MDS | </a:t>
            </a:r>
            <a:r>
              <a:rPr lang="en-US" sz="4400" b="1" kern="0" dirty="0">
                <a:solidFill>
                  <a:srgbClr val="008000"/>
                </a:solidFill>
                <a:latin typeface="Calibri"/>
              </a:rPr>
              <a:t>Modifying 				                   MLD: </a:t>
            </a:r>
            <a:r>
              <a:rPr lang="en-US" sz="4400" b="1" kern="0" dirty="0">
                <a:solidFill>
                  <a:srgbClr val="800000"/>
                </a:solidFill>
                <a:latin typeface="Calibri"/>
              </a:rPr>
              <a:t>HMA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95400" y="1524000"/>
          <a:ext cx="6629400" cy="3642233"/>
        </p:xfrm>
        <a:graphic>
          <a:graphicData uri="http://schemas.openxmlformats.org/drawingml/2006/table">
            <a:tbl>
              <a:tblPr firstRow="1" bandRow="1"/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2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Response</a:t>
                      </a:r>
                      <a:endParaRPr lang="en-US" sz="2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N (%)</a:t>
                      </a:r>
                      <a:endParaRPr kumimoji="0" lang="en-US" sz="2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444">
                <a:tc>
                  <a:txBody>
                    <a:bodyPr/>
                    <a:lstStyle/>
                    <a:p>
                      <a:pPr marL="7938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CR</a:t>
                      </a:r>
                      <a:endParaRPr lang="en-US" sz="2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33 (36)</a:t>
                      </a: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444">
                <a:tc>
                  <a:txBody>
                    <a:bodyPr/>
                    <a:lstStyle/>
                    <a:p>
                      <a:pPr marL="7938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mCR</a:t>
                      </a:r>
                      <a:endParaRPr lang="en-US" sz="2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8 (9)</a:t>
                      </a: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444">
                <a:tc>
                  <a:txBody>
                    <a:bodyPr/>
                    <a:lstStyle/>
                    <a:p>
                      <a:pPr marL="7938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HI</a:t>
                      </a:r>
                      <a:endParaRPr lang="en-US" sz="2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13</a:t>
                      </a:r>
                      <a:r>
                        <a:rPr lang="en-US" sz="2600" b="1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(14)</a:t>
                      </a:r>
                      <a:endParaRPr lang="en-US" sz="2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444">
                <a:tc>
                  <a:txBody>
                    <a:bodyPr/>
                    <a:lstStyle/>
                    <a:p>
                      <a:pPr marL="7938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ORR</a:t>
                      </a: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54 (59)</a:t>
                      </a: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444">
                <a:tc>
                  <a:txBody>
                    <a:bodyPr/>
                    <a:lstStyle/>
                    <a:p>
                      <a:pPr marL="7938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SD</a:t>
                      </a: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31 (34)</a:t>
                      </a: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444">
                <a:tc>
                  <a:txBody>
                    <a:bodyPr/>
                    <a:lstStyle/>
                    <a:p>
                      <a:pPr marL="7938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PD</a:t>
                      </a: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 (7)</a:t>
                      </a: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Rectangle 6"/>
          <p:cNvSpPr txBox="1">
            <a:spLocks noChangeArrowheads="1"/>
          </p:cNvSpPr>
          <p:nvPr/>
        </p:nvSpPr>
        <p:spPr bwMode="auto">
          <a:xfrm>
            <a:off x="194963" y="5486400"/>
            <a:ext cx="8915400" cy="100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894013" indent="-608013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3351213" indent="-608013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808413" indent="-608013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4265613" indent="-608013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236538" indent="-236538">
              <a:spcBef>
                <a:spcPts val="900"/>
              </a:spcBef>
              <a:buSzPct val="100000"/>
            </a:pPr>
            <a:r>
              <a:rPr lang="en-US" altLang="en-US" sz="2600">
                <a:solidFill>
                  <a:schemeClr val="tx2"/>
                </a:solidFill>
                <a:latin typeface="Arial" charset="0"/>
              </a:rPr>
              <a:t>Median time to best response: 2 months (range: 1-20)</a:t>
            </a:r>
          </a:p>
          <a:p>
            <a:pPr marL="236538" indent="-236538">
              <a:spcBef>
                <a:spcPts val="900"/>
              </a:spcBef>
              <a:buSzPct val="100000"/>
            </a:pPr>
            <a:r>
              <a:rPr lang="en-US" altLang="en-US" sz="2600">
                <a:solidFill>
                  <a:schemeClr val="tx2"/>
                </a:solidFill>
                <a:latin typeface="Arial" charset="0"/>
                <a:sym typeface="Symbol" pitchFamily="18" charset="2"/>
              </a:rPr>
              <a:t>Median number of cycles received: 9 (range: 2-32)</a:t>
            </a:r>
            <a:endParaRPr lang="en-US" altLang="en-US" sz="2600" dirty="0">
              <a:solidFill>
                <a:schemeClr val="tx2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78394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Jabbour</a:t>
            </a:r>
            <a:r>
              <a:rPr lang="en-US" dirty="0"/>
              <a:t> et al. for MDS CRC Blood 2017;130:1514</a:t>
            </a:r>
          </a:p>
        </p:txBody>
      </p:sp>
    </p:spTree>
    <p:extLst>
      <p:ext uri="{BB962C8B-B14F-4D97-AF65-F5344CB8AC3E}">
        <p14:creationId xmlns:p14="http://schemas.microsoft.com/office/powerpoint/2010/main" val="158234150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3"/>
          <p:cNvSpPr txBox="1">
            <a:spLocks noChangeArrowheads="1"/>
          </p:cNvSpPr>
          <p:nvPr/>
        </p:nvSpPr>
        <p:spPr bwMode="auto">
          <a:xfrm>
            <a:off x="4343400" y="1600200"/>
            <a:ext cx="438308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Log-Rank  p=0.0001</a:t>
            </a: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HR = 0.58 [95% CI: 0.43, 0.77]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114690" name="Group 4"/>
          <p:cNvGrpSpPr>
            <a:grpSpLocks/>
          </p:cNvGrpSpPr>
          <p:nvPr/>
        </p:nvGrpSpPr>
        <p:grpSpPr bwMode="auto">
          <a:xfrm>
            <a:off x="1530350" y="1684338"/>
            <a:ext cx="6896100" cy="3865562"/>
            <a:chOff x="858" y="1096"/>
            <a:chExt cx="4344" cy="2435"/>
          </a:xfrm>
        </p:grpSpPr>
        <p:sp>
          <p:nvSpPr>
            <p:cNvPr id="114736" name="Freeform 5"/>
            <p:cNvSpPr>
              <a:spLocks/>
            </p:cNvSpPr>
            <p:nvPr/>
          </p:nvSpPr>
          <p:spPr bwMode="auto">
            <a:xfrm>
              <a:off x="890" y="1096"/>
              <a:ext cx="4312" cy="2390"/>
            </a:xfrm>
            <a:custGeom>
              <a:avLst/>
              <a:gdLst>
                <a:gd name="T0" fmla="*/ 0 w 4312"/>
                <a:gd name="T1" fmla="*/ 0 h 2390"/>
                <a:gd name="T2" fmla="*/ 0 w 4312"/>
                <a:gd name="T3" fmla="*/ 2390 h 2390"/>
                <a:gd name="T4" fmla="*/ 4312 w 4312"/>
                <a:gd name="T5" fmla="*/ 2390 h 2390"/>
                <a:gd name="T6" fmla="*/ 0 60000 65536"/>
                <a:gd name="T7" fmla="*/ 0 60000 65536"/>
                <a:gd name="T8" fmla="*/ 0 60000 65536"/>
                <a:gd name="T9" fmla="*/ 0 w 4312"/>
                <a:gd name="T10" fmla="*/ 0 h 2390"/>
                <a:gd name="T11" fmla="*/ 4312 w 4312"/>
                <a:gd name="T12" fmla="*/ 2390 h 23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12" h="2390">
                  <a:moveTo>
                    <a:pt x="0" y="0"/>
                  </a:moveTo>
                  <a:lnTo>
                    <a:pt x="0" y="2390"/>
                  </a:lnTo>
                  <a:lnTo>
                    <a:pt x="4312" y="239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114737" name="Group 6"/>
            <p:cNvGrpSpPr>
              <a:grpSpLocks/>
            </p:cNvGrpSpPr>
            <p:nvPr/>
          </p:nvGrpSpPr>
          <p:grpSpPr bwMode="auto">
            <a:xfrm>
              <a:off x="858" y="1130"/>
              <a:ext cx="28" cy="2323"/>
              <a:chOff x="858" y="1130"/>
              <a:chExt cx="28" cy="2323"/>
            </a:xfrm>
          </p:grpSpPr>
          <p:sp>
            <p:nvSpPr>
              <p:cNvPr id="114748" name="Line 7"/>
              <p:cNvSpPr>
                <a:spLocks noChangeShapeType="1"/>
              </p:cNvSpPr>
              <p:nvPr/>
            </p:nvSpPr>
            <p:spPr bwMode="auto">
              <a:xfrm>
                <a:off x="858" y="1130"/>
                <a:ext cx="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4749" name="Line 8"/>
              <p:cNvSpPr>
                <a:spLocks noChangeShapeType="1"/>
              </p:cNvSpPr>
              <p:nvPr/>
            </p:nvSpPr>
            <p:spPr bwMode="auto">
              <a:xfrm>
                <a:off x="858" y="1367"/>
                <a:ext cx="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4750" name="Line 9"/>
              <p:cNvSpPr>
                <a:spLocks noChangeShapeType="1"/>
              </p:cNvSpPr>
              <p:nvPr/>
            </p:nvSpPr>
            <p:spPr bwMode="auto">
              <a:xfrm>
                <a:off x="858" y="1598"/>
                <a:ext cx="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4751" name="Line 10"/>
              <p:cNvSpPr>
                <a:spLocks noChangeShapeType="1"/>
              </p:cNvSpPr>
              <p:nvPr/>
            </p:nvSpPr>
            <p:spPr bwMode="auto">
              <a:xfrm>
                <a:off x="858" y="1828"/>
                <a:ext cx="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4752" name="Line 11"/>
              <p:cNvSpPr>
                <a:spLocks noChangeShapeType="1"/>
              </p:cNvSpPr>
              <p:nvPr/>
            </p:nvSpPr>
            <p:spPr bwMode="auto">
              <a:xfrm>
                <a:off x="858" y="2062"/>
                <a:ext cx="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4753" name="Line 12"/>
              <p:cNvSpPr>
                <a:spLocks noChangeShapeType="1"/>
              </p:cNvSpPr>
              <p:nvPr/>
            </p:nvSpPr>
            <p:spPr bwMode="auto">
              <a:xfrm>
                <a:off x="858" y="2293"/>
                <a:ext cx="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4754" name="Line 13"/>
              <p:cNvSpPr>
                <a:spLocks noChangeShapeType="1"/>
              </p:cNvSpPr>
              <p:nvPr/>
            </p:nvSpPr>
            <p:spPr bwMode="auto">
              <a:xfrm>
                <a:off x="858" y="2524"/>
                <a:ext cx="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4755" name="Line 14"/>
              <p:cNvSpPr>
                <a:spLocks noChangeShapeType="1"/>
              </p:cNvSpPr>
              <p:nvPr/>
            </p:nvSpPr>
            <p:spPr bwMode="auto">
              <a:xfrm>
                <a:off x="858" y="2757"/>
                <a:ext cx="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4756" name="Line 15"/>
              <p:cNvSpPr>
                <a:spLocks noChangeShapeType="1"/>
              </p:cNvSpPr>
              <p:nvPr/>
            </p:nvSpPr>
            <p:spPr bwMode="auto">
              <a:xfrm>
                <a:off x="858" y="2990"/>
                <a:ext cx="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4757" name="Line 16"/>
              <p:cNvSpPr>
                <a:spLocks noChangeShapeType="1"/>
              </p:cNvSpPr>
              <p:nvPr/>
            </p:nvSpPr>
            <p:spPr bwMode="auto">
              <a:xfrm>
                <a:off x="858" y="3220"/>
                <a:ext cx="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4758" name="Line 17"/>
              <p:cNvSpPr>
                <a:spLocks noChangeShapeType="1"/>
              </p:cNvSpPr>
              <p:nvPr/>
            </p:nvSpPr>
            <p:spPr bwMode="auto">
              <a:xfrm>
                <a:off x="858" y="3453"/>
                <a:ext cx="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4738" name="Group 18"/>
            <p:cNvGrpSpPr>
              <a:grpSpLocks/>
            </p:cNvGrpSpPr>
            <p:nvPr/>
          </p:nvGrpSpPr>
          <p:grpSpPr bwMode="auto">
            <a:xfrm>
              <a:off x="912" y="3487"/>
              <a:ext cx="4013" cy="44"/>
              <a:chOff x="912" y="3487"/>
              <a:chExt cx="4013" cy="44"/>
            </a:xfrm>
          </p:grpSpPr>
          <p:sp>
            <p:nvSpPr>
              <p:cNvPr id="114739" name="Line 19"/>
              <p:cNvSpPr>
                <a:spLocks noChangeShapeType="1"/>
              </p:cNvSpPr>
              <p:nvPr/>
            </p:nvSpPr>
            <p:spPr bwMode="auto">
              <a:xfrm flipV="1">
                <a:off x="912" y="3487"/>
                <a:ext cx="0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4740" name="Line 20"/>
              <p:cNvSpPr>
                <a:spLocks noChangeShapeType="1"/>
              </p:cNvSpPr>
              <p:nvPr/>
            </p:nvSpPr>
            <p:spPr bwMode="auto">
              <a:xfrm flipV="1">
                <a:off x="1414" y="3487"/>
                <a:ext cx="0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4741" name="Line 21"/>
              <p:cNvSpPr>
                <a:spLocks noChangeShapeType="1"/>
              </p:cNvSpPr>
              <p:nvPr/>
            </p:nvSpPr>
            <p:spPr bwMode="auto">
              <a:xfrm flipV="1">
                <a:off x="1916" y="3487"/>
                <a:ext cx="0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4742" name="Line 22"/>
              <p:cNvSpPr>
                <a:spLocks noChangeShapeType="1"/>
              </p:cNvSpPr>
              <p:nvPr/>
            </p:nvSpPr>
            <p:spPr bwMode="auto">
              <a:xfrm flipV="1">
                <a:off x="2415" y="3487"/>
                <a:ext cx="0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4743" name="Line 23"/>
              <p:cNvSpPr>
                <a:spLocks noChangeShapeType="1"/>
              </p:cNvSpPr>
              <p:nvPr/>
            </p:nvSpPr>
            <p:spPr bwMode="auto">
              <a:xfrm flipV="1">
                <a:off x="2914" y="3487"/>
                <a:ext cx="0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4744" name="Line 24"/>
              <p:cNvSpPr>
                <a:spLocks noChangeShapeType="1"/>
              </p:cNvSpPr>
              <p:nvPr/>
            </p:nvSpPr>
            <p:spPr bwMode="auto">
              <a:xfrm flipV="1">
                <a:off x="3422" y="3487"/>
                <a:ext cx="0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4745" name="Line 25"/>
              <p:cNvSpPr>
                <a:spLocks noChangeShapeType="1"/>
              </p:cNvSpPr>
              <p:nvPr/>
            </p:nvSpPr>
            <p:spPr bwMode="auto">
              <a:xfrm flipV="1">
                <a:off x="3924" y="3487"/>
                <a:ext cx="0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4746" name="Line 26"/>
              <p:cNvSpPr>
                <a:spLocks noChangeShapeType="1"/>
              </p:cNvSpPr>
              <p:nvPr/>
            </p:nvSpPr>
            <p:spPr bwMode="auto">
              <a:xfrm flipV="1">
                <a:off x="4423" y="3487"/>
                <a:ext cx="0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4747" name="Line 27"/>
              <p:cNvSpPr>
                <a:spLocks noChangeShapeType="1"/>
              </p:cNvSpPr>
              <p:nvPr/>
            </p:nvSpPr>
            <p:spPr bwMode="auto">
              <a:xfrm flipV="1">
                <a:off x="4925" y="3487"/>
                <a:ext cx="0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4691" name="Group 28"/>
          <p:cNvGrpSpPr>
            <a:grpSpLocks/>
          </p:cNvGrpSpPr>
          <p:nvPr/>
        </p:nvGrpSpPr>
        <p:grpSpPr bwMode="auto">
          <a:xfrm>
            <a:off x="1447800" y="5486400"/>
            <a:ext cx="6748463" cy="336550"/>
            <a:chOff x="806" y="3491"/>
            <a:chExt cx="4251" cy="212"/>
          </a:xfrm>
        </p:grpSpPr>
        <p:sp>
          <p:nvSpPr>
            <p:cNvPr id="114727" name="Text Box 29"/>
            <p:cNvSpPr txBox="1">
              <a:spLocks noChangeArrowheads="1"/>
            </p:cNvSpPr>
            <p:nvPr/>
          </p:nvSpPr>
          <p:spPr bwMode="auto">
            <a:xfrm>
              <a:off x="806" y="3491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0</a:t>
              </a:r>
            </a:p>
          </p:txBody>
        </p:sp>
        <p:sp>
          <p:nvSpPr>
            <p:cNvPr id="114728" name="Text Box 30"/>
            <p:cNvSpPr txBox="1">
              <a:spLocks noChangeArrowheads="1"/>
            </p:cNvSpPr>
            <p:nvPr/>
          </p:nvSpPr>
          <p:spPr bwMode="auto">
            <a:xfrm>
              <a:off x="1314" y="3491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5</a:t>
              </a:r>
            </a:p>
          </p:txBody>
        </p:sp>
        <p:sp>
          <p:nvSpPr>
            <p:cNvPr id="114729" name="Text Box 31"/>
            <p:cNvSpPr txBox="1">
              <a:spLocks noChangeArrowheads="1"/>
            </p:cNvSpPr>
            <p:nvPr/>
          </p:nvSpPr>
          <p:spPr bwMode="auto">
            <a:xfrm>
              <a:off x="1787" y="3491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10</a:t>
              </a:r>
            </a:p>
          </p:txBody>
        </p:sp>
        <p:sp>
          <p:nvSpPr>
            <p:cNvPr id="114730" name="Text Box 32"/>
            <p:cNvSpPr txBox="1">
              <a:spLocks noChangeArrowheads="1"/>
            </p:cNvSpPr>
            <p:nvPr/>
          </p:nvSpPr>
          <p:spPr bwMode="auto">
            <a:xfrm>
              <a:off x="2283" y="3491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15</a:t>
              </a:r>
            </a:p>
          </p:txBody>
        </p:sp>
        <p:sp>
          <p:nvSpPr>
            <p:cNvPr id="114731" name="Text Box 33"/>
            <p:cNvSpPr txBox="1">
              <a:spLocks noChangeArrowheads="1"/>
            </p:cNvSpPr>
            <p:nvPr/>
          </p:nvSpPr>
          <p:spPr bwMode="auto">
            <a:xfrm>
              <a:off x="2791" y="3491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20</a:t>
              </a:r>
            </a:p>
          </p:txBody>
        </p:sp>
        <p:sp>
          <p:nvSpPr>
            <p:cNvPr id="114732" name="Text Box 34"/>
            <p:cNvSpPr txBox="1">
              <a:spLocks noChangeArrowheads="1"/>
            </p:cNvSpPr>
            <p:nvPr/>
          </p:nvSpPr>
          <p:spPr bwMode="auto">
            <a:xfrm>
              <a:off x="3299" y="3491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25</a:t>
              </a:r>
            </a:p>
          </p:txBody>
        </p:sp>
        <p:sp>
          <p:nvSpPr>
            <p:cNvPr id="114733" name="Text Box 35"/>
            <p:cNvSpPr txBox="1">
              <a:spLocks noChangeArrowheads="1"/>
            </p:cNvSpPr>
            <p:nvPr/>
          </p:nvSpPr>
          <p:spPr bwMode="auto">
            <a:xfrm>
              <a:off x="3783" y="3491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30</a:t>
              </a:r>
            </a:p>
          </p:txBody>
        </p:sp>
        <p:sp>
          <p:nvSpPr>
            <p:cNvPr id="114734" name="Text Box 36"/>
            <p:cNvSpPr txBox="1">
              <a:spLocks noChangeArrowheads="1"/>
            </p:cNvSpPr>
            <p:nvPr/>
          </p:nvSpPr>
          <p:spPr bwMode="auto">
            <a:xfrm>
              <a:off x="4291" y="3491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35</a:t>
              </a:r>
            </a:p>
          </p:txBody>
        </p:sp>
        <p:sp>
          <p:nvSpPr>
            <p:cNvPr id="114735" name="Text Box 37"/>
            <p:cNvSpPr txBox="1">
              <a:spLocks noChangeArrowheads="1"/>
            </p:cNvSpPr>
            <p:nvPr/>
          </p:nvSpPr>
          <p:spPr bwMode="auto">
            <a:xfrm>
              <a:off x="4799" y="3491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40</a:t>
              </a:r>
            </a:p>
          </p:txBody>
        </p:sp>
      </p:grpSp>
      <p:sp>
        <p:nvSpPr>
          <p:cNvPr id="114692" name="Text Box 38"/>
          <p:cNvSpPr txBox="1">
            <a:spLocks noChangeArrowheads="1"/>
          </p:cNvSpPr>
          <p:nvPr/>
        </p:nvSpPr>
        <p:spPr bwMode="auto">
          <a:xfrm>
            <a:off x="2743200" y="5791200"/>
            <a:ext cx="3792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Time (months) from Randomization</a:t>
            </a:r>
          </a:p>
        </p:txBody>
      </p:sp>
      <p:grpSp>
        <p:nvGrpSpPr>
          <p:cNvPr id="114693" name="Group 39"/>
          <p:cNvGrpSpPr>
            <a:grpSpLocks/>
          </p:cNvGrpSpPr>
          <p:nvPr/>
        </p:nvGrpSpPr>
        <p:grpSpPr bwMode="auto">
          <a:xfrm>
            <a:off x="1071563" y="1387475"/>
            <a:ext cx="466725" cy="4022725"/>
            <a:chOff x="602" y="1023"/>
            <a:chExt cx="294" cy="2534"/>
          </a:xfrm>
        </p:grpSpPr>
        <p:sp>
          <p:nvSpPr>
            <p:cNvPr id="114716" name="Text Box 40"/>
            <p:cNvSpPr txBox="1">
              <a:spLocks noChangeArrowheads="1"/>
            </p:cNvSpPr>
            <p:nvPr/>
          </p:nvSpPr>
          <p:spPr bwMode="auto">
            <a:xfrm>
              <a:off x="602" y="3345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0.0</a:t>
              </a:r>
            </a:p>
          </p:txBody>
        </p:sp>
        <p:sp>
          <p:nvSpPr>
            <p:cNvPr id="114717" name="Text Box 41"/>
            <p:cNvSpPr txBox="1">
              <a:spLocks noChangeArrowheads="1"/>
            </p:cNvSpPr>
            <p:nvPr/>
          </p:nvSpPr>
          <p:spPr bwMode="auto">
            <a:xfrm>
              <a:off x="602" y="3112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0.1</a:t>
              </a:r>
            </a:p>
          </p:txBody>
        </p:sp>
        <p:sp>
          <p:nvSpPr>
            <p:cNvPr id="114718" name="Text Box 42"/>
            <p:cNvSpPr txBox="1">
              <a:spLocks noChangeArrowheads="1"/>
            </p:cNvSpPr>
            <p:nvPr/>
          </p:nvSpPr>
          <p:spPr bwMode="auto">
            <a:xfrm>
              <a:off x="602" y="2880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0.2</a:t>
              </a:r>
            </a:p>
          </p:txBody>
        </p:sp>
        <p:sp>
          <p:nvSpPr>
            <p:cNvPr id="114719" name="Text Box 43"/>
            <p:cNvSpPr txBox="1">
              <a:spLocks noChangeArrowheads="1"/>
            </p:cNvSpPr>
            <p:nvPr/>
          </p:nvSpPr>
          <p:spPr bwMode="auto">
            <a:xfrm>
              <a:off x="602" y="2648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0.3</a:t>
              </a:r>
            </a:p>
          </p:txBody>
        </p:sp>
        <p:sp>
          <p:nvSpPr>
            <p:cNvPr id="114720" name="Text Box 44"/>
            <p:cNvSpPr txBox="1">
              <a:spLocks noChangeArrowheads="1"/>
            </p:cNvSpPr>
            <p:nvPr/>
          </p:nvSpPr>
          <p:spPr bwMode="auto">
            <a:xfrm>
              <a:off x="602" y="2416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0.4</a:t>
              </a:r>
            </a:p>
          </p:txBody>
        </p:sp>
        <p:sp>
          <p:nvSpPr>
            <p:cNvPr id="114721" name="Text Box 45"/>
            <p:cNvSpPr txBox="1">
              <a:spLocks noChangeArrowheads="1"/>
            </p:cNvSpPr>
            <p:nvPr/>
          </p:nvSpPr>
          <p:spPr bwMode="auto">
            <a:xfrm>
              <a:off x="602" y="2184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0.5</a:t>
              </a:r>
            </a:p>
          </p:txBody>
        </p:sp>
        <p:sp>
          <p:nvSpPr>
            <p:cNvPr id="114722" name="Text Box 46"/>
            <p:cNvSpPr txBox="1">
              <a:spLocks noChangeArrowheads="1"/>
            </p:cNvSpPr>
            <p:nvPr/>
          </p:nvSpPr>
          <p:spPr bwMode="auto">
            <a:xfrm>
              <a:off x="602" y="1951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0.6</a:t>
              </a:r>
            </a:p>
          </p:txBody>
        </p:sp>
        <p:sp>
          <p:nvSpPr>
            <p:cNvPr id="114723" name="Text Box 47"/>
            <p:cNvSpPr txBox="1">
              <a:spLocks noChangeArrowheads="1"/>
            </p:cNvSpPr>
            <p:nvPr/>
          </p:nvSpPr>
          <p:spPr bwMode="auto">
            <a:xfrm>
              <a:off x="602" y="1719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0.7</a:t>
              </a:r>
            </a:p>
          </p:txBody>
        </p:sp>
        <p:sp>
          <p:nvSpPr>
            <p:cNvPr id="114724" name="Text Box 48"/>
            <p:cNvSpPr txBox="1">
              <a:spLocks noChangeArrowheads="1"/>
            </p:cNvSpPr>
            <p:nvPr/>
          </p:nvSpPr>
          <p:spPr bwMode="auto">
            <a:xfrm>
              <a:off x="602" y="1487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0.8</a:t>
              </a:r>
            </a:p>
          </p:txBody>
        </p:sp>
        <p:sp>
          <p:nvSpPr>
            <p:cNvPr id="114725" name="Text Box 49"/>
            <p:cNvSpPr txBox="1">
              <a:spLocks noChangeArrowheads="1"/>
            </p:cNvSpPr>
            <p:nvPr/>
          </p:nvSpPr>
          <p:spPr bwMode="auto">
            <a:xfrm>
              <a:off x="602" y="1255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0.9</a:t>
              </a:r>
            </a:p>
          </p:txBody>
        </p:sp>
        <p:sp>
          <p:nvSpPr>
            <p:cNvPr id="114726" name="Text Box 50"/>
            <p:cNvSpPr txBox="1">
              <a:spLocks noChangeArrowheads="1"/>
            </p:cNvSpPr>
            <p:nvPr/>
          </p:nvSpPr>
          <p:spPr bwMode="auto">
            <a:xfrm>
              <a:off x="602" y="1023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1.0</a:t>
              </a:r>
            </a:p>
          </p:txBody>
        </p:sp>
      </p:grpSp>
      <p:sp>
        <p:nvSpPr>
          <p:cNvPr id="114694" name="Text Box 51"/>
          <p:cNvSpPr txBox="1">
            <a:spLocks noChangeArrowheads="1"/>
          </p:cNvSpPr>
          <p:nvPr/>
        </p:nvSpPr>
        <p:spPr bwMode="auto">
          <a:xfrm rot="-5400000">
            <a:off x="-251618" y="3372644"/>
            <a:ext cx="226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Proportion Surviving</a:t>
            </a:r>
          </a:p>
        </p:txBody>
      </p:sp>
      <p:sp>
        <p:nvSpPr>
          <p:cNvPr id="114695" name="Freeform 52"/>
          <p:cNvSpPr>
            <a:spLocks/>
          </p:cNvSpPr>
          <p:nvPr/>
        </p:nvSpPr>
        <p:spPr bwMode="auto">
          <a:xfrm>
            <a:off x="1695450" y="1762125"/>
            <a:ext cx="5338763" cy="2871788"/>
          </a:xfrm>
          <a:custGeom>
            <a:avLst/>
            <a:gdLst>
              <a:gd name="T0" fmla="*/ 2147483647 w 3363"/>
              <a:gd name="T1" fmla="*/ 2147483647 h 1809"/>
              <a:gd name="T2" fmla="*/ 2147483647 w 3363"/>
              <a:gd name="T3" fmla="*/ 2147483647 h 1809"/>
              <a:gd name="T4" fmla="*/ 2147483647 w 3363"/>
              <a:gd name="T5" fmla="*/ 2147483647 h 1809"/>
              <a:gd name="T6" fmla="*/ 2147483647 w 3363"/>
              <a:gd name="T7" fmla="*/ 2147483647 h 1809"/>
              <a:gd name="T8" fmla="*/ 2147483647 w 3363"/>
              <a:gd name="T9" fmla="*/ 2147483647 h 1809"/>
              <a:gd name="T10" fmla="*/ 2147483647 w 3363"/>
              <a:gd name="T11" fmla="*/ 2147483647 h 1809"/>
              <a:gd name="T12" fmla="*/ 2147483647 w 3363"/>
              <a:gd name="T13" fmla="*/ 2147483647 h 1809"/>
              <a:gd name="T14" fmla="*/ 2147483647 w 3363"/>
              <a:gd name="T15" fmla="*/ 2147483647 h 1809"/>
              <a:gd name="T16" fmla="*/ 2147483647 w 3363"/>
              <a:gd name="T17" fmla="*/ 2147483647 h 1809"/>
              <a:gd name="T18" fmla="*/ 2147483647 w 3363"/>
              <a:gd name="T19" fmla="*/ 2147483647 h 1809"/>
              <a:gd name="T20" fmla="*/ 2147483647 w 3363"/>
              <a:gd name="T21" fmla="*/ 2147483647 h 1809"/>
              <a:gd name="T22" fmla="*/ 2147483647 w 3363"/>
              <a:gd name="T23" fmla="*/ 2147483647 h 1809"/>
              <a:gd name="T24" fmla="*/ 2147483647 w 3363"/>
              <a:gd name="T25" fmla="*/ 2147483647 h 1809"/>
              <a:gd name="T26" fmla="*/ 2147483647 w 3363"/>
              <a:gd name="T27" fmla="*/ 2147483647 h 1809"/>
              <a:gd name="T28" fmla="*/ 2147483647 w 3363"/>
              <a:gd name="T29" fmla="*/ 2147483647 h 1809"/>
              <a:gd name="T30" fmla="*/ 2147483647 w 3363"/>
              <a:gd name="T31" fmla="*/ 2147483647 h 1809"/>
              <a:gd name="T32" fmla="*/ 2147483647 w 3363"/>
              <a:gd name="T33" fmla="*/ 2147483647 h 1809"/>
              <a:gd name="T34" fmla="*/ 2147483647 w 3363"/>
              <a:gd name="T35" fmla="*/ 2147483647 h 1809"/>
              <a:gd name="T36" fmla="*/ 2147483647 w 3363"/>
              <a:gd name="T37" fmla="*/ 2147483647 h 1809"/>
              <a:gd name="T38" fmla="*/ 2147483647 w 3363"/>
              <a:gd name="T39" fmla="*/ 2147483647 h 1809"/>
              <a:gd name="T40" fmla="*/ 2147483647 w 3363"/>
              <a:gd name="T41" fmla="*/ 2147483647 h 1809"/>
              <a:gd name="T42" fmla="*/ 2147483647 w 3363"/>
              <a:gd name="T43" fmla="*/ 2147483647 h 1809"/>
              <a:gd name="T44" fmla="*/ 2147483647 w 3363"/>
              <a:gd name="T45" fmla="*/ 2147483647 h 1809"/>
              <a:gd name="T46" fmla="*/ 2147483647 w 3363"/>
              <a:gd name="T47" fmla="*/ 2147483647 h 1809"/>
              <a:gd name="T48" fmla="*/ 2147483647 w 3363"/>
              <a:gd name="T49" fmla="*/ 2147483647 h 1809"/>
              <a:gd name="T50" fmla="*/ 2147483647 w 3363"/>
              <a:gd name="T51" fmla="*/ 2147483647 h 1809"/>
              <a:gd name="T52" fmla="*/ 2147483647 w 3363"/>
              <a:gd name="T53" fmla="*/ 2147483647 h 1809"/>
              <a:gd name="T54" fmla="*/ 2147483647 w 3363"/>
              <a:gd name="T55" fmla="*/ 2147483647 h 1809"/>
              <a:gd name="T56" fmla="*/ 2147483647 w 3363"/>
              <a:gd name="T57" fmla="*/ 2147483647 h 1809"/>
              <a:gd name="T58" fmla="*/ 2147483647 w 3363"/>
              <a:gd name="T59" fmla="*/ 2147483647 h 1809"/>
              <a:gd name="T60" fmla="*/ 2147483647 w 3363"/>
              <a:gd name="T61" fmla="*/ 2147483647 h 1809"/>
              <a:gd name="T62" fmla="*/ 2147483647 w 3363"/>
              <a:gd name="T63" fmla="*/ 2147483647 h 1809"/>
              <a:gd name="T64" fmla="*/ 2147483647 w 3363"/>
              <a:gd name="T65" fmla="*/ 2147483647 h 1809"/>
              <a:gd name="T66" fmla="*/ 2147483647 w 3363"/>
              <a:gd name="T67" fmla="*/ 2147483647 h 1809"/>
              <a:gd name="T68" fmla="*/ 2147483647 w 3363"/>
              <a:gd name="T69" fmla="*/ 2147483647 h 1809"/>
              <a:gd name="T70" fmla="*/ 2147483647 w 3363"/>
              <a:gd name="T71" fmla="*/ 2147483647 h 1809"/>
              <a:gd name="T72" fmla="*/ 2147483647 w 3363"/>
              <a:gd name="T73" fmla="*/ 2147483647 h 1809"/>
              <a:gd name="T74" fmla="*/ 2147483647 w 3363"/>
              <a:gd name="T75" fmla="*/ 2147483647 h 1809"/>
              <a:gd name="T76" fmla="*/ 2147483647 w 3363"/>
              <a:gd name="T77" fmla="*/ 2147483647 h 1809"/>
              <a:gd name="T78" fmla="*/ 2147483647 w 3363"/>
              <a:gd name="T79" fmla="*/ 2147483647 h 1809"/>
              <a:gd name="T80" fmla="*/ 2147483647 w 3363"/>
              <a:gd name="T81" fmla="*/ 2147483647 h 1809"/>
              <a:gd name="T82" fmla="*/ 2147483647 w 3363"/>
              <a:gd name="T83" fmla="*/ 2147483647 h 1809"/>
              <a:gd name="T84" fmla="*/ 2147483647 w 3363"/>
              <a:gd name="T85" fmla="*/ 2147483647 h 1809"/>
              <a:gd name="T86" fmla="*/ 2147483647 w 3363"/>
              <a:gd name="T87" fmla="*/ 2147483647 h 1809"/>
              <a:gd name="T88" fmla="*/ 2147483647 w 3363"/>
              <a:gd name="T89" fmla="*/ 2147483647 h 1809"/>
              <a:gd name="T90" fmla="*/ 2147483647 w 3363"/>
              <a:gd name="T91" fmla="*/ 2147483647 h 1809"/>
              <a:gd name="T92" fmla="*/ 2147483647 w 3363"/>
              <a:gd name="T93" fmla="*/ 2147483647 h 1809"/>
              <a:gd name="T94" fmla="*/ 2147483647 w 3363"/>
              <a:gd name="T95" fmla="*/ 2147483647 h 180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363"/>
              <a:gd name="T145" fmla="*/ 0 h 1809"/>
              <a:gd name="T146" fmla="*/ 3363 w 3363"/>
              <a:gd name="T147" fmla="*/ 1809 h 1809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363" h="1809">
                <a:moveTo>
                  <a:pt x="0" y="0"/>
                </a:moveTo>
                <a:lnTo>
                  <a:pt x="48" y="0"/>
                </a:lnTo>
                <a:lnTo>
                  <a:pt x="48" y="15"/>
                </a:lnTo>
                <a:lnTo>
                  <a:pt x="84" y="16"/>
                </a:lnTo>
                <a:lnTo>
                  <a:pt x="82" y="24"/>
                </a:lnTo>
                <a:lnTo>
                  <a:pt x="93" y="25"/>
                </a:lnTo>
                <a:lnTo>
                  <a:pt x="93" y="36"/>
                </a:lnTo>
                <a:lnTo>
                  <a:pt x="100" y="37"/>
                </a:lnTo>
                <a:lnTo>
                  <a:pt x="100" y="66"/>
                </a:lnTo>
                <a:lnTo>
                  <a:pt x="129" y="67"/>
                </a:lnTo>
                <a:lnTo>
                  <a:pt x="129" y="94"/>
                </a:lnTo>
                <a:lnTo>
                  <a:pt x="163" y="96"/>
                </a:lnTo>
                <a:lnTo>
                  <a:pt x="163" y="118"/>
                </a:lnTo>
                <a:lnTo>
                  <a:pt x="187" y="120"/>
                </a:lnTo>
                <a:lnTo>
                  <a:pt x="187" y="136"/>
                </a:lnTo>
                <a:lnTo>
                  <a:pt x="202" y="136"/>
                </a:lnTo>
                <a:lnTo>
                  <a:pt x="205" y="163"/>
                </a:lnTo>
                <a:lnTo>
                  <a:pt x="226" y="165"/>
                </a:lnTo>
                <a:lnTo>
                  <a:pt x="225" y="175"/>
                </a:lnTo>
                <a:lnTo>
                  <a:pt x="232" y="175"/>
                </a:lnTo>
                <a:lnTo>
                  <a:pt x="232" y="199"/>
                </a:lnTo>
                <a:lnTo>
                  <a:pt x="253" y="199"/>
                </a:lnTo>
                <a:lnTo>
                  <a:pt x="255" y="205"/>
                </a:lnTo>
                <a:lnTo>
                  <a:pt x="276" y="205"/>
                </a:lnTo>
                <a:lnTo>
                  <a:pt x="277" y="226"/>
                </a:lnTo>
                <a:lnTo>
                  <a:pt x="289" y="228"/>
                </a:lnTo>
                <a:lnTo>
                  <a:pt x="289" y="249"/>
                </a:lnTo>
                <a:lnTo>
                  <a:pt x="300" y="244"/>
                </a:lnTo>
                <a:lnTo>
                  <a:pt x="301" y="259"/>
                </a:lnTo>
                <a:lnTo>
                  <a:pt x="303" y="286"/>
                </a:lnTo>
                <a:lnTo>
                  <a:pt x="313" y="286"/>
                </a:lnTo>
                <a:lnTo>
                  <a:pt x="313" y="309"/>
                </a:lnTo>
                <a:lnTo>
                  <a:pt x="336" y="307"/>
                </a:lnTo>
                <a:lnTo>
                  <a:pt x="336" y="322"/>
                </a:lnTo>
                <a:lnTo>
                  <a:pt x="339" y="325"/>
                </a:lnTo>
                <a:lnTo>
                  <a:pt x="339" y="348"/>
                </a:lnTo>
                <a:lnTo>
                  <a:pt x="360" y="348"/>
                </a:lnTo>
                <a:lnTo>
                  <a:pt x="358" y="363"/>
                </a:lnTo>
                <a:lnTo>
                  <a:pt x="378" y="366"/>
                </a:lnTo>
                <a:lnTo>
                  <a:pt x="378" y="385"/>
                </a:lnTo>
                <a:lnTo>
                  <a:pt x="382" y="385"/>
                </a:lnTo>
                <a:lnTo>
                  <a:pt x="381" y="418"/>
                </a:lnTo>
                <a:lnTo>
                  <a:pt x="390" y="418"/>
                </a:lnTo>
                <a:lnTo>
                  <a:pt x="388" y="436"/>
                </a:lnTo>
                <a:lnTo>
                  <a:pt x="397" y="436"/>
                </a:lnTo>
                <a:lnTo>
                  <a:pt x="396" y="445"/>
                </a:lnTo>
                <a:lnTo>
                  <a:pt x="411" y="445"/>
                </a:lnTo>
                <a:lnTo>
                  <a:pt x="412" y="475"/>
                </a:lnTo>
                <a:lnTo>
                  <a:pt x="423" y="475"/>
                </a:lnTo>
                <a:lnTo>
                  <a:pt x="423" y="489"/>
                </a:lnTo>
                <a:lnTo>
                  <a:pt x="433" y="489"/>
                </a:lnTo>
                <a:lnTo>
                  <a:pt x="436" y="504"/>
                </a:lnTo>
                <a:lnTo>
                  <a:pt x="463" y="502"/>
                </a:lnTo>
                <a:lnTo>
                  <a:pt x="463" y="517"/>
                </a:lnTo>
                <a:lnTo>
                  <a:pt x="477" y="516"/>
                </a:lnTo>
                <a:lnTo>
                  <a:pt x="477" y="528"/>
                </a:lnTo>
                <a:lnTo>
                  <a:pt x="487" y="528"/>
                </a:lnTo>
                <a:lnTo>
                  <a:pt x="489" y="544"/>
                </a:lnTo>
                <a:lnTo>
                  <a:pt x="495" y="544"/>
                </a:lnTo>
                <a:lnTo>
                  <a:pt x="493" y="555"/>
                </a:lnTo>
                <a:lnTo>
                  <a:pt x="510" y="555"/>
                </a:lnTo>
                <a:lnTo>
                  <a:pt x="510" y="574"/>
                </a:lnTo>
                <a:lnTo>
                  <a:pt x="520" y="576"/>
                </a:lnTo>
                <a:lnTo>
                  <a:pt x="520" y="583"/>
                </a:lnTo>
                <a:lnTo>
                  <a:pt x="532" y="583"/>
                </a:lnTo>
                <a:lnTo>
                  <a:pt x="532" y="595"/>
                </a:lnTo>
                <a:lnTo>
                  <a:pt x="555" y="594"/>
                </a:lnTo>
                <a:lnTo>
                  <a:pt x="556" y="615"/>
                </a:lnTo>
                <a:lnTo>
                  <a:pt x="573" y="613"/>
                </a:lnTo>
                <a:lnTo>
                  <a:pt x="573" y="622"/>
                </a:lnTo>
                <a:lnTo>
                  <a:pt x="594" y="622"/>
                </a:lnTo>
                <a:lnTo>
                  <a:pt x="595" y="642"/>
                </a:lnTo>
                <a:lnTo>
                  <a:pt x="618" y="642"/>
                </a:lnTo>
                <a:lnTo>
                  <a:pt x="618" y="652"/>
                </a:lnTo>
                <a:lnTo>
                  <a:pt x="625" y="652"/>
                </a:lnTo>
                <a:lnTo>
                  <a:pt x="625" y="663"/>
                </a:lnTo>
                <a:lnTo>
                  <a:pt x="640" y="663"/>
                </a:lnTo>
                <a:lnTo>
                  <a:pt x="642" y="684"/>
                </a:lnTo>
                <a:lnTo>
                  <a:pt x="660" y="681"/>
                </a:lnTo>
                <a:lnTo>
                  <a:pt x="658" y="690"/>
                </a:lnTo>
                <a:lnTo>
                  <a:pt x="664" y="690"/>
                </a:lnTo>
                <a:lnTo>
                  <a:pt x="664" y="711"/>
                </a:lnTo>
                <a:lnTo>
                  <a:pt x="682" y="709"/>
                </a:lnTo>
                <a:lnTo>
                  <a:pt x="684" y="742"/>
                </a:lnTo>
                <a:lnTo>
                  <a:pt x="697" y="741"/>
                </a:lnTo>
                <a:lnTo>
                  <a:pt x="697" y="748"/>
                </a:lnTo>
                <a:lnTo>
                  <a:pt x="709" y="748"/>
                </a:lnTo>
                <a:lnTo>
                  <a:pt x="711" y="771"/>
                </a:lnTo>
                <a:lnTo>
                  <a:pt x="742" y="768"/>
                </a:lnTo>
                <a:lnTo>
                  <a:pt x="742" y="778"/>
                </a:lnTo>
                <a:lnTo>
                  <a:pt x="763" y="778"/>
                </a:lnTo>
                <a:lnTo>
                  <a:pt x="765" y="789"/>
                </a:lnTo>
                <a:lnTo>
                  <a:pt x="769" y="790"/>
                </a:lnTo>
                <a:lnTo>
                  <a:pt x="768" y="805"/>
                </a:lnTo>
                <a:lnTo>
                  <a:pt x="774" y="807"/>
                </a:lnTo>
                <a:lnTo>
                  <a:pt x="772" y="822"/>
                </a:lnTo>
                <a:lnTo>
                  <a:pt x="798" y="819"/>
                </a:lnTo>
                <a:lnTo>
                  <a:pt x="796" y="837"/>
                </a:lnTo>
                <a:lnTo>
                  <a:pt x="808" y="837"/>
                </a:lnTo>
                <a:lnTo>
                  <a:pt x="808" y="844"/>
                </a:lnTo>
                <a:lnTo>
                  <a:pt x="819" y="846"/>
                </a:lnTo>
                <a:lnTo>
                  <a:pt x="819" y="879"/>
                </a:lnTo>
                <a:lnTo>
                  <a:pt x="831" y="879"/>
                </a:lnTo>
                <a:lnTo>
                  <a:pt x="831" y="892"/>
                </a:lnTo>
                <a:lnTo>
                  <a:pt x="841" y="892"/>
                </a:lnTo>
                <a:lnTo>
                  <a:pt x="844" y="918"/>
                </a:lnTo>
                <a:lnTo>
                  <a:pt x="871" y="916"/>
                </a:lnTo>
                <a:lnTo>
                  <a:pt x="870" y="936"/>
                </a:lnTo>
                <a:lnTo>
                  <a:pt x="885" y="936"/>
                </a:lnTo>
                <a:lnTo>
                  <a:pt x="886" y="946"/>
                </a:lnTo>
                <a:lnTo>
                  <a:pt x="895" y="946"/>
                </a:lnTo>
                <a:lnTo>
                  <a:pt x="894" y="964"/>
                </a:lnTo>
                <a:lnTo>
                  <a:pt x="928" y="964"/>
                </a:lnTo>
                <a:lnTo>
                  <a:pt x="928" y="978"/>
                </a:lnTo>
                <a:lnTo>
                  <a:pt x="1032" y="975"/>
                </a:lnTo>
                <a:lnTo>
                  <a:pt x="1032" y="993"/>
                </a:lnTo>
                <a:lnTo>
                  <a:pt x="1069" y="991"/>
                </a:lnTo>
                <a:lnTo>
                  <a:pt x="1069" y="1005"/>
                </a:lnTo>
                <a:lnTo>
                  <a:pt x="1110" y="1005"/>
                </a:lnTo>
                <a:lnTo>
                  <a:pt x="1111" y="1023"/>
                </a:lnTo>
                <a:lnTo>
                  <a:pt x="1186" y="1021"/>
                </a:lnTo>
                <a:lnTo>
                  <a:pt x="1186" y="1032"/>
                </a:lnTo>
                <a:lnTo>
                  <a:pt x="1195" y="1032"/>
                </a:lnTo>
                <a:lnTo>
                  <a:pt x="1195" y="1051"/>
                </a:lnTo>
                <a:lnTo>
                  <a:pt x="1279" y="1050"/>
                </a:lnTo>
                <a:lnTo>
                  <a:pt x="1281" y="1068"/>
                </a:lnTo>
                <a:lnTo>
                  <a:pt x="1297" y="1068"/>
                </a:lnTo>
                <a:lnTo>
                  <a:pt x="1297" y="1078"/>
                </a:lnTo>
                <a:lnTo>
                  <a:pt x="1344" y="1078"/>
                </a:lnTo>
                <a:lnTo>
                  <a:pt x="1342" y="1114"/>
                </a:lnTo>
                <a:lnTo>
                  <a:pt x="1402" y="1111"/>
                </a:lnTo>
                <a:lnTo>
                  <a:pt x="1401" y="1116"/>
                </a:lnTo>
                <a:lnTo>
                  <a:pt x="1408" y="1116"/>
                </a:lnTo>
                <a:lnTo>
                  <a:pt x="1405" y="1134"/>
                </a:lnTo>
                <a:lnTo>
                  <a:pt x="1441" y="1131"/>
                </a:lnTo>
                <a:lnTo>
                  <a:pt x="1441" y="1144"/>
                </a:lnTo>
                <a:lnTo>
                  <a:pt x="1459" y="1143"/>
                </a:lnTo>
                <a:lnTo>
                  <a:pt x="1459" y="1159"/>
                </a:lnTo>
                <a:lnTo>
                  <a:pt x="1476" y="1159"/>
                </a:lnTo>
                <a:lnTo>
                  <a:pt x="1476" y="1174"/>
                </a:lnTo>
                <a:lnTo>
                  <a:pt x="1482" y="1176"/>
                </a:lnTo>
                <a:lnTo>
                  <a:pt x="1480" y="1195"/>
                </a:lnTo>
                <a:lnTo>
                  <a:pt x="1488" y="1195"/>
                </a:lnTo>
                <a:lnTo>
                  <a:pt x="1491" y="1212"/>
                </a:lnTo>
                <a:lnTo>
                  <a:pt x="1527" y="1210"/>
                </a:lnTo>
                <a:lnTo>
                  <a:pt x="1527" y="1230"/>
                </a:lnTo>
                <a:lnTo>
                  <a:pt x="1551" y="1228"/>
                </a:lnTo>
                <a:lnTo>
                  <a:pt x="1552" y="1246"/>
                </a:lnTo>
                <a:lnTo>
                  <a:pt x="1578" y="1246"/>
                </a:lnTo>
                <a:lnTo>
                  <a:pt x="1579" y="1263"/>
                </a:lnTo>
                <a:lnTo>
                  <a:pt x="1597" y="1261"/>
                </a:lnTo>
                <a:lnTo>
                  <a:pt x="1596" y="1282"/>
                </a:lnTo>
                <a:lnTo>
                  <a:pt x="1606" y="1281"/>
                </a:lnTo>
                <a:lnTo>
                  <a:pt x="1609" y="1308"/>
                </a:lnTo>
                <a:lnTo>
                  <a:pt x="1644" y="1303"/>
                </a:lnTo>
                <a:lnTo>
                  <a:pt x="1644" y="1321"/>
                </a:lnTo>
                <a:lnTo>
                  <a:pt x="1654" y="1321"/>
                </a:lnTo>
                <a:lnTo>
                  <a:pt x="1654" y="1341"/>
                </a:lnTo>
                <a:lnTo>
                  <a:pt x="1666" y="1341"/>
                </a:lnTo>
                <a:lnTo>
                  <a:pt x="1666" y="1354"/>
                </a:lnTo>
                <a:lnTo>
                  <a:pt x="1672" y="1354"/>
                </a:lnTo>
                <a:lnTo>
                  <a:pt x="1672" y="1380"/>
                </a:lnTo>
                <a:lnTo>
                  <a:pt x="1705" y="1378"/>
                </a:lnTo>
                <a:lnTo>
                  <a:pt x="1707" y="1393"/>
                </a:lnTo>
                <a:lnTo>
                  <a:pt x="1714" y="1393"/>
                </a:lnTo>
                <a:lnTo>
                  <a:pt x="1716" y="1443"/>
                </a:lnTo>
                <a:lnTo>
                  <a:pt x="1818" y="1440"/>
                </a:lnTo>
                <a:lnTo>
                  <a:pt x="1819" y="1465"/>
                </a:lnTo>
                <a:lnTo>
                  <a:pt x="1839" y="1464"/>
                </a:lnTo>
                <a:lnTo>
                  <a:pt x="1840" y="1488"/>
                </a:lnTo>
                <a:lnTo>
                  <a:pt x="1891" y="1488"/>
                </a:lnTo>
                <a:lnTo>
                  <a:pt x="1891" y="1507"/>
                </a:lnTo>
                <a:lnTo>
                  <a:pt x="1896" y="1507"/>
                </a:lnTo>
                <a:lnTo>
                  <a:pt x="1897" y="1531"/>
                </a:lnTo>
                <a:lnTo>
                  <a:pt x="1902" y="1531"/>
                </a:lnTo>
                <a:lnTo>
                  <a:pt x="1902" y="1554"/>
                </a:lnTo>
                <a:lnTo>
                  <a:pt x="1908" y="1554"/>
                </a:lnTo>
                <a:lnTo>
                  <a:pt x="1908" y="1575"/>
                </a:lnTo>
                <a:lnTo>
                  <a:pt x="1983" y="1573"/>
                </a:lnTo>
                <a:lnTo>
                  <a:pt x="1983" y="1597"/>
                </a:lnTo>
                <a:lnTo>
                  <a:pt x="2101" y="1596"/>
                </a:lnTo>
                <a:lnTo>
                  <a:pt x="2103" y="1626"/>
                </a:lnTo>
                <a:lnTo>
                  <a:pt x="2118" y="1624"/>
                </a:lnTo>
                <a:lnTo>
                  <a:pt x="2121" y="1650"/>
                </a:lnTo>
                <a:lnTo>
                  <a:pt x="2143" y="1648"/>
                </a:lnTo>
                <a:lnTo>
                  <a:pt x="2143" y="1677"/>
                </a:lnTo>
                <a:lnTo>
                  <a:pt x="2218" y="1677"/>
                </a:lnTo>
                <a:lnTo>
                  <a:pt x="2218" y="1702"/>
                </a:lnTo>
                <a:lnTo>
                  <a:pt x="2367" y="1699"/>
                </a:lnTo>
                <a:lnTo>
                  <a:pt x="2368" y="1729"/>
                </a:lnTo>
                <a:lnTo>
                  <a:pt x="2436" y="1728"/>
                </a:lnTo>
                <a:lnTo>
                  <a:pt x="2437" y="1765"/>
                </a:lnTo>
                <a:lnTo>
                  <a:pt x="2536" y="1764"/>
                </a:lnTo>
                <a:lnTo>
                  <a:pt x="2535" y="1809"/>
                </a:lnTo>
                <a:lnTo>
                  <a:pt x="3363" y="1809"/>
                </a:lnTo>
              </a:path>
            </a:pathLst>
          </a:custGeom>
          <a:noFill/>
          <a:ln w="38100">
            <a:solidFill>
              <a:schemeClr val="accent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4696" name="Freeform 53"/>
          <p:cNvSpPr>
            <a:spLocks/>
          </p:cNvSpPr>
          <p:nvPr/>
        </p:nvSpPr>
        <p:spPr bwMode="auto">
          <a:xfrm>
            <a:off x="1619250" y="1738313"/>
            <a:ext cx="6124575" cy="2606675"/>
          </a:xfrm>
          <a:custGeom>
            <a:avLst/>
            <a:gdLst>
              <a:gd name="T0" fmla="*/ 2147483647 w 3858"/>
              <a:gd name="T1" fmla="*/ 2147483647 h 1642"/>
              <a:gd name="T2" fmla="*/ 2147483647 w 3858"/>
              <a:gd name="T3" fmla="*/ 2147483647 h 1642"/>
              <a:gd name="T4" fmla="*/ 2147483647 w 3858"/>
              <a:gd name="T5" fmla="*/ 2147483647 h 1642"/>
              <a:gd name="T6" fmla="*/ 2147483647 w 3858"/>
              <a:gd name="T7" fmla="*/ 2147483647 h 1642"/>
              <a:gd name="T8" fmla="*/ 2147483647 w 3858"/>
              <a:gd name="T9" fmla="*/ 2147483647 h 1642"/>
              <a:gd name="T10" fmla="*/ 2147483647 w 3858"/>
              <a:gd name="T11" fmla="*/ 2147483647 h 1642"/>
              <a:gd name="T12" fmla="*/ 2147483647 w 3858"/>
              <a:gd name="T13" fmla="*/ 2147483647 h 1642"/>
              <a:gd name="T14" fmla="*/ 2147483647 w 3858"/>
              <a:gd name="T15" fmla="*/ 2147483647 h 1642"/>
              <a:gd name="T16" fmla="*/ 2147483647 w 3858"/>
              <a:gd name="T17" fmla="*/ 2147483647 h 1642"/>
              <a:gd name="T18" fmla="*/ 2147483647 w 3858"/>
              <a:gd name="T19" fmla="*/ 2147483647 h 1642"/>
              <a:gd name="T20" fmla="*/ 2147483647 w 3858"/>
              <a:gd name="T21" fmla="*/ 2147483647 h 1642"/>
              <a:gd name="T22" fmla="*/ 2147483647 w 3858"/>
              <a:gd name="T23" fmla="*/ 2147483647 h 1642"/>
              <a:gd name="T24" fmla="*/ 2147483647 w 3858"/>
              <a:gd name="T25" fmla="*/ 2147483647 h 1642"/>
              <a:gd name="T26" fmla="*/ 2147483647 w 3858"/>
              <a:gd name="T27" fmla="*/ 2147483647 h 1642"/>
              <a:gd name="T28" fmla="*/ 2147483647 w 3858"/>
              <a:gd name="T29" fmla="*/ 2147483647 h 1642"/>
              <a:gd name="T30" fmla="*/ 2147483647 w 3858"/>
              <a:gd name="T31" fmla="*/ 2147483647 h 1642"/>
              <a:gd name="T32" fmla="*/ 2147483647 w 3858"/>
              <a:gd name="T33" fmla="*/ 2147483647 h 1642"/>
              <a:gd name="T34" fmla="*/ 2147483647 w 3858"/>
              <a:gd name="T35" fmla="*/ 2147483647 h 1642"/>
              <a:gd name="T36" fmla="*/ 2147483647 w 3858"/>
              <a:gd name="T37" fmla="*/ 2147483647 h 1642"/>
              <a:gd name="T38" fmla="*/ 2147483647 w 3858"/>
              <a:gd name="T39" fmla="*/ 2147483647 h 1642"/>
              <a:gd name="T40" fmla="*/ 2147483647 w 3858"/>
              <a:gd name="T41" fmla="*/ 2147483647 h 1642"/>
              <a:gd name="T42" fmla="*/ 2147483647 w 3858"/>
              <a:gd name="T43" fmla="*/ 2147483647 h 1642"/>
              <a:gd name="T44" fmla="*/ 2147483647 w 3858"/>
              <a:gd name="T45" fmla="*/ 2147483647 h 1642"/>
              <a:gd name="T46" fmla="*/ 2147483647 w 3858"/>
              <a:gd name="T47" fmla="*/ 2147483647 h 1642"/>
              <a:gd name="T48" fmla="*/ 2147483647 w 3858"/>
              <a:gd name="T49" fmla="*/ 2147483647 h 1642"/>
              <a:gd name="T50" fmla="*/ 2147483647 w 3858"/>
              <a:gd name="T51" fmla="*/ 2147483647 h 1642"/>
              <a:gd name="T52" fmla="*/ 2147483647 w 3858"/>
              <a:gd name="T53" fmla="*/ 2147483647 h 1642"/>
              <a:gd name="T54" fmla="*/ 2147483647 w 3858"/>
              <a:gd name="T55" fmla="*/ 2147483647 h 1642"/>
              <a:gd name="T56" fmla="*/ 2147483647 w 3858"/>
              <a:gd name="T57" fmla="*/ 2147483647 h 1642"/>
              <a:gd name="T58" fmla="*/ 2147483647 w 3858"/>
              <a:gd name="T59" fmla="*/ 2147483647 h 1642"/>
              <a:gd name="T60" fmla="*/ 2147483647 w 3858"/>
              <a:gd name="T61" fmla="*/ 2147483647 h 1642"/>
              <a:gd name="T62" fmla="*/ 2147483647 w 3858"/>
              <a:gd name="T63" fmla="*/ 2147483647 h 1642"/>
              <a:gd name="T64" fmla="*/ 2147483647 w 3858"/>
              <a:gd name="T65" fmla="*/ 2147483647 h 1642"/>
              <a:gd name="T66" fmla="*/ 2147483647 w 3858"/>
              <a:gd name="T67" fmla="*/ 2147483647 h 1642"/>
              <a:gd name="T68" fmla="*/ 2147483647 w 3858"/>
              <a:gd name="T69" fmla="*/ 2147483647 h 1642"/>
              <a:gd name="T70" fmla="*/ 2147483647 w 3858"/>
              <a:gd name="T71" fmla="*/ 2147483647 h 1642"/>
              <a:gd name="T72" fmla="*/ 2147483647 w 3858"/>
              <a:gd name="T73" fmla="*/ 2147483647 h 1642"/>
              <a:gd name="T74" fmla="*/ 2147483647 w 3858"/>
              <a:gd name="T75" fmla="*/ 2147483647 h 1642"/>
              <a:gd name="T76" fmla="*/ 2147483647 w 3858"/>
              <a:gd name="T77" fmla="*/ 2147483647 h 1642"/>
              <a:gd name="T78" fmla="*/ 2147483647 w 3858"/>
              <a:gd name="T79" fmla="*/ 2147483647 h 1642"/>
              <a:gd name="T80" fmla="*/ 2147483647 w 3858"/>
              <a:gd name="T81" fmla="*/ 2147483647 h 1642"/>
              <a:gd name="T82" fmla="*/ 2147483647 w 3858"/>
              <a:gd name="T83" fmla="*/ 2147483647 h 1642"/>
              <a:gd name="T84" fmla="*/ 2147483647 w 3858"/>
              <a:gd name="T85" fmla="*/ 2147483647 h 1642"/>
              <a:gd name="T86" fmla="*/ 2147483647 w 3858"/>
              <a:gd name="T87" fmla="*/ 2147483647 h 1642"/>
              <a:gd name="T88" fmla="*/ 2147483647 w 3858"/>
              <a:gd name="T89" fmla="*/ 2147483647 h 1642"/>
              <a:gd name="T90" fmla="*/ 2147483647 w 3858"/>
              <a:gd name="T91" fmla="*/ 2147483647 h 1642"/>
              <a:gd name="T92" fmla="*/ 2147483647 w 3858"/>
              <a:gd name="T93" fmla="*/ 2147483647 h 1642"/>
              <a:gd name="T94" fmla="*/ 2147483647 w 3858"/>
              <a:gd name="T95" fmla="*/ 2147483647 h 1642"/>
              <a:gd name="T96" fmla="*/ 2147483647 w 3858"/>
              <a:gd name="T97" fmla="*/ 2147483647 h 1642"/>
              <a:gd name="T98" fmla="*/ 2147483647 w 3858"/>
              <a:gd name="T99" fmla="*/ 2147483647 h 164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858"/>
              <a:gd name="T151" fmla="*/ 0 h 1642"/>
              <a:gd name="T152" fmla="*/ 3858 w 3858"/>
              <a:gd name="T153" fmla="*/ 1642 h 164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858" h="1642">
                <a:moveTo>
                  <a:pt x="0" y="0"/>
                </a:moveTo>
                <a:lnTo>
                  <a:pt x="43" y="0"/>
                </a:lnTo>
                <a:lnTo>
                  <a:pt x="43" y="19"/>
                </a:lnTo>
                <a:lnTo>
                  <a:pt x="58" y="19"/>
                </a:lnTo>
                <a:lnTo>
                  <a:pt x="58" y="28"/>
                </a:lnTo>
                <a:lnTo>
                  <a:pt x="67" y="28"/>
                </a:lnTo>
                <a:lnTo>
                  <a:pt x="67" y="42"/>
                </a:lnTo>
                <a:lnTo>
                  <a:pt x="87" y="40"/>
                </a:lnTo>
                <a:lnTo>
                  <a:pt x="84" y="70"/>
                </a:lnTo>
                <a:lnTo>
                  <a:pt x="103" y="69"/>
                </a:lnTo>
                <a:lnTo>
                  <a:pt x="102" y="81"/>
                </a:lnTo>
                <a:lnTo>
                  <a:pt x="120" y="79"/>
                </a:lnTo>
                <a:lnTo>
                  <a:pt x="121" y="112"/>
                </a:lnTo>
                <a:lnTo>
                  <a:pt x="132" y="112"/>
                </a:lnTo>
                <a:lnTo>
                  <a:pt x="130" y="121"/>
                </a:lnTo>
                <a:lnTo>
                  <a:pt x="138" y="123"/>
                </a:lnTo>
                <a:lnTo>
                  <a:pt x="138" y="135"/>
                </a:lnTo>
                <a:lnTo>
                  <a:pt x="144" y="135"/>
                </a:lnTo>
                <a:lnTo>
                  <a:pt x="142" y="162"/>
                </a:lnTo>
                <a:lnTo>
                  <a:pt x="166" y="162"/>
                </a:lnTo>
                <a:lnTo>
                  <a:pt x="166" y="174"/>
                </a:lnTo>
                <a:lnTo>
                  <a:pt x="189" y="175"/>
                </a:lnTo>
                <a:lnTo>
                  <a:pt x="189" y="187"/>
                </a:lnTo>
                <a:lnTo>
                  <a:pt x="199" y="186"/>
                </a:lnTo>
                <a:lnTo>
                  <a:pt x="199" y="198"/>
                </a:lnTo>
                <a:lnTo>
                  <a:pt x="207" y="198"/>
                </a:lnTo>
                <a:lnTo>
                  <a:pt x="205" y="216"/>
                </a:lnTo>
                <a:lnTo>
                  <a:pt x="222" y="214"/>
                </a:lnTo>
                <a:lnTo>
                  <a:pt x="222" y="225"/>
                </a:lnTo>
                <a:lnTo>
                  <a:pt x="253" y="226"/>
                </a:lnTo>
                <a:lnTo>
                  <a:pt x="253" y="237"/>
                </a:lnTo>
                <a:lnTo>
                  <a:pt x="268" y="237"/>
                </a:lnTo>
                <a:lnTo>
                  <a:pt x="270" y="267"/>
                </a:lnTo>
                <a:lnTo>
                  <a:pt x="316" y="267"/>
                </a:lnTo>
                <a:lnTo>
                  <a:pt x="316" y="276"/>
                </a:lnTo>
                <a:lnTo>
                  <a:pt x="367" y="277"/>
                </a:lnTo>
                <a:lnTo>
                  <a:pt x="367" y="291"/>
                </a:lnTo>
                <a:lnTo>
                  <a:pt x="391" y="289"/>
                </a:lnTo>
                <a:lnTo>
                  <a:pt x="391" y="319"/>
                </a:lnTo>
                <a:lnTo>
                  <a:pt x="438" y="319"/>
                </a:lnTo>
                <a:lnTo>
                  <a:pt x="438" y="328"/>
                </a:lnTo>
                <a:lnTo>
                  <a:pt x="483" y="328"/>
                </a:lnTo>
                <a:lnTo>
                  <a:pt x="483" y="342"/>
                </a:lnTo>
                <a:lnTo>
                  <a:pt x="603" y="340"/>
                </a:lnTo>
                <a:lnTo>
                  <a:pt x="603" y="360"/>
                </a:lnTo>
                <a:lnTo>
                  <a:pt x="615" y="360"/>
                </a:lnTo>
                <a:lnTo>
                  <a:pt x="615" y="370"/>
                </a:lnTo>
                <a:lnTo>
                  <a:pt x="642" y="369"/>
                </a:lnTo>
                <a:lnTo>
                  <a:pt x="642" y="381"/>
                </a:lnTo>
                <a:lnTo>
                  <a:pt x="660" y="381"/>
                </a:lnTo>
                <a:lnTo>
                  <a:pt x="661" y="393"/>
                </a:lnTo>
                <a:lnTo>
                  <a:pt x="667" y="393"/>
                </a:lnTo>
                <a:lnTo>
                  <a:pt x="669" y="409"/>
                </a:lnTo>
                <a:lnTo>
                  <a:pt x="700" y="409"/>
                </a:lnTo>
                <a:lnTo>
                  <a:pt x="702" y="421"/>
                </a:lnTo>
                <a:lnTo>
                  <a:pt x="706" y="420"/>
                </a:lnTo>
                <a:lnTo>
                  <a:pt x="711" y="432"/>
                </a:lnTo>
                <a:lnTo>
                  <a:pt x="712" y="430"/>
                </a:lnTo>
                <a:lnTo>
                  <a:pt x="714" y="465"/>
                </a:lnTo>
                <a:lnTo>
                  <a:pt x="723" y="463"/>
                </a:lnTo>
                <a:lnTo>
                  <a:pt x="724" y="474"/>
                </a:lnTo>
                <a:lnTo>
                  <a:pt x="735" y="474"/>
                </a:lnTo>
                <a:lnTo>
                  <a:pt x="738" y="487"/>
                </a:lnTo>
                <a:lnTo>
                  <a:pt x="798" y="486"/>
                </a:lnTo>
                <a:lnTo>
                  <a:pt x="799" y="502"/>
                </a:lnTo>
                <a:lnTo>
                  <a:pt x="820" y="501"/>
                </a:lnTo>
                <a:lnTo>
                  <a:pt x="820" y="514"/>
                </a:lnTo>
                <a:lnTo>
                  <a:pt x="834" y="513"/>
                </a:lnTo>
                <a:lnTo>
                  <a:pt x="832" y="525"/>
                </a:lnTo>
                <a:lnTo>
                  <a:pt x="852" y="523"/>
                </a:lnTo>
                <a:lnTo>
                  <a:pt x="849" y="541"/>
                </a:lnTo>
                <a:lnTo>
                  <a:pt x="858" y="540"/>
                </a:lnTo>
                <a:lnTo>
                  <a:pt x="858" y="553"/>
                </a:lnTo>
                <a:lnTo>
                  <a:pt x="891" y="553"/>
                </a:lnTo>
                <a:lnTo>
                  <a:pt x="891" y="565"/>
                </a:lnTo>
                <a:lnTo>
                  <a:pt x="970" y="566"/>
                </a:lnTo>
                <a:lnTo>
                  <a:pt x="970" y="576"/>
                </a:lnTo>
                <a:lnTo>
                  <a:pt x="994" y="577"/>
                </a:lnTo>
                <a:lnTo>
                  <a:pt x="994" y="592"/>
                </a:lnTo>
                <a:lnTo>
                  <a:pt x="1002" y="594"/>
                </a:lnTo>
                <a:lnTo>
                  <a:pt x="1003" y="606"/>
                </a:lnTo>
                <a:lnTo>
                  <a:pt x="1035" y="606"/>
                </a:lnTo>
                <a:lnTo>
                  <a:pt x="1035" y="618"/>
                </a:lnTo>
                <a:lnTo>
                  <a:pt x="1053" y="618"/>
                </a:lnTo>
                <a:lnTo>
                  <a:pt x="1051" y="634"/>
                </a:lnTo>
                <a:lnTo>
                  <a:pt x="1059" y="634"/>
                </a:lnTo>
                <a:lnTo>
                  <a:pt x="1057" y="646"/>
                </a:lnTo>
                <a:lnTo>
                  <a:pt x="1098" y="646"/>
                </a:lnTo>
                <a:lnTo>
                  <a:pt x="1099" y="658"/>
                </a:lnTo>
                <a:lnTo>
                  <a:pt x="1114" y="658"/>
                </a:lnTo>
                <a:lnTo>
                  <a:pt x="1116" y="688"/>
                </a:lnTo>
                <a:lnTo>
                  <a:pt x="1123" y="687"/>
                </a:lnTo>
                <a:lnTo>
                  <a:pt x="1122" y="697"/>
                </a:lnTo>
                <a:lnTo>
                  <a:pt x="1132" y="699"/>
                </a:lnTo>
                <a:lnTo>
                  <a:pt x="1132" y="714"/>
                </a:lnTo>
                <a:lnTo>
                  <a:pt x="1155" y="715"/>
                </a:lnTo>
                <a:lnTo>
                  <a:pt x="1156" y="724"/>
                </a:lnTo>
                <a:lnTo>
                  <a:pt x="1171" y="727"/>
                </a:lnTo>
                <a:lnTo>
                  <a:pt x="1171" y="738"/>
                </a:lnTo>
                <a:lnTo>
                  <a:pt x="1203" y="736"/>
                </a:lnTo>
                <a:lnTo>
                  <a:pt x="1203" y="745"/>
                </a:lnTo>
                <a:lnTo>
                  <a:pt x="1209" y="745"/>
                </a:lnTo>
                <a:lnTo>
                  <a:pt x="1209" y="754"/>
                </a:lnTo>
                <a:lnTo>
                  <a:pt x="1270" y="754"/>
                </a:lnTo>
                <a:lnTo>
                  <a:pt x="1270" y="772"/>
                </a:lnTo>
                <a:lnTo>
                  <a:pt x="1303" y="771"/>
                </a:lnTo>
                <a:lnTo>
                  <a:pt x="1306" y="801"/>
                </a:lnTo>
                <a:lnTo>
                  <a:pt x="1426" y="801"/>
                </a:lnTo>
                <a:lnTo>
                  <a:pt x="1425" y="820"/>
                </a:lnTo>
                <a:lnTo>
                  <a:pt x="1450" y="817"/>
                </a:lnTo>
                <a:lnTo>
                  <a:pt x="1452" y="835"/>
                </a:lnTo>
                <a:lnTo>
                  <a:pt x="1458" y="835"/>
                </a:lnTo>
                <a:lnTo>
                  <a:pt x="1461" y="853"/>
                </a:lnTo>
                <a:lnTo>
                  <a:pt x="1510" y="853"/>
                </a:lnTo>
                <a:lnTo>
                  <a:pt x="1510" y="870"/>
                </a:lnTo>
                <a:lnTo>
                  <a:pt x="1554" y="870"/>
                </a:lnTo>
                <a:lnTo>
                  <a:pt x="1555" y="888"/>
                </a:lnTo>
                <a:lnTo>
                  <a:pt x="1599" y="885"/>
                </a:lnTo>
                <a:lnTo>
                  <a:pt x="1599" y="906"/>
                </a:lnTo>
                <a:lnTo>
                  <a:pt x="1621" y="903"/>
                </a:lnTo>
                <a:lnTo>
                  <a:pt x="1621" y="922"/>
                </a:lnTo>
                <a:lnTo>
                  <a:pt x="1650" y="922"/>
                </a:lnTo>
                <a:lnTo>
                  <a:pt x="1653" y="940"/>
                </a:lnTo>
                <a:lnTo>
                  <a:pt x="1719" y="937"/>
                </a:lnTo>
                <a:lnTo>
                  <a:pt x="1720" y="961"/>
                </a:lnTo>
                <a:lnTo>
                  <a:pt x="1726" y="961"/>
                </a:lnTo>
                <a:lnTo>
                  <a:pt x="1726" y="979"/>
                </a:lnTo>
                <a:lnTo>
                  <a:pt x="1788" y="979"/>
                </a:lnTo>
                <a:lnTo>
                  <a:pt x="1788" y="1002"/>
                </a:lnTo>
                <a:lnTo>
                  <a:pt x="1830" y="1002"/>
                </a:lnTo>
                <a:lnTo>
                  <a:pt x="1828" y="1027"/>
                </a:lnTo>
                <a:lnTo>
                  <a:pt x="1840" y="1026"/>
                </a:lnTo>
                <a:lnTo>
                  <a:pt x="1840" y="1050"/>
                </a:lnTo>
                <a:lnTo>
                  <a:pt x="1908" y="1048"/>
                </a:lnTo>
                <a:lnTo>
                  <a:pt x="1911" y="1072"/>
                </a:lnTo>
                <a:lnTo>
                  <a:pt x="1926" y="1071"/>
                </a:lnTo>
                <a:lnTo>
                  <a:pt x="1927" y="1093"/>
                </a:lnTo>
                <a:lnTo>
                  <a:pt x="2044" y="1093"/>
                </a:lnTo>
                <a:lnTo>
                  <a:pt x="2049" y="1119"/>
                </a:lnTo>
                <a:lnTo>
                  <a:pt x="2116" y="1119"/>
                </a:lnTo>
                <a:lnTo>
                  <a:pt x="2118" y="1146"/>
                </a:lnTo>
                <a:lnTo>
                  <a:pt x="2446" y="1146"/>
                </a:lnTo>
                <a:lnTo>
                  <a:pt x="2451" y="1182"/>
                </a:lnTo>
                <a:lnTo>
                  <a:pt x="2511" y="1180"/>
                </a:lnTo>
                <a:lnTo>
                  <a:pt x="2514" y="1218"/>
                </a:lnTo>
                <a:lnTo>
                  <a:pt x="2520" y="1219"/>
                </a:lnTo>
                <a:lnTo>
                  <a:pt x="2520" y="1255"/>
                </a:lnTo>
                <a:lnTo>
                  <a:pt x="2637" y="1255"/>
                </a:lnTo>
                <a:lnTo>
                  <a:pt x="2638" y="1302"/>
                </a:lnTo>
                <a:lnTo>
                  <a:pt x="3474" y="1302"/>
                </a:lnTo>
                <a:lnTo>
                  <a:pt x="3474" y="1642"/>
                </a:lnTo>
                <a:lnTo>
                  <a:pt x="3858" y="1642"/>
                </a:lnTo>
              </a:path>
            </a:pathLst>
          </a:cu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4697" name="Text Box 54"/>
          <p:cNvSpPr txBox="1">
            <a:spLocks noChangeArrowheads="1"/>
          </p:cNvSpPr>
          <p:nvPr/>
        </p:nvSpPr>
        <p:spPr bwMode="auto">
          <a:xfrm>
            <a:off x="7040563" y="4432300"/>
            <a:ext cx="963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CCR</a:t>
            </a:r>
          </a:p>
        </p:txBody>
      </p:sp>
      <p:sp>
        <p:nvSpPr>
          <p:cNvPr id="114698" name="Text Box 55"/>
          <p:cNvSpPr txBox="1">
            <a:spLocks noChangeArrowheads="1"/>
          </p:cNvSpPr>
          <p:nvPr/>
        </p:nvSpPr>
        <p:spPr bwMode="auto">
          <a:xfrm>
            <a:off x="7878763" y="4078288"/>
            <a:ext cx="882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AZA</a:t>
            </a:r>
          </a:p>
        </p:txBody>
      </p:sp>
      <p:grpSp>
        <p:nvGrpSpPr>
          <p:cNvPr id="114699" name="Group 77"/>
          <p:cNvGrpSpPr>
            <a:grpSpLocks/>
          </p:cNvGrpSpPr>
          <p:nvPr/>
        </p:nvGrpSpPr>
        <p:grpSpPr bwMode="auto">
          <a:xfrm>
            <a:off x="1585913" y="2543175"/>
            <a:ext cx="5745163" cy="1631950"/>
            <a:chOff x="966" y="1488"/>
            <a:chExt cx="3619" cy="1028"/>
          </a:xfrm>
        </p:grpSpPr>
        <p:sp>
          <p:nvSpPr>
            <p:cNvPr id="114709" name="Text Box 56"/>
            <p:cNvSpPr txBox="1">
              <a:spLocks noChangeArrowheads="1"/>
            </p:cNvSpPr>
            <p:nvPr/>
          </p:nvSpPr>
          <p:spPr bwMode="auto">
            <a:xfrm>
              <a:off x="3435" y="1488"/>
              <a:ext cx="1048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ORR=35%</a:t>
              </a:r>
            </a:p>
          </p:txBody>
        </p:sp>
        <p:grpSp>
          <p:nvGrpSpPr>
            <p:cNvPr id="114710" name="Group 57"/>
            <p:cNvGrpSpPr>
              <a:grpSpLocks/>
            </p:cNvGrpSpPr>
            <p:nvPr/>
          </p:nvGrpSpPr>
          <p:grpSpPr bwMode="auto">
            <a:xfrm>
              <a:off x="966" y="1986"/>
              <a:ext cx="3619" cy="530"/>
              <a:chOff x="966" y="1986"/>
              <a:chExt cx="3619" cy="530"/>
            </a:xfrm>
          </p:grpSpPr>
          <p:sp>
            <p:nvSpPr>
              <p:cNvPr id="114711" name="Line 58"/>
              <p:cNvSpPr>
                <a:spLocks noChangeShapeType="1"/>
              </p:cNvSpPr>
              <p:nvPr/>
            </p:nvSpPr>
            <p:spPr bwMode="auto">
              <a:xfrm>
                <a:off x="966" y="2143"/>
                <a:ext cx="248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4712" name="Text Box 59"/>
              <p:cNvSpPr txBox="1">
                <a:spLocks noChangeArrowheads="1"/>
              </p:cNvSpPr>
              <p:nvPr/>
            </p:nvSpPr>
            <p:spPr bwMode="auto">
              <a:xfrm>
                <a:off x="3581" y="1986"/>
                <a:ext cx="1004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24.4 months</a:t>
                </a:r>
              </a:p>
            </p:txBody>
          </p:sp>
          <p:sp>
            <p:nvSpPr>
              <p:cNvPr id="114713" name="Line 60"/>
              <p:cNvSpPr>
                <a:spLocks noChangeShapeType="1"/>
              </p:cNvSpPr>
              <p:nvPr/>
            </p:nvSpPr>
            <p:spPr bwMode="auto">
              <a:xfrm flipH="1">
                <a:off x="2372" y="2156"/>
                <a:ext cx="97" cy="1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4714" name="Text Box 61"/>
              <p:cNvSpPr txBox="1">
                <a:spLocks noChangeArrowheads="1"/>
              </p:cNvSpPr>
              <p:nvPr/>
            </p:nvSpPr>
            <p:spPr bwMode="auto">
              <a:xfrm>
                <a:off x="1578" y="2264"/>
                <a:ext cx="87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15 months</a:t>
                </a:r>
              </a:p>
            </p:txBody>
          </p:sp>
          <p:sp>
            <p:nvSpPr>
              <p:cNvPr id="114715" name="Line 62"/>
              <p:cNvSpPr>
                <a:spLocks noChangeShapeType="1"/>
              </p:cNvSpPr>
              <p:nvPr/>
            </p:nvSpPr>
            <p:spPr bwMode="auto">
              <a:xfrm flipV="1">
                <a:off x="3451" y="2135"/>
                <a:ext cx="145" cy="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4700" name="Group 76"/>
          <p:cNvGrpSpPr>
            <a:grpSpLocks/>
          </p:cNvGrpSpPr>
          <p:nvPr/>
        </p:nvGrpSpPr>
        <p:grpSpPr bwMode="auto">
          <a:xfrm>
            <a:off x="5068888" y="2968625"/>
            <a:ext cx="1366837" cy="2555875"/>
            <a:chOff x="3160" y="1756"/>
            <a:chExt cx="861" cy="1610"/>
          </a:xfrm>
        </p:grpSpPr>
        <p:sp>
          <p:nvSpPr>
            <p:cNvPr id="114704" name="Line 64"/>
            <p:cNvSpPr>
              <a:spLocks noChangeShapeType="1"/>
            </p:cNvSpPr>
            <p:nvPr/>
          </p:nvSpPr>
          <p:spPr bwMode="auto">
            <a:xfrm flipV="1">
              <a:off x="3393" y="2157"/>
              <a:ext cx="0" cy="120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4705" name="Text Box 65"/>
            <p:cNvSpPr txBox="1">
              <a:spLocks noChangeArrowheads="1"/>
            </p:cNvSpPr>
            <p:nvPr/>
          </p:nvSpPr>
          <p:spPr bwMode="auto">
            <a:xfrm>
              <a:off x="3160" y="1756"/>
              <a:ext cx="56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50.8%</a:t>
              </a:r>
            </a:p>
          </p:txBody>
        </p:sp>
        <p:sp>
          <p:nvSpPr>
            <p:cNvPr id="114706" name="Line 66"/>
            <p:cNvSpPr>
              <a:spLocks noChangeShapeType="1"/>
            </p:cNvSpPr>
            <p:nvPr/>
          </p:nvSpPr>
          <p:spPr bwMode="auto">
            <a:xfrm flipV="1">
              <a:off x="3416" y="2567"/>
              <a:ext cx="121" cy="1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4707" name="Text Box 67"/>
            <p:cNvSpPr txBox="1">
              <a:spLocks noChangeArrowheads="1"/>
            </p:cNvSpPr>
            <p:nvPr/>
          </p:nvSpPr>
          <p:spPr bwMode="auto">
            <a:xfrm>
              <a:off x="3452" y="2331"/>
              <a:ext cx="56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26.2%</a:t>
              </a:r>
            </a:p>
          </p:txBody>
        </p:sp>
        <p:sp>
          <p:nvSpPr>
            <p:cNvPr id="114708" name="Line 68"/>
            <p:cNvSpPr>
              <a:spLocks noChangeShapeType="1"/>
            </p:cNvSpPr>
            <p:nvPr/>
          </p:nvSpPr>
          <p:spPr bwMode="auto">
            <a:xfrm flipV="1">
              <a:off x="3392" y="2007"/>
              <a:ext cx="1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14701" name="Text Box 13"/>
          <p:cNvSpPr txBox="1">
            <a:spLocks noChangeArrowheads="1"/>
          </p:cNvSpPr>
          <p:nvPr/>
        </p:nvSpPr>
        <p:spPr bwMode="auto">
          <a:xfrm>
            <a:off x="76200" y="6477000"/>
            <a:ext cx="571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Fenaux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P, et al. Lancet Oncology 2009;10:223-232.</a:t>
            </a:r>
          </a:p>
        </p:txBody>
      </p:sp>
      <p:sp>
        <p:nvSpPr>
          <p:cNvPr id="74" name="Rectangle 3"/>
          <p:cNvSpPr txBox="1">
            <a:spLocks/>
          </p:cNvSpPr>
          <p:nvPr/>
        </p:nvSpPr>
        <p:spPr bwMode="auto">
          <a:xfrm>
            <a:off x="152400" y="214534"/>
            <a:ext cx="8839200" cy="85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ts val="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Treating MDS|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AZA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70728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/>
          </p:cNvSpPr>
          <p:nvPr/>
        </p:nvSpPr>
        <p:spPr bwMode="auto">
          <a:xfrm>
            <a:off x="152400" y="214534"/>
            <a:ext cx="8839200" cy="85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ts val="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Treating MDS |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DAC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70485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0" y="6019800"/>
            <a:ext cx="5029200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Median OS 10.1 vs. 8.5 months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0" y="6491288"/>
            <a:ext cx="3886200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Lubbert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et al. JCO 2011;29:1987.</a:t>
            </a:r>
          </a:p>
        </p:txBody>
      </p:sp>
    </p:spTree>
    <p:extLst>
      <p:ext uri="{BB962C8B-B14F-4D97-AF65-F5344CB8AC3E}">
        <p14:creationId xmlns:p14="http://schemas.microsoft.com/office/powerpoint/2010/main" val="255872812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CC_std">
  <a:themeElements>
    <a:clrScheme name="">
      <a:dk1>
        <a:srgbClr val="000000"/>
      </a:dk1>
      <a:lt1>
        <a:srgbClr val="FFFFFF"/>
      </a:lt1>
      <a:dk2>
        <a:srgbClr val="0768A9"/>
      </a:dk2>
      <a:lt2>
        <a:srgbClr val="016A3A"/>
      </a:lt2>
      <a:accent1>
        <a:srgbClr val="A8034F"/>
      </a:accent1>
      <a:accent2>
        <a:srgbClr val="611759"/>
      </a:accent2>
      <a:accent3>
        <a:srgbClr val="FFFFFF"/>
      </a:accent3>
      <a:accent4>
        <a:srgbClr val="000000"/>
      </a:accent4>
      <a:accent5>
        <a:srgbClr val="D1AAB2"/>
      </a:accent5>
      <a:accent6>
        <a:srgbClr val="571450"/>
      </a:accent6>
      <a:hlink>
        <a:srgbClr val="F27D00"/>
      </a:hlink>
      <a:folHlink>
        <a:srgbClr val="EBB700"/>
      </a:folHlink>
    </a:clrScheme>
    <a:fontScheme name="CC_std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CC_std 1">
        <a:dk1>
          <a:srgbClr val="061844"/>
        </a:dk1>
        <a:lt1>
          <a:srgbClr val="FFFFFF"/>
        </a:lt1>
        <a:dk2>
          <a:srgbClr val="474747"/>
        </a:dk2>
        <a:lt2>
          <a:srgbClr val="80A7A5"/>
        </a:lt2>
        <a:accent1>
          <a:srgbClr val="0768A9"/>
        </a:accent1>
        <a:accent2>
          <a:srgbClr val="6EBB1F"/>
        </a:accent2>
        <a:accent3>
          <a:srgbClr val="B1B1B1"/>
        </a:accent3>
        <a:accent4>
          <a:srgbClr val="DADADA"/>
        </a:accent4>
        <a:accent5>
          <a:srgbClr val="AAB9D1"/>
        </a:accent5>
        <a:accent6>
          <a:srgbClr val="63A91B"/>
        </a:accent6>
        <a:hlink>
          <a:srgbClr val="EE014C"/>
        </a:hlink>
        <a:folHlink>
          <a:srgbClr val="FFD1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_std 2">
        <a:dk1>
          <a:srgbClr val="000000"/>
        </a:dk1>
        <a:lt1>
          <a:srgbClr val="FFFFFF"/>
        </a:lt1>
        <a:dk2>
          <a:srgbClr val="B7D30B"/>
        </a:dk2>
        <a:lt2>
          <a:srgbClr val="084887"/>
        </a:lt2>
        <a:accent1>
          <a:srgbClr val="646464"/>
        </a:accent1>
        <a:accent2>
          <a:srgbClr val="2B85BB"/>
        </a:accent2>
        <a:accent3>
          <a:srgbClr val="FFFFFF"/>
        </a:accent3>
        <a:accent4>
          <a:srgbClr val="000000"/>
        </a:accent4>
        <a:accent5>
          <a:srgbClr val="B8B8B8"/>
        </a:accent5>
        <a:accent6>
          <a:srgbClr val="2678A9"/>
        </a:accent6>
        <a:hlink>
          <a:srgbClr val="FFD600"/>
        </a:hlink>
        <a:folHlink>
          <a:srgbClr val="A7AC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_std 3">
        <a:dk1>
          <a:srgbClr val="000000"/>
        </a:dk1>
        <a:lt1>
          <a:srgbClr val="000000"/>
        </a:lt1>
        <a:dk2>
          <a:srgbClr val="FFFFFF"/>
        </a:dk2>
        <a:lt2>
          <a:srgbClr val="9B9C70"/>
        </a:lt2>
        <a:accent1>
          <a:srgbClr val="FFA616"/>
        </a:accent1>
        <a:accent2>
          <a:srgbClr val="666666"/>
        </a:accent2>
        <a:accent3>
          <a:srgbClr val="AAAAAA"/>
        </a:accent3>
        <a:accent4>
          <a:srgbClr val="000000"/>
        </a:accent4>
        <a:accent5>
          <a:srgbClr val="FFD0AB"/>
        </a:accent5>
        <a:accent6>
          <a:srgbClr val="5C5C5C"/>
        </a:accent6>
        <a:hlink>
          <a:srgbClr val="BD3826"/>
        </a:hlink>
        <a:folHlink>
          <a:srgbClr val="45637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ysClr val="window" lastClr="FFFFFF"/>
      </a:lt1>
      <a:dk2>
        <a:srgbClr val="898989"/>
      </a:dk2>
      <a:lt2>
        <a:srgbClr val="D8D9DB"/>
      </a:lt2>
      <a:accent1>
        <a:srgbClr val="CD113B"/>
      </a:accent1>
      <a:accent2>
        <a:srgbClr val="C00000"/>
      </a:accent2>
      <a:accent3>
        <a:srgbClr val="730002"/>
      </a:accent3>
      <a:accent4>
        <a:srgbClr val="404142"/>
      </a:accent4>
      <a:accent5>
        <a:srgbClr val="336699"/>
      </a:accent5>
      <a:accent6>
        <a:srgbClr val="FF999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C_std">
  <a:themeElements>
    <a:clrScheme name="">
      <a:dk1>
        <a:srgbClr val="000000"/>
      </a:dk1>
      <a:lt1>
        <a:srgbClr val="FFFFFF"/>
      </a:lt1>
      <a:dk2>
        <a:srgbClr val="0768A9"/>
      </a:dk2>
      <a:lt2>
        <a:srgbClr val="016A3A"/>
      </a:lt2>
      <a:accent1>
        <a:srgbClr val="A8034F"/>
      </a:accent1>
      <a:accent2>
        <a:srgbClr val="611759"/>
      </a:accent2>
      <a:accent3>
        <a:srgbClr val="FFFFFF"/>
      </a:accent3>
      <a:accent4>
        <a:srgbClr val="000000"/>
      </a:accent4>
      <a:accent5>
        <a:srgbClr val="D1AAB2"/>
      </a:accent5>
      <a:accent6>
        <a:srgbClr val="571450"/>
      </a:accent6>
      <a:hlink>
        <a:srgbClr val="F27D00"/>
      </a:hlink>
      <a:folHlink>
        <a:srgbClr val="EBB700"/>
      </a:folHlink>
    </a:clrScheme>
    <a:fontScheme name="CC_std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CC_std 1">
        <a:dk1>
          <a:srgbClr val="061844"/>
        </a:dk1>
        <a:lt1>
          <a:srgbClr val="FFFFFF"/>
        </a:lt1>
        <a:dk2>
          <a:srgbClr val="474747"/>
        </a:dk2>
        <a:lt2>
          <a:srgbClr val="80A7A5"/>
        </a:lt2>
        <a:accent1>
          <a:srgbClr val="0768A9"/>
        </a:accent1>
        <a:accent2>
          <a:srgbClr val="6EBB1F"/>
        </a:accent2>
        <a:accent3>
          <a:srgbClr val="B1B1B1"/>
        </a:accent3>
        <a:accent4>
          <a:srgbClr val="DADADA"/>
        </a:accent4>
        <a:accent5>
          <a:srgbClr val="AAB9D1"/>
        </a:accent5>
        <a:accent6>
          <a:srgbClr val="63A91B"/>
        </a:accent6>
        <a:hlink>
          <a:srgbClr val="EE014C"/>
        </a:hlink>
        <a:folHlink>
          <a:srgbClr val="FFD1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_std 2">
        <a:dk1>
          <a:srgbClr val="000000"/>
        </a:dk1>
        <a:lt1>
          <a:srgbClr val="FFFFFF"/>
        </a:lt1>
        <a:dk2>
          <a:srgbClr val="B7D30B"/>
        </a:dk2>
        <a:lt2>
          <a:srgbClr val="084887"/>
        </a:lt2>
        <a:accent1>
          <a:srgbClr val="646464"/>
        </a:accent1>
        <a:accent2>
          <a:srgbClr val="2B85BB"/>
        </a:accent2>
        <a:accent3>
          <a:srgbClr val="FFFFFF"/>
        </a:accent3>
        <a:accent4>
          <a:srgbClr val="000000"/>
        </a:accent4>
        <a:accent5>
          <a:srgbClr val="B8B8B8"/>
        </a:accent5>
        <a:accent6>
          <a:srgbClr val="2678A9"/>
        </a:accent6>
        <a:hlink>
          <a:srgbClr val="FFD600"/>
        </a:hlink>
        <a:folHlink>
          <a:srgbClr val="A7AC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_std 3">
        <a:dk1>
          <a:srgbClr val="000000"/>
        </a:dk1>
        <a:lt1>
          <a:srgbClr val="000000"/>
        </a:lt1>
        <a:dk2>
          <a:srgbClr val="FFFFFF"/>
        </a:dk2>
        <a:lt2>
          <a:srgbClr val="9B9C70"/>
        </a:lt2>
        <a:accent1>
          <a:srgbClr val="FFA616"/>
        </a:accent1>
        <a:accent2>
          <a:srgbClr val="666666"/>
        </a:accent2>
        <a:accent3>
          <a:srgbClr val="AAAAAA"/>
        </a:accent3>
        <a:accent4>
          <a:srgbClr val="000000"/>
        </a:accent4>
        <a:accent5>
          <a:srgbClr val="FFD0AB"/>
        </a:accent5>
        <a:accent6>
          <a:srgbClr val="5C5C5C"/>
        </a:accent6>
        <a:hlink>
          <a:srgbClr val="BD3826"/>
        </a:hlink>
        <a:folHlink>
          <a:srgbClr val="45637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877BC"/>
      </a:accent1>
      <a:accent2>
        <a:srgbClr val="7AD0E7"/>
      </a:accent2>
      <a:accent3>
        <a:srgbClr val="F79647"/>
      </a:accent3>
      <a:accent4>
        <a:srgbClr val="F8C946"/>
      </a:accent4>
      <a:accent5>
        <a:srgbClr val="DBDBDB"/>
      </a:accent5>
      <a:accent6>
        <a:srgbClr val="1EC85A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bg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ustom Design">
  <a:themeElements>
    <a:clrScheme name="Annual Meeting 18">
      <a:dk1>
        <a:srgbClr val="113468"/>
      </a:dk1>
      <a:lt1>
        <a:sysClr val="window" lastClr="FFFFFF"/>
      </a:lt1>
      <a:dk2>
        <a:srgbClr val="0076A9"/>
      </a:dk2>
      <a:lt2>
        <a:srgbClr val="E7E6E6"/>
      </a:lt2>
      <a:accent1>
        <a:srgbClr val="008764"/>
      </a:accent1>
      <a:accent2>
        <a:srgbClr val="0076A9"/>
      </a:accent2>
      <a:accent3>
        <a:srgbClr val="00457C"/>
      </a:accent3>
      <a:accent4>
        <a:srgbClr val="39B0FF"/>
      </a:accent4>
      <a:accent5>
        <a:srgbClr val="096F76"/>
      </a:accent5>
      <a:accent6>
        <a:srgbClr val="F2CE47"/>
      </a:accent6>
      <a:hlink>
        <a:srgbClr val="F2CE47"/>
      </a:hlink>
      <a:folHlink>
        <a:srgbClr val="39B0FF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877BC"/>
      </a:accent1>
      <a:accent2>
        <a:srgbClr val="7AD0E7"/>
      </a:accent2>
      <a:accent3>
        <a:srgbClr val="F79647"/>
      </a:accent3>
      <a:accent4>
        <a:srgbClr val="F8C946"/>
      </a:accent4>
      <a:accent5>
        <a:srgbClr val="DBDBDB"/>
      </a:accent5>
      <a:accent6>
        <a:srgbClr val="1EC85A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bg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Annual Meeting 18">
      <a:dk1>
        <a:srgbClr val="113468"/>
      </a:dk1>
      <a:lt1>
        <a:sysClr val="window" lastClr="FFFFFF"/>
      </a:lt1>
      <a:dk2>
        <a:srgbClr val="0076A9"/>
      </a:dk2>
      <a:lt2>
        <a:srgbClr val="E7E6E6"/>
      </a:lt2>
      <a:accent1>
        <a:srgbClr val="008764"/>
      </a:accent1>
      <a:accent2>
        <a:srgbClr val="0076A9"/>
      </a:accent2>
      <a:accent3>
        <a:srgbClr val="00457C"/>
      </a:accent3>
      <a:accent4>
        <a:srgbClr val="39B0FF"/>
      </a:accent4>
      <a:accent5>
        <a:srgbClr val="096F76"/>
      </a:accent5>
      <a:accent6>
        <a:srgbClr val="F2CE47"/>
      </a:accent6>
      <a:hlink>
        <a:srgbClr val="F2CE47"/>
      </a:hlink>
      <a:folHlink>
        <a:srgbClr val="39B0FF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nnual Meeting 18">
    <a:dk1>
      <a:srgbClr val="113468"/>
    </a:dk1>
    <a:lt1>
      <a:sysClr val="window" lastClr="FFFFFF"/>
    </a:lt1>
    <a:dk2>
      <a:srgbClr val="0076A9"/>
    </a:dk2>
    <a:lt2>
      <a:srgbClr val="E7E6E6"/>
    </a:lt2>
    <a:accent1>
      <a:srgbClr val="008764"/>
    </a:accent1>
    <a:accent2>
      <a:srgbClr val="0076A9"/>
    </a:accent2>
    <a:accent3>
      <a:srgbClr val="00457C"/>
    </a:accent3>
    <a:accent4>
      <a:srgbClr val="39B0FF"/>
    </a:accent4>
    <a:accent5>
      <a:srgbClr val="096F76"/>
    </a:accent5>
    <a:accent6>
      <a:srgbClr val="F2CE47"/>
    </a:accent6>
    <a:hlink>
      <a:srgbClr val="F2CE47"/>
    </a:hlink>
    <a:folHlink>
      <a:srgbClr val="39B0FF"/>
    </a:folHlink>
  </a:clrScheme>
  <a:fontScheme name="Trebuchet MS">
    <a:majorFont>
      <a:latin typeface="Trebuchet MS"/>
      <a:ea typeface=""/>
      <a:cs typeface=""/>
      <a:font script="Jpan" typeface="HGｺﾞｼｯｸM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丸ｺﾞｼｯｸM-PRO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Annual Meeting 18">
    <a:dk1>
      <a:srgbClr val="113468"/>
    </a:dk1>
    <a:lt1>
      <a:sysClr val="window" lastClr="FFFFFF"/>
    </a:lt1>
    <a:dk2>
      <a:srgbClr val="0076A9"/>
    </a:dk2>
    <a:lt2>
      <a:srgbClr val="E7E6E6"/>
    </a:lt2>
    <a:accent1>
      <a:srgbClr val="008764"/>
    </a:accent1>
    <a:accent2>
      <a:srgbClr val="0076A9"/>
    </a:accent2>
    <a:accent3>
      <a:srgbClr val="00457C"/>
    </a:accent3>
    <a:accent4>
      <a:srgbClr val="39B0FF"/>
    </a:accent4>
    <a:accent5>
      <a:srgbClr val="096F76"/>
    </a:accent5>
    <a:accent6>
      <a:srgbClr val="F2CE47"/>
    </a:accent6>
    <a:hlink>
      <a:srgbClr val="F2CE47"/>
    </a:hlink>
    <a:folHlink>
      <a:srgbClr val="39B0FF"/>
    </a:folHlink>
  </a:clrScheme>
  <a:fontScheme name="Trebuchet MS">
    <a:majorFont>
      <a:latin typeface="Trebuchet MS"/>
      <a:ea typeface=""/>
      <a:cs typeface=""/>
      <a:font script="Jpan" typeface="HGｺﾞｼｯｸM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丸ｺﾞｼｯｸM-PRO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Annual Meeting 18">
    <a:dk1>
      <a:srgbClr val="113468"/>
    </a:dk1>
    <a:lt1>
      <a:sysClr val="window" lastClr="FFFFFF"/>
    </a:lt1>
    <a:dk2>
      <a:srgbClr val="0076A9"/>
    </a:dk2>
    <a:lt2>
      <a:srgbClr val="E7E6E6"/>
    </a:lt2>
    <a:accent1>
      <a:srgbClr val="008764"/>
    </a:accent1>
    <a:accent2>
      <a:srgbClr val="0076A9"/>
    </a:accent2>
    <a:accent3>
      <a:srgbClr val="00457C"/>
    </a:accent3>
    <a:accent4>
      <a:srgbClr val="39B0FF"/>
    </a:accent4>
    <a:accent5>
      <a:srgbClr val="096F76"/>
    </a:accent5>
    <a:accent6>
      <a:srgbClr val="F2CE47"/>
    </a:accent6>
    <a:hlink>
      <a:srgbClr val="F2CE47"/>
    </a:hlink>
    <a:folHlink>
      <a:srgbClr val="39B0FF"/>
    </a:folHlink>
  </a:clrScheme>
  <a:fontScheme name="Trebuchet MS">
    <a:majorFont>
      <a:latin typeface="Trebuchet MS"/>
      <a:ea typeface=""/>
      <a:cs typeface=""/>
      <a:font script="Jpan" typeface="HGｺﾞｼｯｸM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丸ｺﾞｼｯｸM-PRO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Annual Meeting 18">
    <a:dk1>
      <a:srgbClr val="113468"/>
    </a:dk1>
    <a:lt1>
      <a:sysClr val="window" lastClr="FFFFFF"/>
    </a:lt1>
    <a:dk2>
      <a:srgbClr val="0076A9"/>
    </a:dk2>
    <a:lt2>
      <a:srgbClr val="E7E6E6"/>
    </a:lt2>
    <a:accent1>
      <a:srgbClr val="008764"/>
    </a:accent1>
    <a:accent2>
      <a:srgbClr val="0076A9"/>
    </a:accent2>
    <a:accent3>
      <a:srgbClr val="00457C"/>
    </a:accent3>
    <a:accent4>
      <a:srgbClr val="39B0FF"/>
    </a:accent4>
    <a:accent5>
      <a:srgbClr val="096F76"/>
    </a:accent5>
    <a:accent6>
      <a:srgbClr val="F2CE47"/>
    </a:accent6>
    <a:hlink>
      <a:srgbClr val="F2CE47"/>
    </a:hlink>
    <a:folHlink>
      <a:srgbClr val="39B0FF"/>
    </a:folHlink>
  </a:clrScheme>
  <a:fontScheme name="Trebuchet MS">
    <a:majorFont>
      <a:latin typeface="Trebuchet MS"/>
      <a:ea typeface=""/>
      <a:cs typeface=""/>
      <a:font script="Jpan" typeface="HGｺﾞｼｯｸM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丸ｺﾞｼｯｸM-PRO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D59E30FB57C1458E4154E1B66E9EB7" ma:contentTypeVersion="7" ma:contentTypeDescription="Create a new document." ma:contentTypeScope="" ma:versionID="57c82b7629942c1b0abe040050b5bdf1">
  <xsd:schema xmlns:xsd="http://www.w3.org/2001/XMLSchema" xmlns:xs="http://www.w3.org/2001/XMLSchema" xmlns:p="http://schemas.microsoft.com/office/2006/metadata/properties" xmlns:ns2="374f521d-2b28-4ddd-88a2-ecc3a01014a6" xmlns:ns3="fe963444-88f7-472b-bf59-154c533575ca" targetNamespace="http://schemas.microsoft.com/office/2006/metadata/properties" ma:root="true" ma:fieldsID="cd7808bc43dbbe302c9e748364a0896a" ns2:_="" ns3:_="">
    <xsd:import namespace="374f521d-2b28-4ddd-88a2-ecc3a01014a6"/>
    <xsd:import namespace="fe963444-88f7-472b-bf59-154c533575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4f521d-2b28-4ddd-88a2-ecc3a01014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963444-88f7-472b-bf59-154c533575c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A9763F-1AD6-411E-9FDC-FFAA3B7EE1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4f521d-2b28-4ddd-88a2-ecc3a01014a6"/>
    <ds:schemaRef ds:uri="fe963444-88f7-472b-bf59-154c533575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280E72B-D07D-4941-8162-D2CA3CD9D50A}">
  <ds:schemaRefs>
    <ds:schemaRef ds:uri="http://schemas.openxmlformats.org/package/2006/metadata/core-properties"/>
    <ds:schemaRef ds:uri="http://purl.org/dc/terms/"/>
    <ds:schemaRef ds:uri="fe963444-88f7-472b-bf59-154c533575ca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374f521d-2b28-4ddd-88a2-ecc3a01014a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772E304-5CB6-4AAA-859D-093FB22F07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18344</TotalTime>
  <Words>2129</Words>
  <Application>Microsoft Macintosh PowerPoint</Application>
  <PresentationFormat>On-screen Show (4:3)</PresentationFormat>
  <Paragraphs>598</Paragraphs>
  <Slides>34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34</vt:i4>
      </vt:variant>
    </vt:vector>
  </HeadingPairs>
  <TitlesOfParts>
    <vt:vector size="54" baseType="lpstr">
      <vt:lpstr>Arial</vt:lpstr>
      <vt:lpstr>Arial </vt:lpstr>
      <vt:lpstr>Calibri</vt:lpstr>
      <vt:lpstr>Calibri Light</vt:lpstr>
      <vt:lpstr>Century Gothic</vt:lpstr>
      <vt:lpstr>Courier New</vt:lpstr>
      <vt:lpstr>Tahoma</vt:lpstr>
      <vt:lpstr>Times New Roman</vt:lpstr>
      <vt:lpstr>Trebuchet MS</vt:lpstr>
      <vt:lpstr>CC_std</vt:lpstr>
      <vt:lpstr>5_Office Theme</vt:lpstr>
      <vt:lpstr>1_CC_std</vt:lpstr>
      <vt:lpstr>1_Office Theme</vt:lpstr>
      <vt:lpstr>7_Office Theme</vt:lpstr>
      <vt:lpstr>Custom Design</vt:lpstr>
      <vt:lpstr>3_Office Theme</vt:lpstr>
      <vt:lpstr>1_Custom Design</vt:lpstr>
      <vt:lpstr>2_Office Theme</vt:lpstr>
      <vt:lpstr>6_Office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Results: Association 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Pevonedistat: first-in-class small-molecule inhibitor  of NAE1</vt:lpstr>
      <vt:lpstr>Overall best response rate for complete ITT population  and response rates in individual disease cohorts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Cleveland Clinic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Victoria Mineff</dc:creator>
  <cp:lastModifiedBy>Sekeres, Mikkael</cp:lastModifiedBy>
  <cp:revision>1278</cp:revision>
  <dcterms:created xsi:type="dcterms:W3CDTF">2011-03-14T15:00:03Z</dcterms:created>
  <dcterms:modified xsi:type="dcterms:W3CDTF">2022-03-07T14:43:24Z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0x01010038D59E30FB57C1458E4154E1B66E9EB7</vt:lpwstr>
  </property>
</Properties>
</file>