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26" r:id="rId3"/>
    <p:sldMasterId id="2147483770" r:id="rId4"/>
    <p:sldMasterId id="2147483776" r:id="rId5"/>
    <p:sldMasterId id="2147483780" r:id="rId6"/>
  </p:sldMasterIdLst>
  <p:notesMasterIdLst>
    <p:notesMasterId r:id="rId41"/>
  </p:notesMasterIdLst>
  <p:sldIdLst>
    <p:sldId id="257" r:id="rId7"/>
    <p:sldId id="20749" r:id="rId8"/>
    <p:sldId id="20841" r:id="rId9"/>
    <p:sldId id="20839" r:id="rId10"/>
    <p:sldId id="20840" r:id="rId11"/>
    <p:sldId id="20845" r:id="rId12"/>
    <p:sldId id="20836" r:id="rId13"/>
    <p:sldId id="20837" r:id="rId14"/>
    <p:sldId id="2071590522" r:id="rId15"/>
    <p:sldId id="2071590523" r:id="rId16"/>
    <p:sldId id="20838" r:id="rId17"/>
    <p:sldId id="20842" r:id="rId18"/>
    <p:sldId id="20843" r:id="rId19"/>
    <p:sldId id="20844" r:id="rId20"/>
    <p:sldId id="20809" r:id="rId21"/>
    <p:sldId id="20849" r:id="rId22"/>
    <p:sldId id="20754" r:id="rId23"/>
    <p:sldId id="1507" r:id="rId24"/>
    <p:sldId id="20824" r:id="rId25"/>
    <p:sldId id="20756" r:id="rId26"/>
    <p:sldId id="20827" r:id="rId27"/>
    <p:sldId id="20828" r:id="rId28"/>
    <p:sldId id="20829" r:id="rId29"/>
    <p:sldId id="20846" r:id="rId30"/>
    <p:sldId id="20830" r:id="rId31"/>
    <p:sldId id="20831" r:id="rId32"/>
    <p:sldId id="2071590521" r:id="rId33"/>
    <p:sldId id="20850" r:id="rId34"/>
    <p:sldId id="20808" r:id="rId35"/>
    <p:sldId id="20833" r:id="rId36"/>
    <p:sldId id="20810" r:id="rId37"/>
    <p:sldId id="20811" r:id="rId38"/>
    <p:sldId id="20785" r:id="rId39"/>
    <p:sldId id="1512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903D1C-9921-4A1D-A801-51D7B0C1037F}">
          <p14:sldIdLst>
            <p14:sldId id="257"/>
            <p14:sldId id="20749"/>
            <p14:sldId id="20841"/>
            <p14:sldId id="20839"/>
            <p14:sldId id="20840"/>
            <p14:sldId id="20845"/>
            <p14:sldId id="20836"/>
            <p14:sldId id="20837"/>
            <p14:sldId id="2071590522"/>
            <p14:sldId id="2071590523"/>
            <p14:sldId id="20838"/>
            <p14:sldId id="20842"/>
            <p14:sldId id="20843"/>
            <p14:sldId id="20844"/>
            <p14:sldId id="20809"/>
            <p14:sldId id="20849"/>
            <p14:sldId id="20754"/>
          </p14:sldIdLst>
        </p14:section>
        <p14:section name="Untitled Section" id="{FB43095E-1853-4DE5-BE4F-5DAB3ACA0E68}">
          <p14:sldIdLst>
            <p14:sldId id="1507"/>
            <p14:sldId id="20824"/>
            <p14:sldId id="20756"/>
            <p14:sldId id="20827"/>
            <p14:sldId id="20828"/>
            <p14:sldId id="20829"/>
            <p14:sldId id="20846"/>
            <p14:sldId id="20830"/>
            <p14:sldId id="20831"/>
            <p14:sldId id="2071590521"/>
            <p14:sldId id="20850"/>
            <p14:sldId id="20808"/>
            <p14:sldId id="20833"/>
            <p14:sldId id="20810"/>
            <p14:sldId id="20811"/>
            <p14:sldId id="20785"/>
            <p14:sldId id="15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yal Attar" initials="EA" lastIdx="1" clrIdx="0">
    <p:extLst>
      <p:ext uri="{19B8F6BF-5375-455C-9EA6-DF929625EA0E}">
        <p15:presenceInfo xmlns:p15="http://schemas.microsoft.com/office/powerpoint/2012/main" userId="S::eyal.attar@aprea.com::a79b535f-fb75-48f1-a533-542e4be616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9BFD"/>
    <a:srgbClr val="FEEB9A"/>
    <a:srgbClr val="F9E19F"/>
    <a:srgbClr val="FEF1DA"/>
    <a:srgbClr val="385723"/>
    <a:srgbClr val="F8A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74359" autoAdjust="0"/>
  </p:normalViewPr>
  <p:slideViewPr>
    <p:cSldViewPr snapToGrid="0">
      <p:cViewPr varScale="1">
        <p:scale>
          <a:sx n="85" d="100"/>
          <a:sy n="85" d="100"/>
        </p:scale>
        <p:origin x="15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9550545965163"/>
          <c:y val="2.8732082960806794E-2"/>
          <c:w val="0.53474627308244405"/>
          <c:h val="0.88229367575800721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A5-498E-8B94-FF0B1557827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BD8D62E-189A-4555-9CAF-DAE4812E5AA9}" type="VALUE">
                      <a:rPr lang="en-US" sz="1800" b="0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800" b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9A5-498E-8B94-FF0B155782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A5-498E-8B94-FF0B15578271}"/>
            </c:ext>
          </c:extLst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mCR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F87E17C-CF4D-A142-AFAE-03375060504C}" type="VALUE">
                      <a:rPr lang="en-US" sz="1800" b="0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800" b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9A5-498E-8B94-FF0B155782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A5-498E-8B94-FF0B15578271}"/>
            </c:ext>
          </c:extLst>
        </c:ser>
        <c:ser>
          <c:idx val="6"/>
          <c:order val="2"/>
          <c:tx>
            <c:strRef>
              <c:f>Sheet1!$E$1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883F19E-8492-B546-A63D-87CC51F3968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9A5-498E-8B94-FF0B155782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A5-498E-8B94-FF0B15578271}"/>
            </c:ext>
          </c:extLst>
        </c:ser>
        <c:ser>
          <c:idx val="2"/>
          <c:order val="3"/>
          <c:tx>
            <c:strRef>
              <c:f>Sheet1!$D$1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D90F6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A5-498E-8B94-FF0B15578271}"/>
            </c:ext>
          </c:extLst>
        </c:ser>
        <c:ser>
          <c:idx val="1"/>
          <c:order val="4"/>
          <c:tx>
            <c:strRef>
              <c:f>Sheet1!$F$1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9200E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A5-498E-8B94-FF0B15578271}"/>
            </c:ext>
          </c:extLst>
        </c:ser>
        <c:ser>
          <c:idx val="0"/>
          <c:order val="5"/>
          <c:tx>
            <c:strRef>
              <c:f>Sheet1!$G$1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906F2FC-40AE-4FAA-A352-BCA4A1C16250}" type="VALUE">
                      <a:rPr lang="en-US" sz="1800" b="0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800" b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9A5-498E-8B94-FF0B155782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A5-498E-8B94-FF0B15578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7616304"/>
        <c:axId val="665628976"/>
      </c:barChart>
      <c:catAx>
        <c:axId val="64761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5628976"/>
        <c:crosses val="autoZero"/>
        <c:auto val="1"/>
        <c:lblAlgn val="ctr"/>
        <c:lblOffset val="100"/>
        <c:noMultiLvlLbl val="0"/>
      </c:catAx>
      <c:valAx>
        <c:axId val="66562897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800" b="1">
                    <a:solidFill>
                      <a:schemeClr val="tx1"/>
                    </a:solidFill>
                  </a:rPr>
                  <a:t>Patients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4761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0.73022</cdr:x>
      <cdr:y>0.54895</cdr:y>
    </cdr:from>
    <cdr:to>
      <cdr:x>0.84856</cdr:x>
      <cdr:y>0.62961</cdr:y>
    </cdr:to>
    <cdr:grpSp>
      <cdr:nvGrpSpPr>
        <cdr:cNvPr id="14" name="Group 13">
          <a:extLst xmlns:a="http://schemas.openxmlformats.org/drawingml/2006/main">
            <a:ext uri="{FF2B5EF4-FFF2-40B4-BE49-F238E27FC236}">
              <a16:creationId xmlns:a16="http://schemas.microsoft.com/office/drawing/2014/main" id="{567F5420-4EBB-0942-B489-50BAAE0994AA}"/>
            </a:ext>
          </a:extLst>
        </cdr:cNvPr>
        <cdr:cNvGrpSpPr/>
      </cdr:nvGrpSpPr>
      <cdr:grpSpPr>
        <a:xfrm xmlns:a="http://schemas.openxmlformats.org/drawingml/2006/main">
          <a:off x="5959497" y="2544482"/>
          <a:ext cx="965801" cy="373874"/>
          <a:chOff x="6114860" y="2329836"/>
          <a:chExt cx="965781" cy="369332"/>
        </a:xfrm>
      </cdr:grpSpPr>
      <cdr:sp macro="" textlink="">
        <cdr:nvSpPr>
          <cdr:cNvPr id="3" name="Rectangle 2">
            <a:extLst xmlns:a="http://schemas.openxmlformats.org/drawingml/2006/main">
              <a:ext uri="{FF2B5EF4-FFF2-40B4-BE49-F238E27FC236}">
                <a16:creationId xmlns:a16="http://schemas.microsoft.com/office/drawing/2014/main" id="{AEC9C3D3-7D4D-C84B-9E5E-8AE6E60B7EE5}"/>
              </a:ext>
            </a:extLst>
          </cdr:cNvPr>
          <cdr:cNvSpPr/>
        </cdr:nvSpPr>
        <cdr:spPr>
          <a:xfrm xmlns:a="http://schemas.openxmlformats.org/drawingml/2006/main">
            <a:off x="6114860" y="2432859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1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8" name="TextBox 7">
            <a:extLst xmlns:a="http://schemas.openxmlformats.org/drawingml/2006/main">
              <a:ext uri="{FF2B5EF4-FFF2-40B4-BE49-F238E27FC236}">
                <a16:creationId xmlns:a16="http://schemas.microsoft.com/office/drawing/2014/main" id="{37B4CDF5-E6B5-8C46-AA94-31262C174F38}"/>
              </a:ext>
            </a:extLst>
          </cdr:cNvPr>
          <cdr:cNvSpPr txBox="1"/>
        </cdr:nvSpPr>
        <cdr:spPr>
          <a:xfrm xmlns:a="http://schemas.openxmlformats.org/drawingml/2006/main">
            <a:off x="6339975" y="2329836"/>
            <a:ext cx="740666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vertOverflow="clip" wrap="square" rtlCol="0">
            <a:spAutoFit/>
          </a:bodyPr>
          <a:lstStyle xmlns:a="http://schemas.openxmlformats.org/drawingml/2006/main"/>
          <a:p xmlns:a="http://schemas.openxmlformats.org/drawingml/2006/main">
            <a:pPr algn="l"/>
            <a:r>
              <a:rPr lang="en-US" sz="1800" dirty="0">
                <a:latin typeface="+mn-lt"/>
              </a:rPr>
              <a:t>CR</a:t>
            </a:r>
          </a:p>
        </cdr:txBody>
      </cdr:sp>
    </cdr:grpSp>
  </cdr:relSizeAnchor>
  <cdr:relSizeAnchor xmlns:cdr="http://schemas.openxmlformats.org/drawingml/2006/chartDrawing">
    <cdr:from>
      <cdr:x>0.73022</cdr:x>
      <cdr:y>0.47143</cdr:y>
    </cdr:from>
    <cdr:to>
      <cdr:x>0.84894</cdr:x>
      <cdr:y>0.55208</cdr:y>
    </cdr:to>
    <cdr:grpSp>
      <cdr:nvGrpSpPr>
        <cdr:cNvPr id="15" name="Group 14">
          <a:extLst xmlns:a="http://schemas.openxmlformats.org/drawingml/2006/main">
            <a:ext uri="{FF2B5EF4-FFF2-40B4-BE49-F238E27FC236}">
              <a16:creationId xmlns:a16="http://schemas.microsoft.com/office/drawing/2014/main" id="{0EC22137-7E92-7E40-9782-D50A4271DD7E}"/>
            </a:ext>
          </a:extLst>
        </cdr:cNvPr>
        <cdr:cNvGrpSpPr/>
      </cdr:nvGrpSpPr>
      <cdr:grpSpPr>
        <a:xfrm xmlns:a="http://schemas.openxmlformats.org/drawingml/2006/main">
          <a:off x="5959497" y="2185163"/>
          <a:ext cx="968902" cy="373827"/>
          <a:chOff x="6114860" y="1913181"/>
          <a:chExt cx="968862" cy="369332"/>
        </a:xfrm>
      </cdr:grpSpPr>
      <cdr:sp macro="" textlink="">
        <cdr:nvSpPr>
          <cdr:cNvPr id="4" name="Rectangle 3">
            <a:extLst xmlns:a="http://schemas.openxmlformats.org/drawingml/2006/main">
              <a:ext uri="{FF2B5EF4-FFF2-40B4-BE49-F238E27FC236}">
                <a16:creationId xmlns:a16="http://schemas.microsoft.com/office/drawing/2014/main" id="{5C806EF1-D483-DC4D-9B9F-8BD7E72A7E7A}"/>
              </a:ext>
            </a:extLst>
          </cdr:cNvPr>
          <cdr:cNvSpPr/>
        </cdr:nvSpPr>
        <cdr:spPr>
          <a:xfrm xmlns:a="http://schemas.openxmlformats.org/drawingml/2006/main">
            <a:off x="6114860" y="2016204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2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9" name="TextBox 1">
            <a:extLst xmlns:a="http://schemas.openxmlformats.org/drawingml/2006/main">
              <a:ext uri="{FF2B5EF4-FFF2-40B4-BE49-F238E27FC236}">
                <a16:creationId xmlns:a16="http://schemas.microsoft.com/office/drawing/2014/main" id="{315F895B-1187-D74E-B9A6-100F187EC7B1}"/>
              </a:ext>
            </a:extLst>
          </cdr:cNvPr>
          <cdr:cNvSpPr txBox="1"/>
        </cdr:nvSpPr>
        <cdr:spPr>
          <a:xfrm xmlns:a="http://schemas.openxmlformats.org/drawingml/2006/main">
            <a:off x="6339975" y="1913181"/>
            <a:ext cx="743747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800" dirty="0" err="1">
                <a:latin typeface="+mn-lt"/>
              </a:rPr>
              <a:t>mCR</a:t>
            </a:r>
            <a:endParaRPr lang="en-US" sz="1800" dirty="0">
              <a:latin typeface="+mn-lt"/>
            </a:endParaRPr>
          </a:p>
        </cdr:txBody>
      </cdr:sp>
    </cdr:grpSp>
  </cdr:relSizeAnchor>
  <cdr:relSizeAnchor xmlns:cdr="http://schemas.openxmlformats.org/drawingml/2006/chartDrawing">
    <cdr:from>
      <cdr:x>0.04039</cdr:x>
      <cdr:y>0.01465</cdr:y>
    </cdr:from>
    <cdr:to>
      <cdr:x>0.04039</cdr:x>
      <cdr:y>0.01465</cdr:y>
    </cdr:to>
    <cdr:grpSp>
      <cdr:nvGrpSpPr>
        <cdr:cNvPr id="16" name="Group 15">
          <a:extLst xmlns:a="http://schemas.openxmlformats.org/drawingml/2006/main">
            <a:ext uri="{FF2B5EF4-FFF2-40B4-BE49-F238E27FC236}">
              <a16:creationId xmlns:a16="http://schemas.microsoft.com/office/drawing/2014/main" id="{9BB82E4A-0E20-FF43-93A7-8D7EFA66C8B2}"/>
            </a:ext>
          </a:extLst>
        </cdr:cNvPr>
        <cdr:cNvGrpSpPr/>
      </cdr:nvGrpSpPr>
      <cdr:grpSpPr>
        <a:xfrm xmlns:a="http://schemas.openxmlformats.org/drawingml/2006/main">
          <a:off x="329632" y="67905"/>
          <a:ext cx="0" cy="0"/>
          <a:chOff x="329632" y="67905"/>
          <a:chExt cx="0" cy="0"/>
        </a:xfrm>
      </cdr:grpSpPr>
    </cdr:grpSp>
  </cdr:relSizeAnchor>
  <cdr:relSizeAnchor xmlns:cdr="http://schemas.openxmlformats.org/drawingml/2006/chartDrawing">
    <cdr:from>
      <cdr:x>0.73022</cdr:x>
      <cdr:y>0.39392</cdr:y>
    </cdr:from>
    <cdr:to>
      <cdr:x>0.84856</cdr:x>
      <cdr:y>0.47457</cdr:y>
    </cdr:to>
    <cdr:grpSp>
      <cdr:nvGrpSpPr>
        <cdr:cNvPr id="17" name="Group 16">
          <a:extLst xmlns:a="http://schemas.openxmlformats.org/drawingml/2006/main">
            <a:ext uri="{FF2B5EF4-FFF2-40B4-BE49-F238E27FC236}">
              <a16:creationId xmlns:a16="http://schemas.microsoft.com/office/drawing/2014/main" id="{80EA0944-0246-AF4F-A12C-5199ED6EBA5D}"/>
            </a:ext>
          </a:extLst>
        </cdr:cNvPr>
        <cdr:cNvGrpSpPr/>
      </cdr:nvGrpSpPr>
      <cdr:grpSpPr>
        <a:xfrm xmlns:a="http://schemas.openxmlformats.org/drawingml/2006/main">
          <a:off x="5959497" y="1825890"/>
          <a:ext cx="965801" cy="373827"/>
          <a:chOff x="6114860" y="1207465"/>
          <a:chExt cx="965762" cy="369332"/>
        </a:xfrm>
      </cdr:grpSpPr>
      <cdr:sp macro="" textlink="">
        <cdr:nvSpPr>
          <cdr:cNvPr id="6" name="Rectangle 5">
            <a:extLst xmlns:a="http://schemas.openxmlformats.org/drawingml/2006/main">
              <a:ext uri="{FF2B5EF4-FFF2-40B4-BE49-F238E27FC236}">
                <a16:creationId xmlns:a16="http://schemas.microsoft.com/office/drawing/2014/main" id="{53B3A6E4-E278-E74E-9AE2-A272DD90CD03}"/>
              </a:ext>
            </a:extLst>
          </cdr:cNvPr>
          <cdr:cNvSpPr/>
        </cdr:nvSpPr>
        <cdr:spPr>
          <a:xfrm xmlns:a="http://schemas.openxmlformats.org/drawingml/2006/main">
            <a:off x="6114860" y="1310488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4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12" name="TextBox 1">
            <a:extLst xmlns:a="http://schemas.openxmlformats.org/drawingml/2006/main">
              <a:ext uri="{FF2B5EF4-FFF2-40B4-BE49-F238E27FC236}">
                <a16:creationId xmlns:a16="http://schemas.microsoft.com/office/drawing/2014/main" id="{4EB3EC85-9B74-104D-8E69-7917E3915967}"/>
              </a:ext>
            </a:extLst>
          </cdr:cNvPr>
          <cdr:cNvSpPr txBox="1"/>
        </cdr:nvSpPr>
        <cdr:spPr>
          <a:xfrm xmlns:a="http://schemas.openxmlformats.org/drawingml/2006/main">
            <a:off x="6339975" y="1207465"/>
            <a:ext cx="740647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800" dirty="0"/>
              <a:t>SD</a:t>
            </a:r>
            <a:endParaRPr lang="en-US" sz="1800" dirty="0">
              <a:latin typeface="+mn-lt"/>
            </a:endParaRPr>
          </a:p>
        </cdr:txBody>
      </cdr:sp>
    </cdr:grpSp>
  </cdr:relSizeAnchor>
  <cdr:relSizeAnchor xmlns:cdr="http://schemas.openxmlformats.org/drawingml/2006/chartDrawing">
    <cdr:from>
      <cdr:x>0.73022</cdr:x>
      <cdr:y>0.3164</cdr:y>
    </cdr:from>
    <cdr:to>
      <cdr:x>0.85146</cdr:x>
      <cdr:y>0.39705</cdr:y>
    </cdr:to>
    <cdr:grpSp>
      <cdr:nvGrpSpPr>
        <cdr:cNvPr id="18" name="Group 17">
          <a:extLst xmlns:a="http://schemas.openxmlformats.org/drawingml/2006/main">
            <a:ext uri="{FF2B5EF4-FFF2-40B4-BE49-F238E27FC236}">
              <a16:creationId xmlns:a16="http://schemas.microsoft.com/office/drawing/2014/main" id="{2B1A2B86-066C-164A-B77A-4592E619696D}"/>
            </a:ext>
          </a:extLst>
        </cdr:cNvPr>
        <cdr:cNvGrpSpPr/>
      </cdr:nvGrpSpPr>
      <cdr:grpSpPr>
        <a:xfrm xmlns:a="http://schemas.openxmlformats.org/drawingml/2006/main">
          <a:off x="5959497" y="1466571"/>
          <a:ext cx="989468" cy="373827"/>
          <a:chOff x="6180202" y="1448074"/>
          <a:chExt cx="989476" cy="369332"/>
        </a:xfrm>
      </cdr:grpSpPr>
      <cdr:sp macro="" textlink="">
        <cdr:nvSpPr>
          <cdr:cNvPr id="2" name="Rectangle 1">
            <a:extLst xmlns:a="http://schemas.openxmlformats.org/drawingml/2006/main">
              <a:ext uri="{FF2B5EF4-FFF2-40B4-BE49-F238E27FC236}">
                <a16:creationId xmlns:a16="http://schemas.microsoft.com/office/drawing/2014/main" id="{12B99043-16B5-3049-9055-211888A36FB6}"/>
              </a:ext>
            </a:extLst>
          </cdr:cNvPr>
          <cdr:cNvSpPr/>
        </cdr:nvSpPr>
        <cdr:spPr>
          <a:xfrm xmlns:a="http://schemas.openxmlformats.org/drawingml/2006/main">
            <a:off x="6180202" y="1551097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2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13" name="TextBox 1">
            <a:extLst xmlns:a="http://schemas.openxmlformats.org/drawingml/2006/main">
              <a:ext uri="{FF2B5EF4-FFF2-40B4-BE49-F238E27FC236}">
                <a16:creationId xmlns:a16="http://schemas.microsoft.com/office/drawing/2014/main" id="{64EBC008-9A0B-E04B-99F0-AC65BE1F7C3F}"/>
              </a:ext>
            </a:extLst>
          </cdr:cNvPr>
          <cdr:cNvSpPr txBox="1"/>
        </cdr:nvSpPr>
        <cdr:spPr>
          <a:xfrm xmlns:a="http://schemas.openxmlformats.org/drawingml/2006/main">
            <a:off x="6419873" y="1448074"/>
            <a:ext cx="749805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800" dirty="0"/>
              <a:t>NE</a:t>
            </a:r>
            <a:endParaRPr lang="en-US" sz="1800" dirty="0">
              <a:latin typeface="+mn-lt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142E17-6A9B-4DA8-AC4D-54D177C9881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478596-7D66-41BD-99AC-1D1241DC1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1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17">
              <a:defRPr/>
            </a:pPr>
            <a:fld id="{398D5614-5AAD-4B17-BC89-A328ABBFE296}" type="slidenum">
              <a:rPr lang="en-US">
                <a:solidFill>
                  <a:prstClr val="black"/>
                </a:solidFill>
                <a:latin typeface="Calibri"/>
              </a:rPr>
              <a:pPr defTabSz="93151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935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Tim3 on an effector T cell and galectin-9 on a </a:t>
            </a:r>
            <a:r>
              <a:rPr lang="en-US" dirty="0" err="1"/>
              <a:t>tumour</a:t>
            </a:r>
            <a:r>
              <a:rPr lang="en-US" dirty="0"/>
              <a:t> cell inhibits the immune response by inducing apoptosis in the T cell. Tim3 is also upregulated on Treg, which in turn inhibit effector T cell function. Blocking Tim3 with a </a:t>
            </a:r>
            <a:r>
              <a:rPr lang="en-US" dirty="0" err="1"/>
              <a:t>mAb</a:t>
            </a:r>
            <a:r>
              <a:rPr lang="en-US" dirty="0"/>
              <a:t> thus enhances T cell proliferation and immune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81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30% TP53 mutant in both arms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7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9585"/>
            <a:r>
              <a:rPr lang="en-US" sz="1200" b="1" dirty="0" err="1">
                <a:solidFill>
                  <a:srgbClr val="000000"/>
                </a:solidFill>
                <a:latin typeface="Arial" panose="020B0604020202020204"/>
              </a:rPr>
              <a:t>imAEs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 13% MDS; 21% AML; 10% ≥ G3 (only AML); No G4/G5</a:t>
            </a:r>
          </a:p>
          <a:p>
            <a:pPr defTabSz="609585"/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7/7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/>
              </a:rPr>
              <a:t>imAE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 had remission with MDS (no difference in AML) from. Phase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0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Duration of CR. Was double; Tp53 may have impacted this with superimposable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45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7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sensitivity and resistance mechanisms to azacitidine as well as novel HMA combo strategies in </a:t>
            </a:r>
            <a:r>
              <a:rPr lang="en-US" i="1" dirty="0"/>
              <a:t>TP53</a:t>
            </a:r>
            <a:r>
              <a:rPr lang="en-US" dirty="0"/>
              <a:t> mutant AML patients.</a:t>
            </a:r>
          </a:p>
          <a:p>
            <a:r>
              <a:rPr lang="en-US" dirty="0"/>
              <a:t>To understand mechanisms for poor outcomes to </a:t>
            </a:r>
            <a:r>
              <a:rPr lang="en-US" dirty="0" err="1"/>
              <a:t>allo</a:t>
            </a:r>
            <a:r>
              <a:rPr lang="en-US" dirty="0"/>
              <a:t>-HSCT (solely disease burden issue vs anti-GVL effect vs other) </a:t>
            </a:r>
          </a:p>
          <a:p>
            <a:r>
              <a:rPr lang="en-US" dirty="0"/>
              <a:t>For </a:t>
            </a:r>
            <a:r>
              <a:rPr lang="en-US" i="1" dirty="0"/>
              <a:t>TP53</a:t>
            </a:r>
            <a:r>
              <a:rPr lang="en-US" dirty="0"/>
              <a:t> mutant AML, consideration of randomized AZA+APR-246 or </a:t>
            </a:r>
            <a:r>
              <a:rPr lang="en-US" dirty="0" err="1"/>
              <a:t>AZA+magrolimab</a:t>
            </a:r>
            <a:r>
              <a:rPr lang="en-US" dirty="0"/>
              <a:t> versus </a:t>
            </a:r>
            <a:r>
              <a:rPr lang="en-US" dirty="0" err="1"/>
              <a:t>AZA+venetoclax</a:t>
            </a:r>
            <a:r>
              <a:rPr lang="en-US" dirty="0"/>
              <a:t> strategy </a:t>
            </a:r>
          </a:p>
          <a:p>
            <a:r>
              <a:rPr lang="en-US" dirty="0"/>
              <a:t>Consideration of triplet strategies for </a:t>
            </a:r>
            <a:r>
              <a:rPr lang="en-US" i="1" dirty="0"/>
              <a:t>TP53 </a:t>
            </a:r>
            <a:r>
              <a:rPr lang="en-US" dirty="0"/>
              <a:t>mutant MDS/AML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(including APR-246 or CD47 inhibitor + </a:t>
            </a:r>
            <a:r>
              <a:rPr lang="en-US" dirty="0" err="1"/>
              <a:t>ven</a:t>
            </a:r>
            <a:r>
              <a:rPr lang="en-US" dirty="0"/>
              <a:t> +/- HMA or APR-246 +CD47 combinations); </a:t>
            </a:r>
            <a:r>
              <a:rPr lang="en-US" dirty="0" err="1"/>
              <a:t>AZA+pevonedistat</a:t>
            </a:r>
            <a:r>
              <a:rPr lang="en-US" dirty="0"/>
              <a:t> had 80% response rate in TP53 mutant pts (n=5)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4BE51-A5D1-4CB0-BA7C-B049BB902A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8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01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2220 patients with AML and MDS-EB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16% CR for Tp53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9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3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Summary of human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leukemic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chimerism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bone marrow on day 14 relative to day 0 demonstrated a dramatic reduction in leukemic burden in anti-CD47 antibody-treated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mice compared to control IgG treatment (p = 0.006).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 H&amp;E sections of representative mouse bone marrow cavities from mice engrafted with SU004 AML LSC post-treatment with either control IgG (panels 1 and 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anti-CD47 antibody (panels 4 and 5). IgG-treated marrows were packed with monomorphic leukemic blasts, while anti-CD47-treated marrows were hypocellular,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demonstrating elimination of the human leukemia. In some anti-CD47 antibody-treated mice that contained residual leukemia, macrophages were detected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 phagocytosed pyknotic cells (panels 3 and 6, arrows).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294 Cell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blocking monoclonal antibodies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directed against CD47 preferentially enabled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phagocytosis of AML LSC and inhibited their engraftment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vivo. Finally, treatment of human AML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LSCengrafted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mice with anti-CD47 antibody depleted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AML and targeted AML LSC.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7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6619" y="4548457"/>
            <a:ext cx="5732949" cy="43208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CD47 Is a Major Macrophage Immune Checkpoint and ‘Do Not Eat Me’ Signal in Myeloid Malignancies Including MDS and AML;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Increased CD47 expression predicts worse prognosis in AML patients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27">
              <a:defRPr/>
            </a:pPr>
            <a:fld id="{40BE69D1-C325-0F44-B6F8-30889A264AD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27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316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 cytometry of primary AML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 = 356) and normal bone marrow samples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 = 34), and a recently reported integrated normal tissue proteomic data set. 302 at diagnosis and 54 at relapse. CD33/TIM3 and CLL1/TIM3 to be highly positive in AML compared with normal hematopoiesis and non-hematopoietic tissues.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Importnatly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major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de novo and relapse. In contrast, CLL1 expression on LSC showed interindividual variability, with only a subgroup of patients being positive at initial diagnosis (45.1%) and at relapse (20.0%). he target antigen combination CD33/TIM3 could be particularly suitable for combinatorial CAR + CCR approaches, thereby minimizing stem cell and myeloid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hematotoxicity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prioritizing LSC-targeting. However, this setting might facilitate immune escape of single-positive AML cells. Targeting CLL1/TIM3 could be feasible not only in the CAR + CCR setting, but also in CAR + CAR approaches, thereby maximizing the number of targetable AML cells and minimizing chances of antigen escape.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patients with TP53 mutation received </a:t>
            </a:r>
            <a:r>
              <a:rPr lang="en-US" dirty="0" err="1"/>
              <a:t>allo</a:t>
            </a:r>
            <a:r>
              <a:rPr lang="en-US" dirty="0"/>
              <a:t>-HSCT (Data Supplement). Median OS in these patients was 19.7 months (95% CI, 9.8 to 19.7) versus 13.4 months (95% CI, 9.8 to NR) in patients without </a:t>
            </a:r>
            <a:r>
              <a:rPr lang="en-US" dirty="0" err="1"/>
              <a:t>allo</a:t>
            </a:r>
            <a:r>
              <a:rPr lang="en-US" dirty="0"/>
              <a:t>-HSCT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78596-7D66-41BD-99AC-1D1241DC18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5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10" y="606604"/>
            <a:ext cx="116417" cy="6251575"/>
          </a:xfrm>
          <a:prstGeom prst="rect">
            <a:avLst/>
          </a:prstGeom>
          <a:solidFill>
            <a:srgbClr val="82A5C4"/>
          </a:solidFill>
          <a:ln>
            <a:noFill/>
          </a:ln>
        </p:spPr>
        <p:txBody>
          <a:bodyPr/>
          <a:lstStyle/>
          <a:p>
            <a:pPr defTabSz="457200" eaLnBrk="0" hangingPunct="0"/>
            <a:endParaRPr lang="en-US" sz="180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227315"/>
            <a:ext cx="8737600" cy="1470025"/>
          </a:xfrm>
        </p:spPr>
        <p:txBody>
          <a:bodyPr/>
          <a:lstStyle>
            <a:lvl1pPr algn="l">
              <a:defRPr b="1" i="0">
                <a:solidFill>
                  <a:srgbClr val="005A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471112" y="3886200"/>
            <a:ext cx="8534400" cy="869244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005A9B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2492109" y="5000423"/>
            <a:ext cx="5591905" cy="115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457200">
              <a:lnSpc>
                <a:spcPct val="6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005A9B"/>
                </a:solidFill>
                <a:latin typeface="Arial-Moffitt" pitchFamily="34" charset="0"/>
              </a:rPr>
              <a:t>H. Lee Moffitt Cancer Center</a:t>
            </a:r>
          </a:p>
          <a:p>
            <a:pPr defTabSz="457200">
              <a:lnSpc>
                <a:spcPct val="6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005A9B"/>
                </a:solidFill>
                <a:latin typeface="Arial-Moffitt" pitchFamily="34" charset="0"/>
              </a:rPr>
              <a:t>&amp; Research Institute</a:t>
            </a:r>
          </a:p>
          <a:p>
            <a:pPr defTabSz="457200">
              <a:lnSpc>
                <a:spcPct val="6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005A9B"/>
                </a:solidFill>
                <a:latin typeface="Arial-Moffitt" pitchFamily="34" charset="0"/>
              </a:rPr>
              <a:t>Tampa, FL</a:t>
            </a: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-19464" y="71"/>
            <a:ext cx="12252960" cy="608013"/>
          </a:xfrm>
          <a:prstGeom prst="rect">
            <a:avLst/>
          </a:prstGeom>
          <a:solidFill>
            <a:srgbClr val="00538E"/>
          </a:solidFill>
          <a:ln>
            <a:noFill/>
          </a:ln>
        </p:spPr>
        <p:txBody>
          <a:bodyPr/>
          <a:lstStyle/>
          <a:p>
            <a:pPr defTabSz="457200" eaLnBrk="0" hangingPunct="0"/>
            <a:endParaRPr lang="en-US" sz="180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81" y="6026323"/>
            <a:ext cx="2767456" cy="514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2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654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orange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1154009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336296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91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0"/>
            <a:ext cx="664167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072553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teal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1154009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301171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1691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0"/>
            <a:ext cx="664167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46893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grey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1154009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04955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114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venirNext LT Pro Medium" panose="020B0504020202020204" pitchFamily="34" charset="77"/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0" y="924450"/>
            <a:ext cx="5651911" cy="511574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2pPr>
            <a:lvl3pPr>
              <a:buClr>
                <a:schemeClr val="accent1"/>
              </a:buClr>
              <a:defRPr sz="18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3pPr>
            <a:lvl4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4pPr>
            <a:lvl5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6181018" y="924451"/>
            <a:ext cx="5651911" cy="511574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2pPr>
            <a:lvl3pPr>
              <a:buClr>
                <a:schemeClr val="accent1"/>
              </a:buClr>
              <a:defRPr sz="18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3pPr>
            <a:lvl4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4pPr>
            <a:lvl5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93893" y="272452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6182118" y="272452"/>
            <a:ext cx="5650809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66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7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374821" y="2582428"/>
            <a:ext cx="5518931" cy="1318167"/>
            <a:chOff x="887895" y="2985375"/>
            <a:chExt cx="3737114" cy="892590"/>
          </a:xfrm>
        </p:grpSpPr>
        <p:sp>
          <p:nvSpPr>
            <p:cNvPr id="13" name="TextBox 12"/>
            <p:cNvSpPr txBox="1"/>
            <p:nvPr/>
          </p:nvSpPr>
          <p:spPr>
            <a:xfrm>
              <a:off x="1709531" y="3662999"/>
              <a:ext cx="2005374" cy="214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3" b="0" i="0" dirty="0">
                  <a:solidFill>
                    <a:schemeClr val="accent3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95" y="2985375"/>
              <a:ext cx="3737114" cy="778761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753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itle slid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1692" y="2853649"/>
            <a:ext cx="6601481" cy="68379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96416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9C92EB-EEE2-B341-803B-7923DFA6D54B}"/>
              </a:ext>
            </a:extLst>
          </p:cNvPr>
          <p:cNvGrpSpPr/>
          <p:nvPr userDrawn="1"/>
        </p:nvGrpSpPr>
        <p:grpSpPr>
          <a:xfrm>
            <a:off x="374818" y="2582424"/>
            <a:ext cx="5525983" cy="1416476"/>
            <a:chOff x="374818" y="2582424"/>
            <a:chExt cx="5525982" cy="14164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C34469-5CE3-7847-B5F0-7673E90CB7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F6D79B-B263-8344-8927-3F7930989228}"/>
                </a:ext>
              </a:extLst>
            </p:cNvPr>
            <p:cNvSpPr txBox="1"/>
            <p:nvPr/>
          </p:nvSpPr>
          <p:spPr>
            <a:xfrm>
              <a:off x="1588201" y="3681441"/>
              <a:ext cx="2961515" cy="317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3" b="0" i="0" dirty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674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8E8EDF-0557-C142-AA50-8B5EFF805066}"/>
              </a:ext>
            </a:extLst>
          </p:cNvPr>
          <p:cNvGrpSpPr/>
          <p:nvPr userDrawn="1"/>
        </p:nvGrpSpPr>
        <p:grpSpPr>
          <a:xfrm>
            <a:off x="374818" y="2582424"/>
            <a:ext cx="5525983" cy="1416476"/>
            <a:chOff x="374818" y="2582424"/>
            <a:chExt cx="5525982" cy="14164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D5F6CA-D42C-834E-9207-47DF31B3F0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B1FA3E-9B02-B44C-ABE1-510526760F71}"/>
                </a:ext>
              </a:extLst>
            </p:cNvPr>
            <p:cNvSpPr txBox="1"/>
            <p:nvPr/>
          </p:nvSpPr>
          <p:spPr>
            <a:xfrm>
              <a:off x="1588201" y="3681441"/>
              <a:ext cx="2961515" cy="317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3" b="0" i="0" dirty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28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D42B49-AB7D-E547-8E43-619DC608E7CF}"/>
              </a:ext>
            </a:extLst>
          </p:cNvPr>
          <p:cNvGrpSpPr/>
          <p:nvPr userDrawn="1"/>
        </p:nvGrpSpPr>
        <p:grpSpPr>
          <a:xfrm>
            <a:off x="374818" y="2582424"/>
            <a:ext cx="5525983" cy="1416476"/>
            <a:chOff x="374818" y="2582424"/>
            <a:chExt cx="5525982" cy="14164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C8C1F-BEC0-B641-9106-06B6376978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DE83E-06D8-FC47-8C16-5C6365B729C7}"/>
                </a:ext>
              </a:extLst>
            </p:cNvPr>
            <p:cNvSpPr txBox="1"/>
            <p:nvPr/>
          </p:nvSpPr>
          <p:spPr>
            <a:xfrm>
              <a:off x="1588201" y="3681441"/>
              <a:ext cx="2961515" cy="317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3" b="0" i="0" dirty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84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1692" y="2853649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39843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ange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1" y="2853649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4377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2" y="2853649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3655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5908"/>
            <a:ext cx="10972800" cy="1143000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rgbClr val="24599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245899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245899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245899"/>
                </a:solidFill>
                <a:latin typeface="Arial"/>
                <a:cs typeface="Arial"/>
              </a:defRPr>
            </a:lvl3pPr>
            <a:lvl4pPr>
              <a:defRPr sz="2400">
                <a:solidFill>
                  <a:srgbClr val="245899"/>
                </a:solidFill>
                <a:latin typeface="Arial"/>
                <a:cs typeface="Arial"/>
              </a:defRPr>
            </a:lvl4pPr>
            <a:lvl5pPr>
              <a:defRPr sz="2400">
                <a:solidFill>
                  <a:srgbClr val="2458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68099" y="318195"/>
            <a:ext cx="10804607" cy="0"/>
          </a:xfrm>
          <a:prstGeom prst="line">
            <a:avLst/>
          </a:prstGeom>
          <a:ln>
            <a:solidFill>
              <a:srgbClr val="005A9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293" y="6322975"/>
            <a:ext cx="2050563" cy="381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10" y="606604"/>
            <a:ext cx="116417" cy="6251575"/>
          </a:xfrm>
          <a:prstGeom prst="rect">
            <a:avLst/>
          </a:prstGeom>
          <a:solidFill>
            <a:srgbClr val="82A5C4"/>
          </a:solidFill>
          <a:ln>
            <a:noFill/>
          </a:ln>
        </p:spPr>
        <p:txBody>
          <a:bodyPr/>
          <a:lstStyle/>
          <a:p>
            <a:pPr defTabSz="457200" eaLnBrk="0" hangingPunct="0"/>
            <a:endParaRPr lang="en-US" sz="180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43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eal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91691" y="2853649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9298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1692" y="2853649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8730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1" y="2853649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58743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lis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91691" y="1382528"/>
            <a:ext cx="11540095" cy="4657664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accent1"/>
              </a:buClr>
              <a:buFont typeface="Courier New" charset="0"/>
              <a:buChar char="o"/>
              <a:defRPr sz="15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35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35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79527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bullet lis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1" y="1382532"/>
            <a:ext cx="5651911" cy="4657663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accent1"/>
              </a:buClr>
              <a:buFont typeface="Courier New" charset="0"/>
              <a:buChar char="o"/>
              <a:defRPr sz="15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35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35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6181019" y="1382532"/>
            <a:ext cx="5651911" cy="4657663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accent1"/>
              </a:buClr>
              <a:buFont typeface="Courier New" charset="0"/>
              <a:buChar char="o"/>
              <a:defRPr sz="15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35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35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6182117" y="695581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4377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image with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11456964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276647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06336" y="4912967"/>
            <a:ext cx="5725449" cy="1443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4876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ima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11456964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60246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22" y="1382530"/>
            <a:ext cx="6896137" cy="483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6928" y="1382531"/>
            <a:ext cx="4324853" cy="4837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1359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with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22" y="1382530"/>
            <a:ext cx="6896137" cy="483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6928" y="1382529"/>
            <a:ext cx="4324853" cy="2529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06930" y="4145284"/>
            <a:ext cx="4324855" cy="207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8276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oub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5568780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6263003" y="1382528"/>
            <a:ext cx="5568780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/>
          </p:nvPr>
        </p:nvSpPr>
        <p:spPr>
          <a:xfrm>
            <a:off x="276647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13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6968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93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ing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11442360" cy="4081360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accent1"/>
              </a:buClr>
              <a:buFont typeface="Courier New" charset="0"/>
              <a:buChar char="o"/>
              <a:defRPr sz="15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35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35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171442" marR="0" lvl="0" indent="-171442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05145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ingle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93891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11442360" cy="4081360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accent1"/>
              </a:buClr>
              <a:buFont typeface="Courier New" charset="0"/>
              <a:buChar char="o"/>
              <a:defRPr sz="15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35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35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171442" marR="0" lvl="0" indent="-171442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06336" y="4912967"/>
            <a:ext cx="5725449" cy="1443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511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doub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5568780" cy="4081360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accent1"/>
              </a:buClr>
              <a:buFont typeface="Courier New" charset="0"/>
              <a:buChar char="o"/>
              <a:defRPr sz="15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35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35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171442" marR="0" lvl="0" indent="-171442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6181015" y="1420136"/>
            <a:ext cx="5568780" cy="4081360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accent1"/>
              </a:buClr>
              <a:buFont typeface="Courier New" charset="0"/>
              <a:buChar char="o"/>
              <a:defRPr sz="15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35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35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2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171442" marR="0" lvl="0" indent="-171442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76647" y="5682695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9" y="401091"/>
            <a:ext cx="1324697" cy="276048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14928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91693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2"/>
            <a:ext cx="6641675" cy="3848841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bg1"/>
              </a:buClr>
              <a:buFont typeface="Courier New" charset="0"/>
              <a:buChar char="o"/>
              <a:defRPr sz="15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3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8601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orange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91" y="1382532"/>
            <a:ext cx="11540095" cy="3848841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bg1"/>
              </a:buClr>
              <a:buFont typeface="Courier New" charset="0"/>
              <a:buChar char="o"/>
              <a:defRPr sz="15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18421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93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2"/>
            <a:ext cx="6641675" cy="3848841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bg1"/>
              </a:buClr>
              <a:buFont typeface="Courier New" charset="0"/>
              <a:buChar char="o"/>
              <a:defRPr sz="15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91965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teal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91" y="1382532"/>
            <a:ext cx="11540095" cy="3848841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bg1"/>
              </a:buClr>
              <a:buFont typeface="Courier New" charset="0"/>
              <a:buChar char="o"/>
              <a:defRPr sz="15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47768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1693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2"/>
            <a:ext cx="6641675" cy="3848841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bg1"/>
              </a:buClr>
              <a:buFont typeface="Courier New" charset="0"/>
              <a:buChar char="o"/>
              <a:defRPr sz="15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99500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grey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9"/>
            <a:ext cx="1331824" cy="277533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1" y="1382532"/>
            <a:ext cx="11540095" cy="3848841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chemeClr val="bg1"/>
              </a:buClr>
              <a:buFont typeface="Courier New" charset="0"/>
              <a:buChar char="o"/>
              <a:defRPr sz="15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35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2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4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90579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56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9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374820" y="2582425"/>
            <a:ext cx="5624976" cy="1393251"/>
            <a:chOff x="887895" y="2985375"/>
            <a:chExt cx="3808922" cy="943433"/>
          </a:xfrm>
        </p:grpSpPr>
        <p:sp>
          <p:nvSpPr>
            <p:cNvPr id="13" name="TextBox 12"/>
            <p:cNvSpPr txBox="1"/>
            <p:nvPr/>
          </p:nvSpPr>
          <p:spPr>
            <a:xfrm>
              <a:off x="1709531" y="3662999"/>
              <a:ext cx="2987286" cy="265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>
                  <a:solidFill>
                    <a:schemeClr val="accent3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95" y="2985375"/>
              <a:ext cx="3737114" cy="778761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91153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itle slid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601481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29560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9C92EB-EEE2-B341-803B-7923DFA6D54B}"/>
              </a:ext>
            </a:extLst>
          </p:cNvPr>
          <p:cNvGrpSpPr/>
          <p:nvPr userDrawn="1"/>
        </p:nvGrpSpPr>
        <p:grpSpPr>
          <a:xfrm>
            <a:off x="374818" y="2582424"/>
            <a:ext cx="5624975" cy="1491560"/>
            <a:chOff x="374818" y="2582424"/>
            <a:chExt cx="5624975" cy="14915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C34469-5CE3-7847-B5F0-7673E90CB7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F6D79B-B263-8344-8927-3F7930989228}"/>
                </a:ext>
              </a:extLst>
            </p:cNvPr>
            <p:cNvSpPr txBox="1"/>
            <p:nvPr/>
          </p:nvSpPr>
          <p:spPr>
            <a:xfrm>
              <a:off x="1588201" y="3681441"/>
              <a:ext cx="4411592" cy="39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14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8E8EDF-0557-C142-AA50-8B5EFF805066}"/>
              </a:ext>
            </a:extLst>
          </p:cNvPr>
          <p:cNvGrpSpPr/>
          <p:nvPr userDrawn="1"/>
        </p:nvGrpSpPr>
        <p:grpSpPr>
          <a:xfrm>
            <a:off x="374818" y="2582424"/>
            <a:ext cx="5624975" cy="1491560"/>
            <a:chOff x="374818" y="2582424"/>
            <a:chExt cx="5624975" cy="14915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D5F6CA-D42C-834E-9207-47DF31B3F0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B1FA3E-9B02-B44C-ABE1-510526760F71}"/>
                </a:ext>
              </a:extLst>
            </p:cNvPr>
            <p:cNvSpPr txBox="1"/>
            <p:nvPr/>
          </p:nvSpPr>
          <p:spPr>
            <a:xfrm>
              <a:off x="1588201" y="3681441"/>
              <a:ext cx="4411592" cy="39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770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D42B49-AB7D-E547-8E43-619DC608E7CF}"/>
              </a:ext>
            </a:extLst>
          </p:cNvPr>
          <p:cNvGrpSpPr/>
          <p:nvPr userDrawn="1"/>
        </p:nvGrpSpPr>
        <p:grpSpPr>
          <a:xfrm>
            <a:off x="374818" y="2582424"/>
            <a:ext cx="5624975" cy="1491560"/>
            <a:chOff x="374818" y="2582424"/>
            <a:chExt cx="5624975" cy="14915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C8C1F-BEC0-B641-9106-06B6376978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DE83E-06D8-FC47-8C16-5C6365B729C7}"/>
                </a:ext>
              </a:extLst>
            </p:cNvPr>
            <p:cNvSpPr txBox="1"/>
            <p:nvPr/>
          </p:nvSpPr>
          <p:spPr>
            <a:xfrm>
              <a:off x="1588201" y="3681441"/>
              <a:ext cx="4411592" cy="39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175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57713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ange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55329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18449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eal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2005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683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56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6536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lis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28"/>
            <a:ext cx="11540095" cy="4657664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75804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bullet lis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5651911" cy="465766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6181018" y="1382530"/>
            <a:ext cx="5651911" cy="465766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6182117" y="695581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161774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image with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11456964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276647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06334" y="4912965"/>
            <a:ext cx="5725449" cy="1443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3719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ima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11456964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48871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21" y="1382528"/>
            <a:ext cx="6896137" cy="483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6928" y="1382530"/>
            <a:ext cx="4324853" cy="4837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8388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with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21" y="1382528"/>
            <a:ext cx="6896137" cy="483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6928" y="1382529"/>
            <a:ext cx="4324853" cy="2529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06929" y="4145282"/>
            <a:ext cx="4324855" cy="207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8541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oub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5568780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6263003" y="1382528"/>
            <a:ext cx="5568780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/>
          </p:nvPr>
        </p:nvSpPr>
        <p:spPr>
          <a:xfrm>
            <a:off x="276647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3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37346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ing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1144236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69174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ingle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93891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1144236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06334" y="4912965"/>
            <a:ext cx="5725449" cy="1443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1320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65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doub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556878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6181015" y="1420136"/>
            <a:ext cx="556878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76647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7764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91691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0"/>
            <a:ext cx="664167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3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89017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orange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1154009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548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91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0"/>
            <a:ext cx="664167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28066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teal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1154009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21009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1691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0"/>
            <a:ext cx="664167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73521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grey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91689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1154009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9568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1896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AvenirNext LT Pro Medium" panose="020B0504020202020204" pitchFamily="34" charset="77"/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0" y="924450"/>
            <a:ext cx="5651911" cy="511574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2pPr>
            <a:lvl3pPr>
              <a:buClr>
                <a:schemeClr val="accent1"/>
              </a:buClr>
              <a:defRPr sz="18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3pPr>
            <a:lvl4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4pPr>
            <a:lvl5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6181018" y="924451"/>
            <a:ext cx="5651911" cy="511574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2pPr>
            <a:lvl3pPr>
              <a:buClr>
                <a:schemeClr val="accent1"/>
              </a:buClr>
              <a:defRPr sz="18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3pPr>
            <a:lvl4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4pPr>
            <a:lvl5pPr>
              <a:buClr>
                <a:schemeClr val="accent1"/>
              </a:buClr>
              <a:defRPr sz="1600" b="0" i="0"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93893" y="272452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6182118" y="272452"/>
            <a:ext cx="5650809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Next LT Pro Medium" panose="020B0504020202020204" pitchFamily="34" charset="77"/>
                <a:ea typeface="AvenirNext LT Pro Medium" panose="020B0504020202020204" pitchFamily="34" charset="77"/>
                <a:cs typeface="AvenirNext LT Pro Medium" panose="020B0504020202020204" pitchFamily="34" charset="77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6995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6960-0C06-4537-AD5D-CD8C70ABB62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9568-C165-4E2C-8363-FE94FD23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651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2900"/>
            <a:ext cx="10972800" cy="316706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972800" cy="1655762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7512" y="6306284"/>
            <a:ext cx="38348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>
                <a:solidFill>
                  <a:schemeClr val="bg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11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E4CDE-5ACC-46D5-9B95-0D111712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510" y="6306284"/>
            <a:ext cx="38348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>
                <a:solidFill>
                  <a:schemeClr val="bg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CB941B-E921-4DA4-8A94-75F34794A4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5823401"/>
            <a:ext cx="10972799" cy="423835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547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93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3896"/>
            <a:ext cx="5181600" cy="4339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3896"/>
            <a:ext cx="5638800" cy="4339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77A614-5350-4A88-90A9-A69F23CEA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510" y="6306284"/>
            <a:ext cx="38348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>
                <a:solidFill>
                  <a:schemeClr val="bg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E47366E-1ABE-40B5-B3D0-C0A677F7D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5823401"/>
            <a:ext cx="10972799" cy="423835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694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E773D-2812-44F1-A8D7-2AA9D63C3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510" y="6306284"/>
            <a:ext cx="38348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>
                <a:solidFill>
                  <a:schemeClr val="bg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31F78D-F5AB-4F5D-8BB1-460556F2D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5823401"/>
            <a:ext cx="10972799" cy="423835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3085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031C51-426D-467D-9D93-4C6EE3EF6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510" y="6306284"/>
            <a:ext cx="38348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>
                <a:solidFill>
                  <a:schemeClr val="bg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C2A070E-9A01-4836-A4CE-185C4843A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5823401"/>
            <a:ext cx="10972799" cy="423835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122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0BA5-31A3-4E6F-8F58-0945CE90C03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C5CB-87FC-44B5-9E80-145EFD904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43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0BA5-31A3-4E6F-8F58-0945CE90C03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C5CB-87FC-44B5-9E80-145EFD904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9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0BA5-31A3-4E6F-8F58-0945CE90C03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C5CB-87FC-44B5-9E80-145EFD904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72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374820" y="2582425"/>
            <a:ext cx="5624976" cy="1393251"/>
            <a:chOff x="887895" y="2985375"/>
            <a:chExt cx="3808922" cy="943433"/>
          </a:xfrm>
        </p:grpSpPr>
        <p:sp>
          <p:nvSpPr>
            <p:cNvPr id="13" name="TextBox 12"/>
            <p:cNvSpPr txBox="1"/>
            <p:nvPr/>
          </p:nvSpPr>
          <p:spPr>
            <a:xfrm>
              <a:off x="1709531" y="3662999"/>
              <a:ext cx="2987286" cy="265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 dirty="0">
                  <a:solidFill>
                    <a:schemeClr val="accent3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95" y="2985375"/>
              <a:ext cx="3737114" cy="778761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89808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itle slid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601481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9815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1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9C92EB-EEE2-B341-803B-7923DFA6D54B}"/>
              </a:ext>
            </a:extLst>
          </p:cNvPr>
          <p:cNvGrpSpPr/>
          <p:nvPr userDrawn="1"/>
        </p:nvGrpSpPr>
        <p:grpSpPr>
          <a:xfrm>
            <a:off x="374818" y="2582424"/>
            <a:ext cx="5624975" cy="1491560"/>
            <a:chOff x="374818" y="2582424"/>
            <a:chExt cx="5624975" cy="14915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C34469-5CE3-7847-B5F0-7673E90CB7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F6D79B-B263-8344-8927-3F7930989228}"/>
                </a:ext>
              </a:extLst>
            </p:cNvPr>
            <p:cNvSpPr txBox="1"/>
            <p:nvPr/>
          </p:nvSpPr>
          <p:spPr>
            <a:xfrm>
              <a:off x="1588201" y="3681441"/>
              <a:ext cx="4411592" cy="39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 dirty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1068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8E8EDF-0557-C142-AA50-8B5EFF805066}"/>
              </a:ext>
            </a:extLst>
          </p:cNvPr>
          <p:cNvGrpSpPr/>
          <p:nvPr userDrawn="1"/>
        </p:nvGrpSpPr>
        <p:grpSpPr>
          <a:xfrm>
            <a:off x="374818" y="2582424"/>
            <a:ext cx="5624975" cy="1491560"/>
            <a:chOff x="374818" y="2582424"/>
            <a:chExt cx="5624975" cy="14915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D5F6CA-D42C-834E-9207-47DF31B3F0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B1FA3E-9B02-B44C-ABE1-510526760F71}"/>
                </a:ext>
              </a:extLst>
            </p:cNvPr>
            <p:cNvSpPr txBox="1"/>
            <p:nvPr/>
          </p:nvSpPr>
          <p:spPr>
            <a:xfrm>
              <a:off x="1588201" y="3681441"/>
              <a:ext cx="4411592" cy="39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 dirty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604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D42B49-AB7D-E547-8E43-619DC608E7CF}"/>
              </a:ext>
            </a:extLst>
          </p:cNvPr>
          <p:cNvGrpSpPr/>
          <p:nvPr userDrawn="1"/>
        </p:nvGrpSpPr>
        <p:grpSpPr>
          <a:xfrm>
            <a:off x="374818" y="2582424"/>
            <a:ext cx="5624975" cy="1491560"/>
            <a:chOff x="374818" y="2582424"/>
            <a:chExt cx="5624975" cy="14915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C8C1F-BEC0-B641-9106-06B6376978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4818" y="2582424"/>
              <a:ext cx="5525982" cy="10721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DE83E-06D8-FC47-8C16-5C6365B729C7}"/>
                </a:ext>
              </a:extLst>
            </p:cNvPr>
            <p:cNvSpPr txBox="1"/>
            <p:nvPr/>
          </p:nvSpPr>
          <p:spPr>
            <a:xfrm>
              <a:off x="1588201" y="3681441"/>
              <a:ext cx="4411592" cy="392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51" b="0" i="0" dirty="0">
                  <a:solidFill>
                    <a:schemeClr val="bg1"/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Helping Patients Defeat Their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7181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602638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ange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284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eal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36650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eal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7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018115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6581385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26958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no circle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90" y="2853647"/>
            <a:ext cx="8787919" cy="68379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18838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lis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28"/>
            <a:ext cx="11540095" cy="4657664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3170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883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bullet lis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91690" y="1382530"/>
            <a:ext cx="5651911" cy="465766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6181018" y="1382530"/>
            <a:ext cx="5651911" cy="4657663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6182117" y="695581"/>
            <a:ext cx="56497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98255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image with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11456964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276647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06334" y="4912965"/>
            <a:ext cx="5725449" cy="1443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1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1308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ima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11456964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260422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21" y="1382528"/>
            <a:ext cx="6896137" cy="483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6928" y="1382530"/>
            <a:ext cx="4324853" cy="4837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81756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with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374821" y="1382528"/>
            <a:ext cx="6896137" cy="4837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6928" y="1382529"/>
            <a:ext cx="4324853" cy="2529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06929" y="4145282"/>
            <a:ext cx="4324855" cy="207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0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863902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oub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374819" y="1382528"/>
            <a:ext cx="5568780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6263003" y="1382528"/>
            <a:ext cx="5568780" cy="415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/>
          </p:nvPr>
        </p:nvSpPr>
        <p:spPr>
          <a:xfrm>
            <a:off x="276647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3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440981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ing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1144236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8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14849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ingle take aways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93891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1144236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06334" y="4912965"/>
            <a:ext cx="5725449" cy="1443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182880" rIns="182880" bIns="18288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9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1720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doubl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3893" y="695581"/>
            <a:ext cx="11537891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4829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74819" y="1420136"/>
            <a:ext cx="556878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6181015" y="1420136"/>
            <a:ext cx="5568780" cy="4081360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accent1"/>
              </a:buClr>
              <a:buFont typeface="Courier New" charset="0"/>
              <a:buChar char="o"/>
              <a:defRPr sz="2000" b="0" i="0"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accent1"/>
              </a:buClr>
              <a:defRPr sz="18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accent1"/>
              </a:buClr>
              <a:defRPr sz="1800" b="0" i="0"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accent1"/>
              </a:buClr>
              <a:defRPr sz="1600" b="0" i="0"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 charset="0"/>
              <a:buNone/>
              <a:tabLst/>
              <a:defRPr/>
            </a:pP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76647" y="5682693"/>
            <a:ext cx="5666952" cy="58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88" y="401091"/>
            <a:ext cx="1324697" cy="276048"/>
          </a:xfrm>
          <a:prstGeom prst="rect">
            <a:avLst/>
          </a:prstGeom>
        </p:spPr>
      </p:pic>
      <p:sp>
        <p:nvSpPr>
          <p:cNvPr id="14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99560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bullet list orange [CONFIDENTIA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91691" y="695581"/>
            <a:ext cx="6640407" cy="461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91689" y="1382530"/>
            <a:ext cx="6641675" cy="3848841"/>
          </a:xfrm>
          <a:prstGeom prst="rect">
            <a:avLst/>
          </a:prstGeom>
        </p:spPr>
        <p:txBody>
          <a:bodyPr/>
          <a:lstStyle>
            <a:lvl1pPr marL="228589" indent="-228589">
              <a:buClr>
                <a:schemeClr val="bg1"/>
              </a:buClr>
              <a:buFont typeface="Courier New" charset="0"/>
              <a:buChar char="o"/>
              <a:defRPr sz="20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3pPr>
            <a:lvl4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4pPr>
            <a:lvl5pPr>
              <a:buClr>
                <a:schemeClr val="bg1"/>
              </a:buClr>
              <a:defRPr sz="1600"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57" y="404427"/>
            <a:ext cx="1331824" cy="277533"/>
          </a:xfrm>
          <a:prstGeom prst="rect">
            <a:avLst/>
          </a:prstGeom>
        </p:spPr>
      </p:pic>
      <p:sp>
        <p:nvSpPr>
          <p:cNvPr id="13" name="Date Placeholder 18"/>
          <p:cNvSpPr txBox="1">
            <a:spLocks/>
          </p:cNvSpPr>
          <p:nvPr userDrawn="1"/>
        </p:nvSpPr>
        <p:spPr>
          <a:xfrm>
            <a:off x="305543" y="6356352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660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6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3D79-ED9A-6E4D-A1C4-7503CA904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5203B-71F6-654C-812A-CA373E09A7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1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578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i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2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2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9719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7607"/>
            <a:ext cx="10972800" cy="43386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8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200"/>
        </a:spcBef>
        <a:buFont typeface="Arial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1pPr>
      <a:lvl2pPr marL="685800" indent="-228600" algn="l" defTabSz="914400" rtl="0" eaLnBrk="1" latinLnBrk="0" hangingPunct="1">
        <a:lnSpc>
          <a:spcPct val="95000"/>
        </a:lnSpc>
        <a:spcBef>
          <a:spcPts val="400"/>
        </a:spcBef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lnSpc>
          <a:spcPct val="95000"/>
        </a:lnSpc>
        <a:spcBef>
          <a:spcPts val="300"/>
        </a:spcBef>
        <a:buFont typeface="Arial"/>
        <a:buChar char="•"/>
        <a:defRPr sz="16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lnSpc>
          <a:spcPct val="95000"/>
        </a:lnSpc>
        <a:spcBef>
          <a:spcPts val="300"/>
        </a:spcBef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300"/>
        </a:spcBef>
        <a:buFont typeface="Arial"/>
        <a:buChar char="•"/>
        <a:defRPr sz="14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912">
          <p15:clr>
            <a:srgbClr val="F26B43"/>
          </p15:clr>
        </p15:guide>
        <p15:guide id="6" orient="horz" pos="2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30BA5-31A3-4E6F-8F58-0945CE90C03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C5CB-87FC-44B5-9E80-145EFD904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7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578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60000"/>
                    <a:lumOff val="40000"/>
                  </a:schemeClr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fld id="{ADBD6BD7-A060-6540-B5A8-56A9DBF458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4v"/><Relationship Id="rId7" Type="http://schemas.openxmlformats.org/officeDocument/2006/relationships/image" Target="../media/image40.png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6" Type="http://schemas.openxmlformats.org/officeDocument/2006/relationships/image" Target="../media/image39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3.tiff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7622" y="3151977"/>
            <a:ext cx="85344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David A. Sallman, MD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Associate Member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Myeloid Section Head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david.sallman@moffitt.org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B5D6AA-96DA-4975-A0F4-9AEE5B181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83" y="1196130"/>
            <a:ext cx="11267267" cy="14700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/>
              </a:rPr>
              <a:t>MDS Clinical Roadmap: Novel Agents </a:t>
            </a:r>
            <a:r>
              <a:rPr lang="en-US">
                <a:effectLst/>
              </a:rPr>
              <a:t>in Frontline HR-MDS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9695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1448-82F9-E04D-882C-CFD053B3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Growing History of Failed Clinical Trials with HR-MDS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505BF-4988-C44F-8A2E-92373AC06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HMA + Len</a:t>
            </a:r>
          </a:p>
          <a:p>
            <a:r>
              <a:rPr lang="en-US" dirty="0"/>
              <a:t>HMA + </a:t>
            </a:r>
            <a:r>
              <a:rPr lang="en-US" dirty="0" err="1"/>
              <a:t>vorinostat</a:t>
            </a:r>
            <a:endParaRPr lang="en-US" dirty="0"/>
          </a:p>
          <a:p>
            <a:r>
              <a:rPr lang="en-US" dirty="0"/>
              <a:t>HMA + </a:t>
            </a:r>
            <a:r>
              <a:rPr lang="en-US" dirty="0" err="1"/>
              <a:t>durvalumab</a:t>
            </a:r>
            <a:endParaRPr lang="en-US" dirty="0"/>
          </a:p>
          <a:p>
            <a:r>
              <a:rPr lang="en-US" dirty="0"/>
              <a:t>HMA + </a:t>
            </a:r>
            <a:r>
              <a:rPr lang="en-US" dirty="0" err="1"/>
              <a:t>eltrombopag</a:t>
            </a:r>
            <a:endParaRPr lang="en-US" dirty="0"/>
          </a:p>
          <a:p>
            <a:r>
              <a:rPr lang="en-US" dirty="0"/>
              <a:t>HMA + </a:t>
            </a:r>
            <a:r>
              <a:rPr lang="en-US" dirty="0" err="1"/>
              <a:t>pevonedistat</a:t>
            </a:r>
            <a:endParaRPr lang="en-US" dirty="0"/>
          </a:p>
          <a:p>
            <a:r>
              <a:rPr lang="en-US" dirty="0"/>
              <a:t>HMA + eprenetapopt</a:t>
            </a:r>
          </a:p>
          <a:p>
            <a:r>
              <a:rPr lang="en-US" dirty="0"/>
              <a:t>Now HMA + magrolimab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Agent?, Trial Design? Heterogeneous Patients???</a:t>
            </a:r>
          </a:p>
        </p:txBody>
      </p:sp>
    </p:spTree>
    <p:extLst>
      <p:ext uri="{BB962C8B-B14F-4D97-AF65-F5344CB8AC3E}">
        <p14:creationId xmlns:p14="http://schemas.microsoft.com/office/powerpoint/2010/main" val="171099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CBDFE57-B274-41C2-AD83-7F6AB7D235D9}"/>
              </a:ext>
            </a:extLst>
          </p:cNvPr>
          <p:cNvSpPr txBox="1">
            <a:spLocks/>
          </p:cNvSpPr>
          <p:nvPr/>
        </p:nvSpPr>
        <p:spPr>
          <a:xfrm>
            <a:off x="306512" y="6327357"/>
            <a:ext cx="9144000" cy="4000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/>
              <a:t>Fenaux</a:t>
            </a:r>
            <a:r>
              <a:rPr lang="en-US" sz="1400" dirty="0"/>
              <a:t> P, et al. Lancet Oncol. 2009;10:223-232; Zeidan A et al, Leukemia, 2016</a:t>
            </a:r>
            <a:r>
              <a:rPr lang="en-US" sz="1400" dirty="0">
                <a:solidFill>
                  <a:schemeClr val="bg2"/>
                </a:solidFill>
              </a:rPr>
              <a:t>.</a:t>
            </a:r>
          </a:p>
          <a:p>
            <a:endParaRPr lang="en-US" sz="1400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B84A047-6B35-497E-B4A1-A558F3DEE1DE}"/>
              </a:ext>
            </a:extLst>
          </p:cNvPr>
          <p:cNvSpPr txBox="1">
            <a:spLocks/>
          </p:cNvSpPr>
          <p:nvPr/>
        </p:nvSpPr>
        <p:spPr>
          <a:xfrm>
            <a:off x="812800" y="448404"/>
            <a:ext cx="9144000" cy="524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24599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AZA-001 and 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EB17E-BBE3-4816-8098-603CA709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656" y="1757779"/>
            <a:ext cx="7796144" cy="3633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02C060-D160-4748-9911-8264BE7767CB}"/>
              </a:ext>
            </a:extLst>
          </p:cNvPr>
          <p:cNvSpPr txBox="1"/>
          <p:nvPr/>
        </p:nvSpPr>
        <p:spPr>
          <a:xfrm>
            <a:off x="2160656" y="5584450"/>
            <a:ext cx="811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Real World OS has been 14-18 months; 40-50% ORR; 15-20% CR</a:t>
            </a:r>
          </a:p>
          <a:p>
            <a:r>
              <a:rPr lang="en-US" b="1" dirty="0"/>
              <a:t>Recent Failed P3 Trials of azacitidine + </a:t>
            </a:r>
            <a:r>
              <a:rPr lang="en-US" b="1" dirty="0" err="1"/>
              <a:t>pevonedistat</a:t>
            </a:r>
            <a:r>
              <a:rPr lang="en-US" b="1" dirty="0"/>
              <a:t> and azacitidine + eprenetapopt</a:t>
            </a:r>
          </a:p>
        </p:txBody>
      </p:sp>
    </p:spTree>
    <p:extLst>
      <p:ext uri="{BB962C8B-B14F-4D97-AF65-F5344CB8AC3E}">
        <p14:creationId xmlns:p14="http://schemas.microsoft.com/office/powerpoint/2010/main" val="98572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6492-2F50-4427-9C97-BAF170C0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Azacitidine + Venetoclax MOA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5655E9-7B39-412E-9D27-C065B14AA5E1}"/>
              </a:ext>
            </a:extLst>
          </p:cNvPr>
          <p:cNvSpPr/>
          <p:nvPr/>
        </p:nvSpPr>
        <p:spPr>
          <a:xfrm>
            <a:off x="247329" y="63419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71D49"/>
                </a:solidFill>
              </a:rPr>
              <a:t>1. DiNardo CD, et al. </a:t>
            </a:r>
            <a:r>
              <a:rPr lang="en-US" sz="1000" i="1" dirty="0">
                <a:solidFill>
                  <a:srgbClr val="071D49"/>
                </a:solidFill>
              </a:rPr>
              <a:t>Lancet Oncol. </a:t>
            </a:r>
            <a:r>
              <a:rPr lang="en-US" sz="1000" dirty="0">
                <a:solidFill>
                  <a:srgbClr val="071D49"/>
                </a:solidFill>
              </a:rPr>
              <a:t>2018;19(2):216–28. 2. DiNardo CD, et al. </a:t>
            </a:r>
            <a:r>
              <a:rPr lang="en-US" sz="1000" i="1" dirty="0">
                <a:solidFill>
                  <a:srgbClr val="071D49"/>
                </a:solidFill>
              </a:rPr>
              <a:t>Am J </a:t>
            </a:r>
            <a:r>
              <a:rPr lang="en-US" sz="1000" i="1" dirty="0" err="1">
                <a:solidFill>
                  <a:srgbClr val="071D49"/>
                </a:solidFill>
              </a:rPr>
              <a:t>Hematol</a:t>
            </a:r>
            <a:r>
              <a:rPr lang="en-US" sz="1000" i="1" dirty="0">
                <a:solidFill>
                  <a:srgbClr val="071D49"/>
                </a:solidFill>
              </a:rPr>
              <a:t>. </a:t>
            </a:r>
            <a:r>
              <a:rPr lang="en-US" sz="1000" dirty="0">
                <a:solidFill>
                  <a:srgbClr val="071D49"/>
                </a:solidFill>
              </a:rPr>
              <a:t>2018;93(3):401–7. 3. </a:t>
            </a:r>
            <a:r>
              <a:rPr lang="en-US" sz="1000" dirty="0" err="1">
                <a:solidFill>
                  <a:srgbClr val="071D49"/>
                </a:solidFill>
              </a:rPr>
              <a:t>Jilg</a:t>
            </a:r>
            <a:r>
              <a:rPr lang="en-US" sz="1000" dirty="0">
                <a:solidFill>
                  <a:srgbClr val="071D49"/>
                </a:solidFill>
              </a:rPr>
              <a:t> S, et al. </a:t>
            </a:r>
            <a:r>
              <a:rPr lang="en-US" sz="1000" i="1" dirty="0">
                <a:solidFill>
                  <a:srgbClr val="071D49"/>
                </a:solidFill>
              </a:rPr>
              <a:t>Exp </a:t>
            </a:r>
            <a:r>
              <a:rPr lang="en-US" sz="1000" i="1" dirty="0" err="1">
                <a:solidFill>
                  <a:srgbClr val="071D49"/>
                </a:solidFill>
              </a:rPr>
              <a:t>Hematol</a:t>
            </a:r>
            <a:r>
              <a:rPr lang="en-US" sz="1000" i="1" dirty="0">
                <a:solidFill>
                  <a:srgbClr val="071D49"/>
                </a:solidFill>
              </a:rPr>
              <a:t> Oncol. </a:t>
            </a:r>
            <a:r>
              <a:rPr lang="en-US" sz="1000" dirty="0">
                <a:solidFill>
                  <a:srgbClr val="071D49"/>
                </a:solidFill>
              </a:rPr>
              <a:t>2019;8:9. 4. Jin S, et al. </a:t>
            </a:r>
            <a:r>
              <a:rPr lang="en-US" sz="1000" i="1" dirty="0">
                <a:solidFill>
                  <a:srgbClr val="071D49"/>
                </a:solidFill>
              </a:rPr>
              <a:t>Clin Cancer Res.</a:t>
            </a:r>
            <a:r>
              <a:rPr lang="en-US" sz="1000" dirty="0">
                <a:solidFill>
                  <a:srgbClr val="071D49"/>
                </a:solidFill>
              </a:rPr>
              <a:t> 2020;26(13):3371–83.</a:t>
            </a:r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F8559B-20A6-4FF6-960F-237B6FEC7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29" y="1097361"/>
            <a:ext cx="10972800" cy="4947903"/>
          </a:xfrm>
        </p:spPr>
        <p:txBody>
          <a:bodyPr/>
          <a:lstStyle/>
          <a:p>
            <a:r>
              <a:rPr lang="en-US" altLang="en-US" dirty="0"/>
              <a:t>Venetoclax is a selective, potent, orally bioavailable BCL-2 inhibitor, which has demonstrated synergy with hypomethylating agents in preclinical and clinical studies of myeloid malignancies</a:t>
            </a:r>
            <a:r>
              <a:rPr lang="en-US" altLang="en-US" baseline="30000" dirty="0"/>
              <a:t>1-4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F4EFE8-AD8B-461D-9980-AE60FE6B93A1}"/>
              </a:ext>
            </a:extLst>
          </p:cNvPr>
          <p:cNvGrpSpPr>
            <a:grpSpLocks noChangeAspect="1"/>
          </p:cNvGrpSpPr>
          <p:nvPr/>
        </p:nvGrpSpPr>
        <p:grpSpPr>
          <a:xfrm>
            <a:off x="971871" y="2396198"/>
            <a:ext cx="9938985" cy="3797425"/>
            <a:chOff x="2303667" y="3146879"/>
            <a:chExt cx="7708324" cy="29451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75A928-1A61-4410-984F-10509099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3667" y="3534245"/>
              <a:ext cx="7708324" cy="2557782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D264449-EE82-4623-AA2F-CBD5402CDC64}"/>
                </a:ext>
              </a:extLst>
            </p:cNvPr>
            <p:cNvSpPr txBox="1">
              <a:spLocks/>
            </p:cNvSpPr>
            <p:nvPr/>
          </p:nvSpPr>
          <p:spPr>
            <a:xfrm>
              <a:off x="3735773" y="3146879"/>
              <a:ext cx="4828031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rgbClr val="081538"/>
                  </a:solidFill>
                </a:rPr>
                <a:t>Ven + Aza Mechanism of 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26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F39BA-3B48-447D-A620-7D12C46A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to Frontline HMA + Ven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AD2F38-6F55-4B75-81F6-8B5D3C66D607}"/>
              </a:ext>
            </a:extLst>
          </p:cNvPr>
          <p:cNvGrpSpPr/>
          <p:nvPr/>
        </p:nvGrpSpPr>
        <p:grpSpPr>
          <a:xfrm>
            <a:off x="288182" y="1499338"/>
            <a:ext cx="8161235" cy="4635180"/>
            <a:chOff x="2855089" y="873133"/>
            <a:chExt cx="5221038" cy="4251201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A54AEE69-7B82-4775-9081-ADC70069B6A9}"/>
                </a:ext>
              </a:extLst>
            </p:cNvPr>
            <p:cNvGraphicFramePr/>
            <p:nvPr/>
          </p:nvGraphicFramePr>
          <p:xfrm>
            <a:off x="2855089" y="873133"/>
            <a:ext cx="5221038" cy="425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76E2EB38-AC50-4116-8FF3-258CD1B6F3C1}"/>
                </a:ext>
              </a:extLst>
            </p:cNvPr>
            <p:cNvSpPr txBox="1"/>
            <p:nvPr/>
          </p:nvSpPr>
          <p:spPr>
            <a:xfrm>
              <a:off x="3891611" y="2785498"/>
              <a:ext cx="953085" cy="59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err="1"/>
                <a:t>mORR:</a:t>
              </a:r>
              <a:r>
                <a:rPr lang="en-US" b="1" baseline="30000" dirty="0" err="1"/>
                <a:t>a</a:t>
              </a:r>
              <a:br>
                <a:rPr lang="en-US" b="1" dirty="0"/>
              </a:br>
              <a:r>
                <a:rPr lang="en-US" b="1" dirty="0"/>
                <a:t>84%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CBE1ED8A-E970-4B8B-B64D-ED654C58F48F}"/>
                </a:ext>
              </a:extLst>
            </p:cNvPr>
            <p:cNvSpPr/>
            <p:nvPr/>
          </p:nvSpPr>
          <p:spPr>
            <a:xfrm>
              <a:off x="5904012" y="1614449"/>
              <a:ext cx="71089" cy="884956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ight Bracket 7">
              <a:extLst>
                <a:ext uri="{FF2B5EF4-FFF2-40B4-BE49-F238E27FC236}">
                  <a16:creationId xmlns:a16="http://schemas.microsoft.com/office/drawing/2014/main" id="{0829B006-9D6B-45A6-AAAA-0CD64DA69777}"/>
                </a:ext>
              </a:extLst>
            </p:cNvPr>
            <p:cNvSpPr/>
            <p:nvPr/>
          </p:nvSpPr>
          <p:spPr>
            <a:xfrm flipH="1">
              <a:off x="4655083" y="1614449"/>
              <a:ext cx="71089" cy="3103322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7B9A0580-BA20-4436-9178-B61770B06822}"/>
                </a:ext>
              </a:extLst>
            </p:cNvPr>
            <p:cNvSpPr txBox="1"/>
            <p:nvPr/>
          </p:nvSpPr>
          <p:spPr>
            <a:xfrm>
              <a:off x="5904012" y="1760531"/>
              <a:ext cx="888389" cy="59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err="1"/>
                <a:t>mCR</a:t>
              </a:r>
              <a:r>
                <a:rPr lang="en-US" b="1" dirty="0"/>
                <a:t> +HI:</a:t>
              </a:r>
              <a:br>
                <a:rPr lang="en-US" b="1" dirty="0"/>
              </a:br>
              <a:r>
                <a:rPr lang="en-US" b="1" dirty="0"/>
                <a:t>24%</a:t>
              </a: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765366C-A89F-4FA3-AD53-BAB72A996D70}"/>
              </a:ext>
            </a:extLst>
          </p:cNvPr>
          <p:cNvSpPr>
            <a:spLocks noGrp="1"/>
          </p:cNvSpPr>
          <p:nvPr/>
        </p:nvSpPr>
        <p:spPr bwMode="auto">
          <a:xfrm>
            <a:off x="7435185" y="2338747"/>
            <a:ext cx="4358147" cy="469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02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8275" indent="-168275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71D4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4350" indent="-168275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81538"/>
              </a:buClr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0425" indent="-17780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81538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81538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Median time to response: </a:t>
            </a:r>
          </a:p>
          <a:p>
            <a:pPr marL="165100" lvl="1" indent="0">
              <a:buNone/>
            </a:pPr>
            <a:r>
              <a:rPr lang="en-US" sz="2000" dirty="0"/>
              <a:t>0.9 months (95% CI, 0.7–5.8)</a:t>
            </a:r>
          </a:p>
          <a:p>
            <a:pPr marL="1651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Median duration of response: </a:t>
            </a:r>
          </a:p>
          <a:p>
            <a:pPr marL="165100" lvl="1" indent="0">
              <a:buNone/>
            </a:pPr>
            <a:r>
              <a:rPr lang="en-US" sz="2000" dirty="0"/>
              <a:t>12.4 months (95% CI, 9.9–NR)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33A45-919E-4EF1-BC6F-151279231853}"/>
              </a:ext>
            </a:extLst>
          </p:cNvPr>
          <p:cNvSpPr txBox="1"/>
          <p:nvPr/>
        </p:nvSpPr>
        <p:spPr>
          <a:xfrm>
            <a:off x="398668" y="6495897"/>
            <a:ext cx="1367632" cy="246195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Calibri"/>
              </a:rPr>
              <a:t>Garcia et al., ASH 2021</a:t>
            </a:r>
          </a:p>
        </p:txBody>
      </p:sp>
    </p:spTree>
    <p:extLst>
      <p:ext uri="{BB962C8B-B14F-4D97-AF65-F5344CB8AC3E}">
        <p14:creationId xmlns:p14="http://schemas.microsoft.com/office/powerpoint/2010/main" val="196704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FE9C-AE56-4C94-8694-C4EDD8EE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in HMA + </a:t>
            </a:r>
            <a:r>
              <a:rPr lang="en-US" dirty="0" err="1"/>
              <a:t>ven</a:t>
            </a:r>
            <a:r>
              <a:rPr lang="en-US" dirty="0"/>
              <a:t> pts treated at RP2D (n=51)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A9917-0C19-4E2F-B510-25AFC41ECADB}"/>
              </a:ext>
            </a:extLst>
          </p:cNvPr>
          <p:cNvSpPr txBox="1"/>
          <p:nvPr/>
        </p:nvSpPr>
        <p:spPr>
          <a:xfrm>
            <a:off x="398668" y="6495897"/>
            <a:ext cx="1367632" cy="246195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Calibri"/>
              </a:rPr>
              <a:t>Garcia et al., ASH 2021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EC8EDF3-373D-4F61-A748-5D7B70093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73" y="1659581"/>
            <a:ext cx="9512300" cy="3111500"/>
          </a:xfrm>
          <a:prstGeom prst="rect">
            <a:avLst/>
          </a:prstGeom>
        </p:spPr>
      </p:pic>
      <p:pic>
        <p:nvPicPr>
          <p:cNvPr id="6" name="table">
            <a:extLst>
              <a:ext uri="{FF2B5EF4-FFF2-40B4-BE49-F238E27FC236}">
                <a16:creationId xmlns:a16="http://schemas.microsoft.com/office/drawing/2014/main" id="{FC22B2D9-9F33-4547-B102-97C5B7CDA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76" y="3024440"/>
            <a:ext cx="3185190" cy="1021080"/>
          </a:xfrm>
          <a:prstGeom prst="rect">
            <a:avLst/>
          </a:prstGeom>
        </p:spPr>
      </p:pic>
      <p:pic>
        <p:nvPicPr>
          <p:cNvPr id="7" name="table">
            <a:extLst>
              <a:ext uri="{FF2B5EF4-FFF2-40B4-BE49-F238E27FC236}">
                <a16:creationId xmlns:a16="http://schemas.microsoft.com/office/drawing/2014/main" id="{128ABC2C-15D2-4CCB-B290-7B37A1B8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2" y="4739606"/>
            <a:ext cx="10232575" cy="1261256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0F8423E7-CC19-4C57-80F8-0014215E0950}"/>
              </a:ext>
            </a:extLst>
          </p:cNvPr>
          <p:cNvSpPr txBox="1"/>
          <p:nvPr/>
        </p:nvSpPr>
        <p:spPr>
          <a:xfrm>
            <a:off x="9779830" y="1489317"/>
            <a:ext cx="11865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>
                <a:latin typeface="+mn-lt"/>
              </a:rPr>
              <a:t>+</a:t>
            </a:r>
            <a:r>
              <a:rPr lang="en-US" sz="1500" dirty="0">
                <a:latin typeface="+mn-lt"/>
              </a:rPr>
              <a:t> Censored</a:t>
            </a:r>
          </a:p>
        </p:txBody>
      </p:sp>
    </p:spTree>
    <p:extLst>
      <p:ext uri="{BB962C8B-B14F-4D97-AF65-F5344CB8AC3E}">
        <p14:creationId xmlns:p14="http://schemas.microsoft.com/office/powerpoint/2010/main" val="377768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AD748-7CA8-4FB0-83FD-8B59B5FF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649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Updated Safety and Efficacy of VEN+AZA for the Treatment of Patients With Treatment-Naïve Higher-Risk MDS: Phase 1b</a:t>
            </a:r>
          </a:p>
        </p:txBody>
      </p: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386F853-6667-450A-98DA-5E3F05743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" t="21443" r="1563" b="10397"/>
          <a:stretch/>
        </p:blipFill>
        <p:spPr>
          <a:xfrm>
            <a:off x="1403324" y="2164701"/>
            <a:ext cx="8925884" cy="37695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9BC28-C84A-4C91-83F6-24171A72F801}"/>
              </a:ext>
            </a:extLst>
          </p:cNvPr>
          <p:cNvSpPr txBox="1"/>
          <p:nvPr/>
        </p:nvSpPr>
        <p:spPr>
          <a:xfrm>
            <a:off x="2468771" y="1820964"/>
            <a:ext cx="598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+mj-ea"/>
                <a:cs typeface="+mj-cs"/>
              </a:rPr>
              <a:t>Clinical Activity Observed in HR-MDS Patients With Poor-Prognostic Mutations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E99C82-8DE1-4DFF-9EA4-72AED21256D5}"/>
              </a:ext>
            </a:extLst>
          </p:cNvPr>
          <p:cNvCxnSpPr/>
          <p:nvPr/>
        </p:nvCxnSpPr>
        <p:spPr>
          <a:xfrm flipH="1">
            <a:off x="10459616" y="2780522"/>
            <a:ext cx="134360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059AF9C-D613-4AA3-9132-2BC7E200A172}"/>
              </a:ext>
            </a:extLst>
          </p:cNvPr>
          <p:cNvSpPr txBox="1"/>
          <p:nvPr/>
        </p:nvSpPr>
        <p:spPr>
          <a:xfrm>
            <a:off x="109629" y="6569467"/>
            <a:ext cx="1752611" cy="277232"/>
          </a:xfrm>
          <a:prstGeom prst="rect">
            <a:avLst/>
          </a:prstGeom>
          <a:noFill/>
        </p:spPr>
        <p:txBody>
          <a:bodyPr wrap="none" lIns="81637" tIns="40819" rIns="81637" bIns="40819" rtlCol="0">
            <a:spAutoFit/>
          </a:bodyPr>
          <a:lstStyle/>
          <a:p>
            <a:pPr defTabSz="685752"/>
            <a:r>
              <a:rPr lang="en-US" sz="1266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Wei A, et al. ASCO 2021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0E1FB-08C9-4310-AA74-03EE45707F40}"/>
              </a:ext>
            </a:extLst>
          </p:cNvPr>
          <p:cNvSpPr txBox="1"/>
          <p:nvPr/>
        </p:nvSpPr>
        <p:spPr>
          <a:xfrm>
            <a:off x="10362653" y="2411190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16% CR/83% ORR</a:t>
            </a:r>
          </a:p>
        </p:txBody>
      </p:sp>
    </p:spTree>
    <p:extLst>
      <p:ext uri="{BB962C8B-B14F-4D97-AF65-F5344CB8AC3E}">
        <p14:creationId xmlns:p14="http://schemas.microsoft.com/office/powerpoint/2010/main" val="78279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04F065-75E5-40F7-9D97-24E748EAA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14" y="1258907"/>
            <a:ext cx="5721843" cy="4726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4CA7AD-D9F0-4CCA-8EA2-23910F21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Responses to Venetoclax + HMA in HR-MDS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8D5DE4-9DAB-47E2-A630-FDEEB5636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25" y="5589308"/>
            <a:ext cx="4921956" cy="1058515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CR 13%, </a:t>
            </a:r>
            <a:r>
              <a:rPr lang="en-US" sz="1600" dirty="0" err="1"/>
              <a:t>mCR</a:t>
            </a:r>
            <a:r>
              <a:rPr lang="en-US" sz="1600" dirty="0"/>
              <a:t> 48%</a:t>
            </a:r>
          </a:p>
          <a:p>
            <a:r>
              <a:rPr lang="en-US" sz="1600" dirty="0"/>
              <a:t>9/31 to </a:t>
            </a:r>
            <a:r>
              <a:rPr lang="en-US" sz="1600" dirty="0" err="1"/>
              <a:t>allo</a:t>
            </a:r>
            <a:r>
              <a:rPr lang="en-US" sz="1600" dirty="0"/>
              <a:t>-HSCT</a:t>
            </a:r>
          </a:p>
          <a:p>
            <a:r>
              <a:rPr lang="en-US" sz="1600" dirty="0"/>
              <a:t>Median OS in R/R was 33 months and 21 months in 1L (independent of transplant status) 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F44E80B-38A3-434D-9C44-80F835676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247995"/>
              </p:ext>
            </p:extLst>
          </p:nvPr>
        </p:nvGraphicFramePr>
        <p:xfrm>
          <a:off x="322625" y="1025429"/>
          <a:ext cx="6047509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09">
                  <a:extLst>
                    <a:ext uri="{9D8B030D-6E8A-4147-A177-3AD203B41FA5}">
                      <a16:colId xmlns:a16="http://schemas.microsoft.com/office/drawing/2014/main" val="259274630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18264803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0798084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57537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1L HMA 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1L HMA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305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All 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n=35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n=1127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677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  <a:p>
                      <a:r>
                        <a:rPr lang="en-US" sz="1600" dirty="0"/>
                        <a:t>CR</a:t>
                      </a:r>
                    </a:p>
                    <a:p>
                      <a:r>
                        <a:rPr lang="en-US" sz="1600" dirty="0"/>
                        <a:t>mCR</a:t>
                      </a:r>
                    </a:p>
                    <a:p>
                      <a:r>
                        <a:rPr lang="en-US" sz="1600" dirty="0"/>
                        <a:t>PR</a:t>
                      </a:r>
                    </a:p>
                    <a:p>
                      <a:r>
                        <a:rPr lang="en-US" sz="1600" dirty="0"/>
                        <a:t>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77%</a:t>
                      </a:r>
                    </a:p>
                    <a:p>
                      <a:r>
                        <a:rPr lang="en-US" sz="1600" dirty="0"/>
                        <a:t>34%</a:t>
                      </a:r>
                    </a:p>
                    <a:p>
                      <a:r>
                        <a:rPr lang="en-US" sz="1600" dirty="0"/>
                        <a:t>37% (62% + HI)</a:t>
                      </a:r>
                    </a:p>
                    <a:p>
                      <a:r>
                        <a:rPr lang="en-US" sz="1600" dirty="0"/>
                        <a:t>3%</a:t>
                      </a:r>
                    </a:p>
                    <a:p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  <a:p>
                      <a:r>
                        <a:rPr lang="en-US" sz="1600" dirty="0"/>
                        <a:t>13%</a:t>
                      </a:r>
                    </a:p>
                    <a:p>
                      <a:r>
                        <a:rPr lang="en-US" sz="1600" dirty="0"/>
                        <a:t>11%</a:t>
                      </a:r>
                    </a:p>
                    <a:p>
                      <a:r>
                        <a:rPr lang="en-US" sz="1600" dirty="0"/>
                        <a:t>1%</a:t>
                      </a:r>
                    </a:p>
                    <a:p>
                      <a:r>
                        <a:rPr lang="en-US" sz="160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07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1" dirty="0"/>
                        <a:t>ASXL-1</a:t>
                      </a:r>
                      <a:r>
                        <a:rPr lang="en-US" b="1" dirty="0"/>
                        <a:t> 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n=16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n=106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86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  <a:p>
                      <a:r>
                        <a:rPr lang="en-US" sz="16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87%</a:t>
                      </a:r>
                    </a:p>
                    <a:p>
                      <a:r>
                        <a:rPr lang="en-US" sz="1600" dirty="0"/>
                        <a:t>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32%</a:t>
                      </a:r>
                    </a:p>
                    <a:p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387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TP53</a:t>
                      </a:r>
                      <a:r>
                        <a:rPr lang="en-US" dirty="0"/>
                        <a:t> 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n=12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n=137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  <a:p>
                      <a:r>
                        <a:rPr lang="en-US" sz="16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75%</a:t>
                      </a:r>
                    </a:p>
                    <a:p>
                      <a:r>
                        <a:rPr lang="en-US" sz="16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44%</a:t>
                      </a:r>
                    </a:p>
                    <a:p>
                      <a:r>
                        <a:rPr lang="en-US" sz="16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.038</a:t>
                      </a:r>
                    </a:p>
                    <a:p>
                      <a:r>
                        <a:rPr lang="en-US" dirty="0"/>
                        <a:t>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8460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42E2FEA-B3D8-4184-B700-45E81229F837}"/>
              </a:ext>
            </a:extLst>
          </p:cNvPr>
          <p:cNvSpPr txBox="1"/>
          <p:nvPr/>
        </p:nvSpPr>
        <p:spPr>
          <a:xfrm>
            <a:off x="109629" y="6569467"/>
            <a:ext cx="1950550" cy="277232"/>
          </a:xfrm>
          <a:prstGeom prst="rect">
            <a:avLst/>
          </a:prstGeom>
          <a:noFill/>
        </p:spPr>
        <p:txBody>
          <a:bodyPr wrap="none" lIns="81637" tIns="40819" rIns="81637" bIns="40819" rtlCol="0">
            <a:spAutoFit/>
          </a:bodyPr>
          <a:lstStyle/>
          <a:p>
            <a:pPr defTabSz="685752"/>
            <a:r>
              <a:rPr lang="en-US" sz="1266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Komrokji R, et al. ASH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5F032-1CDC-4F89-8D0F-57ADFF965D96}"/>
              </a:ext>
            </a:extLst>
          </p:cNvPr>
          <p:cNvSpPr txBox="1"/>
          <p:nvPr/>
        </p:nvSpPr>
        <p:spPr>
          <a:xfrm>
            <a:off x="1084904" y="5099589"/>
            <a:ext cx="269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HMA Failure setting (n=31)</a:t>
            </a:r>
          </a:p>
        </p:txBody>
      </p:sp>
    </p:spTree>
    <p:extLst>
      <p:ext uri="{BB962C8B-B14F-4D97-AF65-F5344CB8AC3E}">
        <p14:creationId xmlns:p14="http://schemas.microsoft.com/office/powerpoint/2010/main" val="33904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7E0E49-0CE3-7943-918A-AD4D7406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740" y="972457"/>
            <a:ext cx="3047433" cy="2456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9209E-547C-0348-88FB-E0103E37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Preclinical efficacy of CD47 and AML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FB873-367B-124C-844F-AD215383D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002" y="1006221"/>
            <a:ext cx="3105875" cy="2456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88C54F-7FCE-40F4-91D6-C17FDCFDD6B7}"/>
              </a:ext>
            </a:extLst>
          </p:cNvPr>
          <p:cNvSpPr txBox="1"/>
          <p:nvPr/>
        </p:nvSpPr>
        <p:spPr>
          <a:xfrm>
            <a:off x="80865" y="6542037"/>
            <a:ext cx="3858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/>
              <a:t>Majeti, Chao et al., </a:t>
            </a:r>
            <a:r>
              <a:rPr lang="en-US" sz="1000" i="1" dirty="0"/>
              <a:t>Cell</a:t>
            </a:r>
            <a:r>
              <a:rPr lang="en-US" sz="1000" dirty="0"/>
              <a:t> 2009; </a:t>
            </a:r>
            <a:r>
              <a:rPr lang="en-US" sz="1000" dirty="0">
                <a:solidFill>
                  <a:prstClr val="black"/>
                </a:solidFill>
              </a:rPr>
              <a:t>Pang W et al., </a:t>
            </a:r>
            <a:r>
              <a:rPr lang="en-US" sz="1000" i="1" dirty="0">
                <a:solidFill>
                  <a:prstClr val="black"/>
                </a:solidFill>
              </a:rPr>
              <a:t>PNAS </a:t>
            </a:r>
            <a:r>
              <a:rPr lang="en-US" sz="1000" dirty="0">
                <a:solidFill>
                  <a:prstClr val="black"/>
                </a:solidFill>
              </a:rPr>
              <a:t>2013; Jiang H et al., </a:t>
            </a:r>
          </a:p>
          <a:p>
            <a:r>
              <a:rPr lang="en-US" sz="1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D90C2-3B15-4049-8D33-25FC21EF14A5}"/>
              </a:ext>
            </a:extLst>
          </p:cNvPr>
          <p:cNvSpPr txBox="1"/>
          <p:nvPr/>
        </p:nvSpPr>
        <p:spPr>
          <a:xfrm>
            <a:off x="9862457" y="6304026"/>
            <a:ext cx="2248678" cy="5539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C7348-E265-2C48-8BFF-6AE9C38F3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721" y="3314097"/>
            <a:ext cx="6245111" cy="3679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A61E3-A8C8-49A1-9324-E4078FF98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29" y="1006221"/>
            <a:ext cx="3927410" cy="54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1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D6BD7-A060-6540-B5A8-56A9DBF45862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414241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Demi Bold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414241">
                  <a:lumMod val="60000"/>
                  <a:lumOff val="40000"/>
                </a:srgbClr>
              </a:solidFill>
              <a:effectLst/>
              <a:uLnTx/>
              <a:uFillTx/>
              <a:latin typeface="Avenir Next Demi Bold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1D65D27-757B-8049-AA97-0E9CE68120BF}"/>
              </a:ext>
            </a:extLst>
          </p:cNvPr>
          <p:cNvSpPr txBox="1">
            <a:spLocks/>
          </p:cNvSpPr>
          <p:nvPr/>
        </p:nvSpPr>
        <p:spPr>
          <a:xfrm>
            <a:off x="223020" y="5507331"/>
            <a:ext cx="11275258" cy="93625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i="0" kern="1200">
                <a:solidFill>
                  <a:schemeClr val="accent2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4E4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"/>
              </a:rPr>
              <a:t>Magrolimab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"/>
              </a:rPr>
              <a:t> is an IgG4 anti-CD47 monoclonal antibody being investigated in multiple cancers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B978993-B57E-8A40-8A92-7F0D0CDC8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25" y="457029"/>
            <a:ext cx="7961214" cy="4182641"/>
          </a:xfrm>
          <a:prstGeom prst="rect">
            <a:avLst/>
          </a:prstGeom>
        </p:spPr>
      </p:pic>
      <p:sp>
        <p:nvSpPr>
          <p:cNvPr id="47" name="Triangle 46">
            <a:extLst>
              <a:ext uri="{FF2B5EF4-FFF2-40B4-BE49-F238E27FC236}">
                <a16:creationId xmlns:a16="http://schemas.microsoft.com/office/drawing/2014/main" id="{4BA13BFD-03FB-4541-B530-BDC671784648}"/>
              </a:ext>
            </a:extLst>
          </p:cNvPr>
          <p:cNvSpPr/>
          <p:nvPr/>
        </p:nvSpPr>
        <p:spPr>
          <a:xfrm rot="5400000">
            <a:off x="3486814" y="3272465"/>
            <a:ext cx="1493520" cy="323880"/>
          </a:xfrm>
          <a:prstGeom prst="triangl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IgG.m4v">
            <a:extLst>
              <a:ext uri="{FF2B5EF4-FFF2-40B4-BE49-F238E27FC236}">
                <a16:creationId xmlns:a16="http://schemas.microsoft.com/office/drawing/2014/main" id="{D87B8C0E-2A7C-F545-9BBA-7B69F88BD3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464"/>
                </p14:media>
              </p:ext>
            </p:extLst>
          </p:nvPr>
        </p:nvPicPr>
        <p:blipFill rotWithShape="1">
          <a:blip r:embed="rId7"/>
          <a:srcRect l="17460" t="20687" r="52922" b="53075"/>
          <a:stretch/>
        </p:blipFill>
        <p:spPr>
          <a:xfrm>
            <a:off x="8583960" y="1159314"/>
            <a:ext cx="2112326" cy="1610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5" name="FD6-hIgG4.m4v">
            <a:extLst>
              <a:ext uri="{FF2B5EF4-FFF2-40B4-BE49-F238E27FC236}">
                <a16:creationId xmlns:a16="http://schemas.microsoft.com/office/drawing/2014/main" id="{998BA9D2-4A50-0043-AD33-E4095F1B0838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8499"/>
                </p14:media>
              </p:ext>
            </p:extLst>
          </p:nvPr>
        </p:nvPicPr>
        <p:blipFill rotWithShape="1">
          <a:blip r:embed="rId8"/>
          <a:srcRect l="33178" t="26724" r="36543" b="35981"/>
          <a:stretch/>
        </p:blipFill>
        <p:spPr>
          <a:xfrm>
            <a:off x="8583131" y="3245006"/>
            <a:ext cx="2113155" cy="1633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FE3F2F-16D5-5448-8DCE-3580D477FD64}"/>
              </a:ext>
            </a:extLst>
          </p:cNvPr>
          <p:cNvSpPr txBox="1"/>
          <p:nvPr/>
        </p:nvSpPr>
        <p:spPr>
          <a:xfrm>
            <a:off x="8400919" y="851537"/>
            <a:ext cx="2438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 Demi Bold" panose="020B0703020202020204" pitchFamily="34" charset="0"/>
                <a:ea typeface="Avenir Next" charset="0"/>
                <a:cs typeface="Avenir Next" charset="0"/>
              </a:rPr>
              <a:t>Control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 Demi Bold" panose="020B0703020202020204" pitchFamily="34" charset="0"/>
                <a:ea typeface="Avenir Next" charset="0"/>
                <a:cs typeface="Avenir Next" charset="0"/>
              </a:rPr>
              <a:t>mAb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 Demi Bold" panose="020B0703020202020204" pitchFamily="34" charset="0"/>
                <a:ea typeface="Avenir Next" charset="0"/>
                <a:cs typeface="Avenir Next" charset="0"/>
              </a:rPr>
              <a:t>: No Phagocytosis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24C30-A671-A442-BC24-ED3415EE959F}"/>
              </a:ext>
            </a:extLst>
          </p:cNvPr>
          <p:cNvSpPr txBox="1"/>
          <p:nvPr/>
        </p:nvSpPr>
        <p:spPr>
          <a:xfrm>
            <a:off x="8457596" y="2946558"/>
            <a:ext cx="2389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 Demi Bold" panose="020B0703020202020204" pitchFamily="34" charset="0"/>
                <a:ea typeface="Avenir Next" charset="0"/>
                <a:cs typeface="Avenir Next" charset="0"/>
              </a:rPr>
              <a:t>Anti-CD47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 Demi Bold" panose="020B0703020202020204" pitchFamily="34" charset="0"/>
                <a:ea typeface="Avenir Next" charset="0"/>
                <a:cs typeface="Avenir Next" charset="0"/>
              </a:rPr>
              <a:t>mAb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241"/>
                </a:solidFill>
                <a:effectLst/>
                <a:uLnTx/>
                <a:uFillTx/>
                <a:latin typeface="Avenir Next Demi Bold" panose="020B0703020202020204" pitchFamily="34" charset="0"/>
                <a:ea typeface="Avenir Next" charset="0"/>
                <a:cs typeface="Avenir Next" charset="0"/>
              </a:rPr>
              <a:t>: Phagocytosis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E8A056-EA4D-D247-851E-261F9E924AEB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539877" y="1123024"/>
            <a:ext cx="2242319" cy="1672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E44920-659F-8E42-AD47-9AEC9010A0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3897" y="3209226"/>
            <a:ext cx="2244651" cy="17032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634522-E938-784C-8856-30517A27CBC4}"/>
              </a:ext>
            </a:extLst>
          </p:cNvPr>
          <p:cNvSpPr txBox="1"/>
          <p:nvPr/>
        </p:nvSpPr>
        <p:spPr>
          <a:xfrm>
            <a:off x="8270873" y="4899146"/>
            <a:ext cx="282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94E40"/>
                </a:solidFill>
                <a:effectLst/>
                <a:uLnTx/>
                <a:uFillTx/>
                <a:latin typeface="Avenir Next" charset="0"/>
                <a:ea typeface="Avenir Next" charset="0"/>
                <a:cs typeface="Avenir Next" charset="0"/>
              </a:rPr>
              <a:t>Macrophages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8A95E"/>
                </a:solidFill>
                <a:effectLst/>
                <a:uLnTx/>
                <a:uFillTx/>
                <a:latin typeface="Avenir Next" charset="0"/>
                <a:ea typeface="Avenir Next" charset="0"/>
                <a:cs typeface="Avenir Next" charset="0"/>
              </a:rPr>
              <a:t>Cancer cells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AB1066E-9524-40DC-BE99-A5A0FFDB85D0}"/>
              </a:ext>
            </a:extLst>
          </p:cNvPr>
          <p:cNvSpPr txBox="1">
            <a:spLocks/>
          </p:cNvSpPr>
          <p:nvPr/>
        </p:nvSpPr>
        <p:spPr>
          <a:xfrm>
            <a:off x="609600" y="-451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24599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sz="2600" dirty="0" err="1"/>
              <a:t>Magrolimab</a:t>
            </a:r>
            <a:r>
              <a:rPr lang="en-US" sz="2600" dirty="0"/>
              <a:t> (Formerly 5F9) is a First-in-class Macrophage Immune Checkpoint Inhibitor Targeting CD47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BA3EA-8DD4-9342-A845-4C795B9D3112}"/>
              </a:ext>
            </a:extLst>
          </p:cNvPr>
          <p:cNvSpPr txBox="1"/>
          <p:nvPr/>
        </p:nvSpPr>
        <p:spPr>
          <a:xfrm>
            <a:off x="223020" y="6538914"/>
            <a:ext cx="1918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Sallman</a:t>
            </a:r>
            <a:r>
              <a:rPr lang="en-US" sz="1200" dirty="0"/>
              <a:t> D et al., 2020 ASCO</a:t>
            </a:r>
          </a:p>
        </p:txBody>
      </p:sp>
    </p:spTree>
    <p:extLst>
      <p:ext uri="{BB962C8B-B14F-4D97-AF65-F5344CB8AC3E}">
        <p14:creationId xmlns:p14="http://schemas.microsoft.com/office/powerpoint/2010/main" val="7702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095B-67B4-40E0-8E4E-6BF409A9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7819"/>
            <a:ext cx="10972800" cy="1143000"/>
          </a:xfrm>
        </p:spPr>
        <p:txBody>
          <a:bodyPr/>
          <a:lstStyle/>
          <a:p>
            <a:r>
              <a:rPr lang="en-US" dirty="0"/>
              <a:t>5F9005 Study Design: Magrolimab in Combination with AZA in HR-MDS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C138A6FE-440C-4734-905C-68199A096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47" y="1569157"/>
            <a:ext cx="11209172" cy="471677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E428099-7499-44E1-869D-66EB9A587469}"/>
              </a:ext>
            </a:extLst>
          </p:cNvPr>
          <p:cNvSpPr txBox="1"/>
          <p:nvPr/>
        </p:nvSpPr>
        <p:spPr>
          <a:xfrm>
            <a:off x="171260" y="6581001"/>
            <a:ext cx="360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2022; </a:t>
            </a:r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</p:spTree>
    <p:extLst>
      <p:ext uri="{BB962C8B-B14F-4D97-AF65-F5344CB8AC3E}">
        <p14:creationId xmlns:p14="http://schemas.microsoft.com/office/powerpoint/2010/main" val="427403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D8F2-33AA-412F-B23B-590EA8F0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01144-1967-49C2-9E1F-B50D4C85D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I disclose the following  financial relationship(s):</a:t>
            </a:r>
          </a:p>
          <a:p>
            <a:endParaRPr lang="en-US" dirty="0"/>
          </a:p>
          <a:p>
            <a:r>
              <a:rPr lang="en-US" dirty="0"/>
              <a:t>Agios, Advisory Board or Panel, Speaker’s Bureau</a:t>
            </a:r>
          </a:p>
          <a:p>
            <a:r>
              <a:rPr lang="en-US" dirty="0"/>
              <a:t>Gilead/Kite, Advisory Board or panel</a:t>
            </a:r>
          </a:p>
          <a:p>
            <a:r>
              <a:rPr lang="en-US" dirty="0" err="1"/>
              <a:t>Servier</a:t>
            </a:r>
            <a:r>
              <a:rPr lang="en-US" dirty="0"/>
              <a:t>, Advisory Board or panel</a:t>
            </a:r>
          </a:p>
          <a:p>
            <a:r>
              <a:rPr lang="en-US" dirty="0"/>
              <a:t>Jazz, Grants/Research Support</a:t>
            </a:r>
          </a:p>
          <a:p>
            <a:r>
              <a:rPr lang="en-US" dirty="0"/>
              <a:t>Incyte, Speaker’s Bureau</a:t>
            </a:r>
          </a:p>
          <a:p>
            <a:r>
              <a:rPr lang="en-US" dirty="0"/>
              <a:t>Novartis Advisory Board or Panel, </a:t>
            </a:r>
          </a:p>
          <a:p>
            <a:r>
              <a:rPr lang="en-US" dirty="0" err="1"/>
              <a:t>Abbvie</a:t>
            </a:r>
            <a:r>
              <a:rPr lang="en-US" dirty="0"/>
              <a:t>, Advisory Board of Panel, </a:t>
            </a:r>
          </a:p>
          <a:p>
            <a:r>
              <a:rPr lang="en-US" dirty="0" err="1"/>
              <a:t>Syndax</a:t>
            </a:r>
            <a:r>
              <a:rPr lang="en-US" dirty="0"/>
              <a:t> – Advisory Board or Panel</a:t>
            </a:r>
          </a:p>
          <a:p>
            <a:r>
              <a:rPr lang="en-US" dirty="0" err="1"/>
              <a:t>Intellia</a:t>
            </a:r>
            <a:r>
              <a:rPr lang="en-US" dirty="0"/>
              <a:t> – Advisory Board or Panel</a:t>
            </a:r>
          </a:p>
          <a:p>
            <a:r>
              <a:rPr lang="en-US" dirty="0"/>
              <a:t>BMS – Advisory Board or Panel, Speakers Bureau</a:t>
            </a:r>
          </a:p>
          <a:p>
            <a:r>
              <a:rPr lang="en-US" dirty="0"/>
              <a:t>Janssen – Steering Committee</a:t>
            </a:r>
          </a:p>
          <a:p>
            <a:r>
              <a:rPr lang="en-US" dirty="0" err="1"/>
              <a:t>Curis</a:t>
            </a:r>
            <a:r>
              <a:rPr lang="en-US" dirty="0"/>
              <a:t> – Advisory Board or Panel</a:t>
            </a:r>
          </a:p>
          <a:p>
            <a:r>
              <a:rPr lang="en-US" dirty="0"/>
              <a:t>Shattuck Labs – Advisory Board or Panel </a:t>
            </a:r>
          </a:p>
          <a:p>
            <a:r>
              <a:rPr lang="en-US" dirty="0"/>
              <a:t>Aprea – Research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01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ECD6-84B5-4CEF-9715-C434311C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AML Target Antigens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2366B2-B038-4152-A15F-FC2FF4C41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60" y="1517198"/>
            <a:ext cx="5801958" cy="4525963"/>
          </a:xfrm>
        </p:spPr>
        <p:txBody>
          <a:bodyPr/>
          <a:lstStyle/>
          <a:p>
            <a:pPr marL="800091" lvl="1" indent="-342891">
              <a:buFontTx/>
              <a:buChar char="•"/>
            </a:pPr>
            <a:r>
              <a:rPr lang="en-US" dirty="0"/>
              <a:t>CD33</a:t>
            </a:r>
          </a:p>
          <a:p>
            <a:pPr marL="800091" lvl="1" indent="-342891">
              <a:buFontTx/>
              <a:buChar char="•"/>
            </a:pPr>
            <a:r>
              <a:rPr lang="en-US" dirty="0"/>
              <a:t>CD123</a:t>
            </a:r>
          </a:p>
          <a:p>
            <a:pPr marL="800091" lvl="1" indent="-342891">
              <a:buFontTx/>
              <a:buChar char="•"/>
            </a:pPr>
            <a:r>
              <a:rPr lang="en-US" dirty="0"/>
              <a:t>TIM3</a:t>
            </a:r>
          </a:p>
          <a:p>
            <a:pPr marL="800091" lvl="1" indent="-342891">
              <a:buFontTx/>
              <a:buChar char="•"/>
            </a:pPr>
            <a:r>
              <a:rPr lang="en-US" dirty="0"/>
              <a:t>TLR9</a:t>
            </a:r>
          </a:p>
          <a:p>
            <a:pPr marL="800091" lvl="1" indent="-342891">
              <a:buFontTx/>
              <a:buChar char="•"/>
            </a:pPr>
            <a:r>
              <a:rPr lang="en-US" dirty="0"/>
              <a:t>CLL-1/CLEC12A</a:t>
            </a:r>
          </a:p>
          <a:p>
            <a:pPr marL="800091" lvl="1" indent="-342891">
              <a:buFontTx/>
              <a:buChar char="•"/>
            </a:pPr>
            <a:r>
              <a:rPr lang="en-US" dirty="0"/>
              <a:t>CD47</a:t>
            </a:r>
          </a:p>
          <a:p>
            <a:pPr marL="800091" lvl="1" indent="-342891">
              <a:buFontTx/>
              <a:buChar char="•"/>
            </a:pPr>
            <a:r>
              <a:rPr lang="en-US" dirty="0"/>
              <a:t>CD70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A9BAC8-4A24-41F4-BB65-32B228026A3C}"/>
              </a:ext>
            </a:extLst>
          </p:cNvPr>
          <p:cNvGrpSpPr/>
          <p:nvPr/>
        </p:nvGrpSpPr>
        <p:grpSpPr>
          <a:xfrm>
            <a:off x="3545633" y="1544715"/>
            <a:ext cx="8151194" cy="3531138"/>
            <a:chOff x="930032" y="996061"/>
            <a:chExt cx="10766795" cy="48150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19A31D-D192-4DA9-B7C6-D8EB63FF1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032" y="996061"/>
              <a:ext cx="10766795" cy="481509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DFAEB3-77D9-4A7D-87C3-F92EE7F0E64D}"/>
                </a:ext>
              </a:extLst>
            </p:cNvPr>
            <p:cNvSpPr/>
            <p:nvPr/>
          </p:nvSpPr>
          <p:spPr>
            <a:xfrm>
              <a:off x="930032" y="996061"/>
              <a:ext cx="400004" cy="4764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7122CE-A40F-4435-A691-C7D32E3354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064"/>
          <a:stretch/>
        </p:blipFill>
        <p:spPr>
          <a:xfrm>
            <a:off x="1468017" y="5047095"/>
            <a:ext cx="8785990" cy="1254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35FD7-E7E5-8448-B6B2-004C7CBE4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D82FB-93BB-466D-8EDD-3CBE3AA377FC}"/>
              </a:ext>
            </a:extLst>
          </p:cNvPr>
          <p:cNvSpPr txBox="1"/>
          <p:nvPr/>
        </p:nvSpPr>
        <p:spPr>
          <a:xfrm>
            <a:off x="9294737" y="6530442"/>
            <a:ext cx="2672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D…... Daver N et al., 2020 ASCO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84A12-85A0-284B-856F-8E6DBC872B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147"/>
          <a:stretch/>
        </p:blipFill>
        <p:spPr>
          <a:xfrm>
            <a:off x="152400" y="152400"/>
            <a:ext cx="12039600" cy="62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01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095B-67B4-40E0-8E4E-6BF409A9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2664"/>
            <a:ext cx="10972800" cy="1143000"/>
          </a:xfrm>
        </p:spPr>
        <p:txBody>
          <a:bodyPr/>
          <a:lstStyle/>
          <a:p>
            <a:r>
              <a:rPr lang="en-US" dirty="0"/>
              <a:t>Magrolimab in Combination with AZA Is Well Tolerated in HR-MDS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FD3A8-F5AB-42B5-B7F4-C83E932D6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93" y="1688646"/>
            <a:ext cx="10505750" cy="464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4AD1D-B758-4F4A-ADF4-3CAF2ABF73E1}"/>
              </a:ext>
            </a:extLst>
          </p:cNvPr>
          <p:cNvSpPr txBox="1"/>
          <p:nvPr/>
        </p:nvSpPr>
        <p:spPr>
          <a:xfrm>
            <a:off x="171260" y="6581001"/>
            <a:ext cx="360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2022; </a:t>
            </a:r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</p:spTree>
    <p:extLst>
      <p:ext uri="{BB962C8B-B14F-4D97-AF65-F5344CB8AC3E}">
        <p14:creationId xmlns:p14="http://schemas.microsoft.com/office/powerpoint/2010/main" val="3471635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095B-67B4-40E0-8E4E-6BF409A9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45720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On-Target Anemia Is a Pharmacodynamic Effect and Mitigated with a Magrolimab Priming and Maintenance Dosing Regimen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EC644-73E5-4A46-B63B-97F09EFD5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44"/>
          <a:stretch/>
        </p:blipFill>
        <p:spPr>
          <a:xfrm>
            <a:off x="7629808" y="1979473"/>
            <a:ext cx="4562192" cy="4195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FDC575-54B9-4646-A9D7-302F3932523A}"/>
              </a:ext>
            </a:extLst>
          </p:cNvPr>
          <p:cNvSpPr txBox="1"/>
          <p:nvPr/>
        </p:nvSpPr>
        <p:spPr>
          <a:xfrm>
            <a:off x="171260" y="6581001"/>
            <a:ext cx="183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745E9-266F-E248-A90E-5BCF8AA47AFD}"/>
              </a:ext>
            </a:extLst>
          </p:cNvPr>
          <p:cNvSpPr txBox="1"/>
          <p:nvPr/>
        </p:nvSpPr>
        <p:spPr>
          <a:xfrm>
            <a:off x="171260" y="6581001"/>
            <a:ext cx="360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2022; </a:t>
            </a:r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F6309-D134-0649-9DC8-464F36BFE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8" y="1702348"/>
            <a:ext cx="734987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37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095B-67B4-40E0-8E4E-6BF409A9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242"/>
            <a:ext cx="10972800" cy="1143000"/>
          </a:xfrm>
        </p:spPr>
        <p:txBody>
          <a:bodyPr/>
          <a:lstStyle/>
          <a:p>
            <a:r>
              <a:rPr lang="en-US" dirty="0"/>
              <a:t>Magrolimab + AZA Induces High Response Rates in HR-MDS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903BAC8C-F53B-4B22-B2F1-E44A86416E0D}"/>
              </a:ext>
            </a:extLst>
          </p:cNvPr>
          <p:cNvSpPr txBox="1"/>
          <p:nvPr/>
        </p:nvSpPr>
        <p:spPr>
          <a:xfrm>
            <a:off x="171260" y="6581001"/>
            <a:ext cx="183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C92C8E-D696-3C46-A57F-3C46E7FF33A1}"/>
              </a:ext>
            </a:extLst>
          </p:cNvPr>
          <p:cNvSpPr txBox="1"/>
          <p:nvPr/>
        </p:nvSpPr>
        <p:spPr>
          <a:xfrm>
            <a:off x="171260" y="6581001"/>
            <a:ext cx="360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2022; </a:t>
            </a:r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6B4B6-9583-884C-AAEE-AFD9150C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614" y="2116126"/>
            <a:ext cx="3980579" cy="3133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71682F-CB80-AB40-951B-80E53DE5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0" y="1536728"/>
            <a:ext cx="7834182" cy="45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73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095B-67B4-40E0-8E4E-6BF409A9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241"/>
            <a:ext cx="10972800" cy="1143000"/>
          </a:xfrm>
        </p:spPr>
        <p:txBody>
          <a:bodyPr/>
          <a:lstStyle/>
          <a:p>
            <a:r>
              <a:rPr lang="en-US" dirty="0"/>
              <a:t>Durable Responses Are Seen in Patients Treated with </a:t>
            </a:r>
            <a:br>
              <a:rPr lang="en-US" dirty="0"/>
            </a:br>
            <a:r>
              <a:rPr lang="en-US" dirty="0"/>
              <a:t>Magrolimab + AZA and Deepen over Time</a:t>
            </a:r>
          </a:p>
        </p:txBody>
      </p:sp>
      <p:sp>
        <p:nvSpPr>
          <p:cNvPr id="1403" name="TextBox 1402">
            <a:extLst>
              <a:ext uri="{FF2B5EF4-FFF2-40B4-BE49-F238E27FC236}">
                <a16:creationId xmlns:a16="http://schemas.microsoft.com/office/drawing/2014/main" id="{0E692A01-9BDB-41B0-AE18-8806CD4918A0}"/>
              </a:ext>
            </a:extLst>
          </p:cNvPr>
          <p:cNvSpPr txBox="1"/>
          <p:nvPr/>
        </p:nvSpPr>
        <p:spPr>
          <a:xfrm>
            <a:off x="171260" y="6581001"/>
            <a:ext cx="183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0DE27-39C1-F348-A8B7-DB8DBD00E6F0}"/>
              </a:ext>
            </a:extLst>
          </p:cNvPr>
          <p:cNvSpPr txBox="1"/>
          <p:nvPr/>
        </p:nvSpPr>
        <p:spPr>
          <a:xfrm>
            <a:off x="171260" y="6581001"/>
            <a:ext cx="360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2022; </a:t>
            </a:r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13432-2BC4-6F43-8FDA-1CD9A1EB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67" y="1428241"/>
            <a:ext cx="7907606" cy="50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73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095B-67B4-40E0-8E4E-6BF409A9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241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Median OS Is Encouraging in Both </a:t>
            </a:r>
            <a:r>
              <a:rPr lang="en-US" i="1" dirty="0"/>
              <a:t>TP53</a:t>
            </a:r>
            <a:r>
              <a:rPr lang="en-US" dirty="0"/>
              <a:t>-Wild Type and Mutant HR-MDS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B14F7-93C3-400B-827E-03EBAD124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774"/>
          <a:stretch/>
        </p:blipFill>
        <p:spPr>
          <a:xfrm>
            <a:off x="378448" y="1609419"/>
            <a:ext cx="11803918" cy="606840"/>
          </a:xfrm>
          <a:prstGeom prst="rect">
            <a:avLst/>
          </a:prstGeom>
        </p:spPr>
      </p:pic>
      <p:sp>
        <p:nvSpPr>
          <p:cNvPr id="379" name="TextBox 378">
            <a:extLst>
              <a:ext uri="{FF2B5EF4-FFF2-40B4-BE49-F238E27FC236}">
                <a16:creationId xmlns:a16="http://schemas.microsoft.com/office/drawing/2014/main" id="{054BD80F-2237-44A1-97C5-57150100182C}"/>
              </a:ext>
            </a:extLst>
          </p:cNvPr>
          <p:cNvSpPr txBox="1"/>
          <p:nvPr/>
        </p:nvSpPr>
        <p:spPr>
          <a:xfrm>
            <a:off x="171260" y="6581001"/>
            <a:ext cx="183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D787E-75A8-A246-9931-9C06E03F5EFF}"/>
              </a:ext>
            </a:extLst>
          </p:cNvPr>
          <p:cNvSpPr txBox="1"/>
          <p:nvPr/>
        </p:nvSpPr>
        <p:spPr>
          <a:xfrm>
            <a:off x="171260" y="6581001"/>
            <a:ext cx="360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2022; </a:t>
            </a:r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E6A42-BEDE-7942-8EBD-0A45A7E4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38063"/>
            <a:ext cx="4811036" cy="382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71D3A-1952-424E-B282-C7528588B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6259"/>
            <a:ext cx="5064353" cy="399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095B-67B4-40E0-8E4E-6BF409A9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241"/>
            <a:ext cx="10972800" cy="1143000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Stem Cell Transplant Outcomes Are Encouraging in HR-MDS Patients Treated with Magrolimab + AZA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7CB3E-B4E2-4F26-88FB-548F8C5C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65"/>
          <a:stretch/>
        </p:blipFill>
        <p:spPr>
          <a:xfrm>
            <a:off x="5997843" y="1718923"/>
            <a:ext cx="5273729" cy="4298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D97C1-2035-D84A-8457-0B6036AA6B05}"/>
              </a:ext>
            </a:extLst>
          </p:cNvPr>
          <p:cNvSpPr txBox="1"/>
          <p:nvPr/>
        </p:nvSpPr>
        <p:spPr>
          <a:xfrm>
            <a:off x="171260" y="6581001"/>
            <a:ext cx="360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Sallman D et al., EHA 2022; </a:t>
            </a:r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21572-CDF7-4841-A08A-FC8864CBA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3" y="1848240"/>
            <a:ext cx="5315141" cy="41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69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AEA88F-3F76-5846-A686-F0A4B8D6A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26" y="4138046"/>
            <a:ext cx="4427447" cy="280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B26FB-BB26-C64F-9270-8A8832090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53" y="811568"/>
            <a:ext cx="8972841" cy="3477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105F6-61BF-F642-B351-ADD1D210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and PFS in </a:t>
            </a:r>
            <a:r>
              <a:rPr lang="en-US" i="1" dirty="0"/>
              <a:t>TP53</a:t>
            </a:r>
            <a:r>
              <a:rPr lang="en-US" dirty="0"/>
              <a:t> mutant MDS pts with </a:t>
            </a:r>
            <a:r>
              <a:rPr lang="en-US" dirty="0" err="1"/>
              <a:t>Aza+Magro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1FA5A-10FD-144E-8D60-49D20FD06BE8}"/>
              </a:ext>
            </a:extLst>
          </p:cNvPr>
          <p:cNvSpPr txBox="1"/>
          <p:nvPr/>
        </p:nvSpPr>
        <p:spPr>
          <a:xfrm>
            <a:off x="158275" y="6603605"/>
            <a:ext cx="1804546" cy="276973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latin typeface="Calibri"/>
              </a:rPr>
              <a:t>Sallman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D et al.,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JCO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543458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41A1-F94F-E547-9451-D265BEEF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60" y="161540"/>
            <a:ext cx="10972800" cy="1143000"/>
          </a:xfrm>
        </p:spPr>
        <p:txBody>
          <a:bodyPr/>
          <a:lstStyle/>
          <a:p>
            <a:r>
              <a:rPr lang="en-US" dirty="0"/>
              <a:t>Prognostic Value of MRD in MDS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90A78-A265-B947-880B-E0176B387E1A}"/>
              </a:ext>
            </a:extLst>
          </p:cNvPr>
          <p:cNvSpPr txBox="1"/>
          <p:nvPr/>
        </p:nvSpPr>
        <p:spPr>
          <a:xfrm>
            <a:off x="171260" y="6581001"/>
            <a:ext cx="1879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Sallman</a:t>
            </a:r>
            <a:r>
              <a:rPr lang="en-US" sz="1200" dirty="0"/>
              <a:t> D  et al., JCO.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B9D4F-A8F0-3A4D-8E7C-ECF75AD0B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0" y="2293749"/>
            <a:ext cx="5392632" cy="3506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9BD03E-6CAE-064C-8A56-83392A5D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607" y="894120"/>
            <a:ext cx="5170837" cy="2799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1DE1BF-E8BD-D146-BEFF-4DE266C03D19}"/>
              </a:ext>
            </a:extLst>
          </p:cNvPr>
          <p:cNvSpPr txBox="1"/>
          <p:nvPr/>
        </p:nvSpPr>
        <p:spPr>
          <a:xfrm>
            <a:off x="2405575" y="2035022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Cohort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A380C-8F79-624F-AC5A-34629FE79DA2}"/>
              </a:ext>
            </a:extLst>
          </p:cNvPr>
          <p:cNvSpPr txBox="1"/>
          <p:nvPr/>
        </p:nvSpPr>
        <p:spPr>
          <a:xfrm>
            <a:off x="7790998" y="704910"/>
            <a:ext cx="244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Transplanted Cohort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37400-271B-0A45-8CFB-C1C34BC9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607" y="3873500"/>
            <a:ext cx="5128989" cy="298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4CD74-C129-F847-BCAC-58ABD2DF2647}"/>
              </a:ext>
            </a:extLst>
          </p:cNvPr>
          <p:cNvSpPr txBox="1"/>
          <p:nvPr/>
        </p:nvSpPr>
        <p:spPr>
          <a:xfrm>
            <a:off x="7528105" y="3644192"/>
            <a:ext cx="29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Non-Transplanted Cohort</a:t>
            </a:r>
          </a:p>
        </p:txBody>
      </p:sp>
    </p:spTree>
    <p:extLst>
      <p:ext uri="{BB962C8B-B14F-4D97-AF65-F5344CB8AC3E}">
        <p14:creationId xmlns:p14="http://schemas.microsoft.com/office/powerpoint/2010/main" val="769989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7291-B5F9-4BCF-BD2C-1FD7C7A6A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Targeting TIM3 and </a:t>
            </a:r>
            <a:r>
              <a:rPr lang="en-US" dirty="0" err="1"/>
              <a:t>Sabatolimab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F29599-A886-49C6-8046-A659BD920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5346701" cy="4525963"/>
          </a:xfrm>
        </p:spPr>
        <p:txBody>
          <a:bodyPr/>
          <a:lstStyle/>
          <a:p>
            <a:r>
              <a:rPr lang="en-US" dirty="0"/>
              <a:t>TIM-3 promotes autocrine LSC self-renewal</a:t>
            </a:r>
          </a:p>
          <a:p>
            <a:r>
              <a:rPr lang="en-US" dirty="0"/>
              <a:t>Blocking TIM-3 inhibits downstream signaling that promotes self-renewal</a:t>
            </a:r>
          </a:p>
          <a:p>
            <a:r>
              <a:rPr lang="en-US" dirty="0"/>
              <a:t>TIM-3 ligation on T-Cells leads to apoptosis of the effector cell</a:t>
            </a:r>
          </a:p>
          <a:p>
            <a:r>
              <a:rPr lang="en-US" dirty="0"/>
              <a:t>May also promote phagocytosis by myeloid cells, macrophages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9906A-19B7-4817-9320-81A992356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35884"/>
            <a:ext cx="5877088" cy="3575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520CB9-42CD-4D1A-A378-F4E5C9D43585}"/>
              </a:ext>
            </a:extLst>
          </p:cNvPr>
          <p:cNvSpPr txBox="1"/>
          <p:nvPr/>
        </p:nvSpPr>
        <p:spPr>
          <a:xfrm>
            <a:off x="142907" y="6565612"/>
            <a:ext cx="5158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Acharya N, et al. </a:t>
            </a:r>
            <a:r>
              <a:rPr lang="en-US" sz="1000" i="1" dirty="0"/>
              <a:t>J </a:t>
            </a:r>
            <a:r>
              <a:rPr lang="en-US" sz="1000" i="1" dirty="0" err="1"/>
              <a:t>Immunother</a:t>
            </a:r>
            <a:r>
              <a:rPr lang="en-US" sz="1000" i="1" dirty="0"/>
              <a:t> Cancer</a:t>
            </a:r>
            <a:r>
              <a:rPr lang="en-US" sz="1000" dirty="0"/>
              <a:t>. 2020;8:e000911. </a:t>
            </a:r>
            <a:r>
              <a:rPr lang="en-US" sz="1000" dirty="0" err="1"/>
              <a:t>Kikushige</a:t>
            </a:r>
            <a:r>
              <a:rPr lang="en-US" sz="1000" dirty="0"/>
              <a:t> et al., </a:t>
            </a:r>
            <a:r>
              <a:rPr lang="en-US" sz="1000" i="1" dirty="0"/>
              <a:t>Cell Stem Cell </a:t>
            </a:r>
            <a:r>
              <a:rPr lang="en-US" sz="1000" dirty="0"/>
              <a:t>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28CB7F-780F-4175-A985-EE4D48000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520" y="1258908"/>
            <a:ext cx="3350169" cy="22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1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DD51-2524-48F2-8461-C4456622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define HR-MDS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7968A-574B-4BBF-9554-1154C97A3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8" y="2037354"/>
            <a:ext cx="4549104" cy="285393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3A258EB-8C25-4C67-9D5A-9A71182A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68" y="1956417"/>
            <a:ext cx="5706336" cy="3068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21F0A-F1AE-44E7-B0D6-A337BEDC7A14}"/>
              </a:ext>
            </a:extLst>
          </p:cNvPr>
          <p:cNvSpPr txBox="1"/>
          <p:nvPr/>
        </p:nvSpPr>
        <p:spPr>
          <a:xfrm>
            <a:off x="8848943" y="1286971"/>
            <a:ext cx="216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badi MT Condensed Light" panose="020B0306030101010103" pitchFamily="34" charset="77"/>
              </a:rPr>
              <a:t>Progression to AML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1412-DA76-4A5D-AB49-AD64CECF78AB}"/>
              </a:ext>
            </a:extLst>
          </p:cNvPr>
          <p:cNvSpPr txBox="1"/>
          <p:nvPr/>
        </p:nvSpPr>
        <p:spPr>
          <a:xfrm>
            <a:off x="6096000" y="1286971"/>
            <a:ext cx="16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badi MT Condensed Light" panose="020B0306030101010103" pitchFamily="34" charset="77"/>
              </a:rPr>
              <a:t>Overall Survival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A0D43-BD07-4DDC-82CD-DBA81F6133F6}"/>
              </a:ext>
            </a:extLst>
          </p:cNvPr>
          <p:cNvSpPr txBox="1"/>
          <p:nvPr/>
        </p:nvSpPr>
        <p:spPr>
          <a:xfrm>
            <a:off x="505068" y="6495897"/>
            <a:ext cx="1778000" cy="246195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Calibri"/>
              </a:rPr>
              <a:t>Greenberg P et al., Blood 2012</a:t>
            </a:r>
          </a:p>
        </p:txBody>
      </p:sp>
    </p:spTree>
    <p:extLst>
      <p:ext uri="{BB962C8B-B14F-4D97-AF65-F5344CB8AC3E}">
        <p14:creationId xmlns:p14="http://schemas.microsoft.com/office/powerpoint/2010/main" val="107981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BB5C0C-8287-47F5-928A-49177DEC4A1E}"/>
              </a:ext>
            </a:extLst>
          </p:cNvPr>
          <p:cNvSpPr txBox="1"/>
          <p:nvPr/>
        </p:nvSpPr>
        <p:spPr>
          <a:xfrm>
            <a:off x="108488" y="6611779"/>
            <a:ext cx="5158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Zeidan</a:t>
            </a:r>
            <a:r>
              <a:rPr lang="en-US" sz="1000" dirty="0"/>
              <a:t> A et al., ASH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6FE52-6809-854A-A6F8-0823E3C8D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28"/>
          <a:stretch/>
        </p:blipFill>
        <p:spPr>
          <a:xfrm>
            <a:off x="634461" y="454079"/>
            <a:ext cx="11526067" cy="57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16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CBE742-EA2E-4180-966D-1DB6243D9171}"/>
              </a:ext>
            </a:extLst>
          </p:cNvPr>
          <p:cNvSpPr txBox="1"/>
          <p:nvPr/>
        </p:nvSpPr>
        <p:spPr>
          <a:xfrm>
            <a:off x="142907" y="6565612"/>
            <a:ext cx="5158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Zeidan</a:t>
            </a:r>
            <a:r>
              <a:rPr lang="en-US" sz="1000" dirty="0"/>
              <a:t> A et al., ASH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EBCBA-A0AF-FB49-83D7-C4A1E8C8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21" y="403494"/>
            <a:ext cx="11898179" cy="57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8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D52695-9085-4D5A-A5B6-C99E79AB9623}"/>
              </a:ext>
            </a:extLst>
          </p:cNvPr>
          <p:cNvSpPr txBox="1"/>
          <p:nvPr/>
        </p:nvSpPr>
        <p:spPr>
          <a:xfrm>
            <a:off x="142907" y="6565612"/>
            <a:ext cx="5158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Zeidan</a:t>
            </a:r>
            <a:r>
              <a:rPr lang="en-US" sz="1000" dirty="0"/>
              <a:t> A  et al., ASH2022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3110F-D6BC-2348-8A09-60ADE5C89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542441"/>
            <a:ext cx="11391900" cy="5889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9F691-F3CC-C24B-AFA9-7AC6D730DA9B}"/>
              </a:ext>
            </a:extLst>
          </p:cNvPr>
          <p:cNvSpPr txBox="1"/>
          <p:nvPr/>
        </p:nvSpPr>
        <p:spPr>
          <a:xfrm>
            <a:off x="7191214" y="5641383"/>
            <a:ext cx="484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Burden of Disease (&lt;10% blasts, IPSS-R and</a:t>
            </a:r>
          </a:p>
          <a:p>
            <a:r>
              <a:rPr lang="en-US" dirty="0"/>
              <a:t>IPSS-M </a:t>
            </a:r>
            <a:r>
              <a:rPr lang="en-US" dirty="0" err="1"/>
              <a:t>int</a:t>
            </a:r>
            <a:r>
              <a:rPr lang="en-US" dirty="0"/>
              <a:t>/high risks) with improved outcomes</a:t>
            </a:r>
          </a:p>
        </p:txBody>
      </p:sp>
    </p:spTree>
    <p:extLst>
      <p:ext uri="{BB962C8B-B14F-4D97-AF65-F5344CB8AC3E}">
        <p14:creationId xmlns:p14="http://schemas.microsoft.com/office/powerpoint/2010/main" val="3730532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A843-7E6A-4194-821E-9C909F4D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E521C-F3BF-4301-98B9-7A9040144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8908"/>
            <a:ext cx="10972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Multiple HMA-based doublets currently in phase 3 clinical trials</a:t>
            </a:r>
          </a:p>
          <a:p>
            <a:pPr lvl="1"/>
            <a:r>
              <a:rPr lang="en-US" dirty="0"/>
              <a:t>VERONA: AZA +/- VEN in ND HR-MDS (excludes therapy related)</a:t>
            </a:r>
          </a:p>
          <a:p>
            <a:pPr lvl="1"/>
            <a:r>
              <a:rPr lang="en-US" dirty="0"/>
              <a:t>ENHANCE: AZA +/- Magrolimab in HR-MDS	(unfortunately study terminated based on lack of efficacy, data not presented to date)</a:t>
            </a:r>
          </a:p>
          <a:p>
            <a:pPr lvl="1"/>
            <a:r>
              <a:rPr lang="en-US" dirty="0"/>
              <a:t>STIMULUS-MDS1: HMA +/- </a:t>
            </a:r>
            <a:r>
              <a:rPr lang="en-US" dirty="0" err="1"/>
              <a:t>sabatolimab</a:t>
            </a:r>
            <a:r>
              <a:rPr lang="en-US" dirty="0"/>
              <a:t> in HR-MDS</a:t>
            </a:r>
          </a:p>
          <a:p>
            <a:pPr lvl="1"/>
            <a:r>
              <a:rPr lang="en-US" dirty="0"/>
              <a:t>SELECT MDS-1: AZA +/- tamibarotene in RARA-positive MDS</a:t>
            </a:r>
          </a:p>
          <a:p>
            <a:r>
              <a:rPr lang="en-US" dirty="0"/>
              <a:t>Targeted Interventions for molecular subsets</a:t>
            </a:r>
          </a:p>
          <a:p>
            <a:pPr lvl="1"/>
            <a:r>
              <a:rPr lang="en-US" dirty="0"/>
              <a:t>IDH1/IDH2inh similar (if not more) activity to AML; TP53? Splicing?</a:t>
            </a:r>
          </a:p>
          <a:p>
            <a:r>
              <a:rPr lang="en-US" dirty="0"/>
              <a:t>Improving Outcomes with HSCT:  total therapy</a:t>
            </a:r>
          </a:p>
          <a:p>
            <a:r>
              <a:rPr lang="en-US" dirty="0"/>
              <a:t>Further evaluation of mechanisms of synergy and resistance with combination therapies and other novel strategies</a:t>
            </a:r>
          </a:p>
          <a:p>
            <a:r>
              <a:rPr lang="en-US" dirty="0"/>
              <a:t>Evaluation of MRD by serial high sensitivity NGS or duplex sequencing</a:t>
            </a:r>
          </a:p>
          <a:p>
            <a:r>
              <a:rPr lang="en-US" dirty="0"/>
              <a:t>What to do for HMA failure and how will frontline landscape impact the R/R setting?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ACC81-CB6B-4592-B547-D7EA1B204724}"/>
              </a:ext>
            </a:extLst>
          </p:cNvPr>
          <p:cNvSpPr txBox="1"/>
          <p:nvPr/>
        </p:nvSpPr>
        <p:spPr>
          <a:xfrm>
            <a:off x="9862457" y="6304026"/>
            <a:ext cx="2248678" cy="5539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anoramic Moffitt Exterior Bridge_CMYK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"/>
            <a:ext cx="12192000" cy="685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578" y="23917"/>
            <a:ext cx="5914844" cy="994141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" y="5447570"/>
            <a:ext cx="2720681" cy="13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age result for Myelodysplastic syndrome foundation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73" y="5602938"/>
            <a:ext cx="4393273" cy="10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0965" y="1838119"/>
            <a:ext cx="184731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66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4CE044-F54E-428B-ADB1-024939501D77}"/>
              </a:ext>
            </a:extLst>
          </p:cNvPr>
          <p:cNvGrpSpPr/>
          <p:nvPr/>
        </p:nvGrpSpPr>
        <p:grpSpPr>
          <a:xfrm>
            <a:off x="2493941" y="713511"/>
            <a:ext cx="3631964" cy="2169825"/>
            <a:chOff x="-1535905" y="1275729"/>
            <a:chExt cx="3632075" cy="21698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4BC807-64AE-42F6-91C1-524C5C4FF0C8}"/>
                </a:ext>
              </a:extLst>
            </p:cNvPr>
            <p:cNvSpPr txBox="1"/>
            <p:nvPr/>
          </p:nvSpPr>
          <p:spPr>
            <a:xfrm>
              <a:off x="-1535905" y="1275729"/>
              <a:ext cx="3632075" cy="2169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3"/>
              <a:endParaRPr lang="en-US" sz="135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53"/>
              <a:r>
                <a:rPr lang="en-US" sz="135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Moffitt Cancer Center</a:t>
              </a:r>
            </a:p>
            <a:p>
              <a:pPr defTabSz="914353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Rami Komrokji</a:t>
              </a:r>
            </a:p>
            <a:p>
              <a:pPr defTabSz="914353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Eric Padron </a:t>
              </a:r>
            </a:p>
            <a:p>
              <a:pPr defTabSz="914353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Jeffrey Lancet</a:t>
              </a:r>
            </a:p>
            <a:p>
              <a:pPr defTabSz="914353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Amy McLemore    </a:t>
              </a:r>
            </a:p>
            <a:p>
              <a:pPr defTabSz="914353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Amy Aldrich</a:t>
              </a:r>
            </a:p>
            <a:p>
              <a:pPr defTabSz="914353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Kathy McGraw</a:t>
              </a:r>
            </a:p>
            <a:p>
              <a:pPr defTabSz="914353"/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Lisa Nardelli </a:t>
              </a:r>
            </a:p>
            <a:p>
              <a:pPr defTabSz="914353"/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Seongsuk</a:t>
              </a: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Yun        	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2758FE-2D19-47AC-A4B1-0AB7A7738794}"/>
                </a:ext>
              </a:extLst>
            </p:cNvPr>
            <p:cNvSpPr txBox="1"/>
            <p:nvPr/>
          </p:nvSpPr>
          <p:spPr>
            <a:xfrm>
              <a:off x="1900112" y="1382308"/>
              <a:ext cx="184737" cy="300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3"/>
              <a:endPara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489BB3BF-28C2-4EA2-B0A5-27F9C0A8EE56}"/>
              </a:ext>
            </a:extLst>
          </p:cNvPr>
          <p:cNvSpPr txBox="1"/>
          <p:nvPr/>
        </p:nvSpPr>
        <p:spPr>
          <a:xfrm>
            <a:off x="5438808" y="1809763"/>
            <a:ext cx="2903302" cy="523192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>
            <a:defPPr>
              <a:defRPr lang="en-US"/>
            </a:defPPr>
            <a:lvl1pPr marL="0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5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48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23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95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70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45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19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91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1"/>
            <a:r>
              <a:rPr lang="en-US" sz="1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Co-investigators on </a:t>
            </a:r>
            <a:r>
              <a:rPr lang="en-US" sz="1400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magro+aza</a:t>
            </a:r>
            <a:r>
              <a:rPr lang="en-US" sz="1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101"/>
            <a:r>
              <a:rPr lang="en-US" sz="1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MDS/AML Study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BBAC3E-6677-4397-BEF9-831257A5EB46}"/>
              </a:ext>
            </a:extLst>
          </p:cNvPr>
          <p:cNvSpPr/>
          <p:nvPr/>
        </p:nvSpPr>
        <p:spPr>
          <a:xfrm>
            <a:off x="3851429" y="1124878"/>
            <a:ext cx="182874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Najla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</a:t>
            </a:r>
          </a:p>
          <a:p>
            <a:pPr defTabSz="914353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 Zhang</a:t>
            </a:r>
          </a:p>
          <a:p>
            <a:pPr defTabSz="914353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Qianxing Mo</a:t>
            </a:r>
          </a:p>
          <a:p>
            <a:pPr defTabSz="914353"/>
            <a:r>
              <a:rPr lang="en-US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Jiqiang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Yao</a:t>
            </a:r>
          </a:p>
          <a:p>
            <a:pPr defTabSz="914353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Kendra Sweet</a:t>
            </a:r>
          </a:p>
          <a:p>
            <a:pPr defTabSz="914353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Chetasi Talati</a:t>
            </a:r>
          </a:p>
          <a:p>
            <a:pPr defTabSz="914353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Puskas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5DBE2-B4EF-467A-AAAC-05293EB0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939" y="5543076"/>
            <a:ext cx="3349338" cy="123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C19FDC42-EC12-5D46-B2F3-7C67768AFBB2}"/>
              </a:ext>
            </a:extLst>
          </p:cNvPr>
          <p:cNvSpPr txBox="1"/>
          <p:nvPr/>
        </p:nvSpPr>
        <p:spPr>
          <a:xfrm>
            <a:off x="5461840" y="887490"/>
            <a:ext cx="2193173" cy="73863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>
            <a:defPPr>
              <a:defRPr lang="en-US"/>
            </a:defPPr>
            <a:lvl1pPr marL="0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5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48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23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95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70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45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19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91" algn="l" defTabSz="914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1"/>
            <a:r>
              <a:rPr lang="en-US" sz="1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MDACC</a:t>
            </a:r>
          </a:p>
          <a:p>
            <a:pPr defTabSz="914101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Navel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Daver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01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Guillermo Garcia-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Manero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3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0C6BB-18FF-4F87-81CB-80D8035C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Model for MDS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9BC7910E-F031-4635-AAAF-40A7FFC2C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834" y="1025444"/>
            <a:ext cx="8237809" cy="5335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9C7D8-1EC8-4250-A736-A3008DF4D1AD}"/>
              </a:ext>
            </a:extLst>
          </p:cNvPr>
          <p:cNvSpPr txBox="1"/>
          <p:nvPr/>
        </p:nvSpPr>
        <p:spPr>
          <a:xfrm>
            <a:off x="227655" y="6542050"/>
            <a:ext cx="1446179" cy="400083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r>
              <a:rPr lang="en-US" sz="1000" dirty="0"/>
              <a:t>Nazha A et al., JCO 2021</a:t>
            </a:r>
          </a:p>
          <a:p>
            <a:pPr defTabSz="914400"/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7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AB0B-007B-4B81-949C-9A6A7D2F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IPSS (IPSS-M)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9B8BC-AB7E-4470-A70C-BB253C0CA2DC}"/>
              </a:ext>
            </a:extLst>
          </p:cNvPr>
          <p:cNvSpPr txBox="1"/>
          <p:nvPr/>
        </p:nvSpPr>
        <p:spPr>
          <a:xfrm>
            <a:off x="234136" y="6542050"/>
            <a:ext cx="2127455" cy="400083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Calibri"/>
              </a:rPr>
              <a:t>Bernard E et al., NEJM Evidence 2022</a:t>
            </a:r>
            <a:endParaRPr lang="en-US" sz="1000" dirty="0">
              <a:solidFill>
                <a:prstClr val="black"/>
              </a:solidFill>
            </a:endParaRPr>
          </a:p>
          <a:p>
            <a:pPr defTabSz="914400"/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729A7-781D-45A1-AD4C-A04D20C52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69" y="1099896"/>
            <a:ext cx="8869903" cy="50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6E7C-B4D4-4D99-82D7-4E3ECA49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of MDS and AML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E8BB6-ED77-46E6-9898-FDFC83F7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89" y="1420793"/>
            <a:ext cx="9460089" cy="5321299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19655CD-9259-4376-8B23-1BBDC725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81" y="6604260"/>
            <a:ext cx="4227427" cy="25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US" sz="1000" dirty="0">
                <a:latin typeface="Arial" pitchFamily="34" charset="0"/>
              </a:rPr>
              <a:t>Courtesy of </a:t>
            </a:r>
            <a:r>
              <a:rPr lang="en-US" sz="1000" dirty="0" err="1">
                <a:latin typeface="Arial" pitchFamily="34" charset="0"/>
              </a:rPr>
              <a:t>Hasserjian</a:t>
            </a:r>
            <a:r>
              <a:rPr lang="en-US" sz="1000" dirty="0">
                <a:latin typeface="Arial" pitchFamily="34" charset="0"/>
              </a:rPr>
              <a:t> R</a:t>
            </a:r>
            <a:endParaRPr lang="en-GB" sz="1000" i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7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0CAD-D934-4B96-AAA9-D4E84CDA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TP53 Mutant MDS and AML, One Disease 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A8F1F-3CF2-4F0C-9D45-06DF6DD5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1347787"/>
            <a:ext cx="9696450" cy="4162425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BDA6DD0-EDF2-47CF-B889-E66FB6E23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81" y="6604260"/>
            <a:ext cx="4227427" cy="25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US" sz="1000" dirty="0" err="1">
                <a:latin typeface="Arial" pitchFamily="34" charset="0"/>
              </a:rPr>
              <a:t>Grob</a:t>
            </a:r>
            <a:r>
              <a:rPr lang="en-US" sz="1000" dirty="0">
                <a:latin typeface="Arial" pitchFamily="34" charset="0"/>
              </a:rPr>
              <a:t> T et al., Blood 2022</a:t>
            </a:r>
            <a:endParaRPr lang="en-GB" sz="1000" i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8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D0D85457-F5C4-4821-83E9-B3BB4F22B9D5}"/>
              </a:ext>
            </a:extLst>
          </p:cNvPr>
          <p:cNvSpPr txBox="1">
            <a:spLocks/>
          </p:cNvSpPr>
          <p:nvPr/>
        </p:nvSpPr>
        <p:spPr>
          <a:xfrm>
            <a:off x="1016000" y="539771"/>
            <a:ext cx="9144000" cy="524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24599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Treatment Algorithm for HR-MDS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E8300-27AC-4ADD-85D0-FE711411F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2" y="1524115"/>
            <a:ext cx="9144000" cy="46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5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5F8C-80B0-6942-9E5F-6B3FB7BE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CPX-351 for Frontline Treatment of HR-MDS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8DA216-A1D9-314E-9AE0-37EF3BD38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479331"/>
            <a:ext cx="9443637" cy="15653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Parallel Study in US (Jacoby M et al., ASH 2021)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Overall response rate was 78% with best overall responses of CR (n=4), </a:t>
            </a:r>
            <a:r>
              <a:rPr lang="en-US" dirty="0" err="1"/>
              <a:t>mCR</a:t>
            </a:r>
            <a:r>
              <a:rPr lang="en-US" dirty="0"/>
              <a:t> (n=10), stable disease (n=2), progressive disease (n=2) and pending (n=1). Of the 10 patients with </a:t>
            </a:r>
            <a:r>
              <a:rPr lang="en-US" dirty="0" err="1"/>
              <a:t>mCR</a:t>
            </a:r>
            <a:r>
              <a:rPr lang="en-US" dirty="0"/>
              <a:t>, 3 also had hematologic improvements. Similar CR rate if apply ELN.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Similar data have been shown with </a:t>
            </a:r>
            <a:r>
              <a:rPr lang="en-US" dirty="0" err="1"/>
              <a:t>azacitidine</a:t>
            </a:r>
            <a:r>
              <a:rPr lang="en-US" dirty="0"/>
              <a:t> (Brunner A et al., Blood Cancer J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D52A5-9125-BD4D-A4DA-4B1ACA663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48"/>
          <a:stretch/>
        </p:blipFill>
        <p:spPr>
          <a:xfrm>
            <a:off x="1624070" y="991886"/>
            <a:ext cx="8406584" cy="339413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10ABD84-B1A5-DA49-94D2-32EA32E3E0D7}"/>
              </a:ext>
            </a:extLst>
          </p:cNvPr>
          <p:cNvSpPr txBox="1">
            <a:spLocks/>
          </p:cNvSpPr>
          <p:nvPr/>
        </p:nvSpPr>
        <p:spPr>
          <a:xfrm>
            <a:off x="213522" y="6400800"/>
            <a:ext cx="9144000" cy="4000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/>
              <a:t>Peterlin</a:t>
            </a:r>
            <a:r>
              <a:rPr lang="en-US" sz="1400" dirty="0"/>
              <a:t> P et al., ASH 2021; Jacoby M, </a:t>
            </a:r>
            <a:r>
              <a:rPr lang="en-US" sz="1400" dirty="0" err="1"/>
              <a:t>Sallman</a:t>
            </a:r>
            <a:r>
              <a:rPr lang="en-US" sz="1400" dirty="0"/>
              <a:t> D et al., ASH 2021; (Brunner A et al., Blood Cancer J 2022</a:t>
            </a:r>
            <a:endParaRPr lang="en-US" sz="1400" dirty="0">
              <a:solidFill>
                <a:schemeClr val="bg2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9264499"/>
      </p:ext>
    </p:extLst>
  </p:cSld>
  <p:clrMapOvr>
    <a:masterClrMapping/>
  </p:clrMapOvr>
</p:sld>
</file>

<file path=ppt/theme/theme1.xml><?xml version="1.0" encoding="utf-8"?>
<a:theme xmlns:a="http://schemas.openxmlformats.org/drawingml/2006/main" name="Ashle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rtySeven Theme [CONFIDENTIAL]">
  <a:themeElements>
    <a:clrScheme name="FortySeven-Colors">
      <a:dk1>
        <a:srgbClr val="414241"/>
      </a:dk1>
      <a:lt1>
        <a:srgbClr val="FFFFFF"/>
      </a:lt1>
      <a:dk2>
        <a:srgbClr val="ADAFAE"/>
      </a:dk2>
      <a:lt2>
        <a:srgbClr val="E7E6E6"/>
      </a:lt2>
      <a:accent1>
        <a:srgbClr val="D94E40"/>
      </a:accent1>
      <a:accent2>
        <a:srgbClr val="045A67"/>
      </a:accent2>
      <a:accent3>
        <a:srgbClr val="414241"/>
      </a:accent3>
      <a:accent4>
        <a:srgbClr val="1A80C4"/>
      </a:accent4>
      <a:accent5>
        <a:srgbClr val="903AA3"/>
      </a:accent5>
      <a:accent6>
        <a:srgbClr val="38A95E"/>
      </a:accent6>
      <a:hlink>
        <a:srgbClr val="DB4E40"/>
      </a:hlink>
      <a:folHlink>
        <a:srgbClr val="045A6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tySeven[CONFIDENTIAL]" id="{C1468162-9F88-6B48-B8AC-7382824BFE1F}" vid="{E3756C56-958E-0A43-9ABF-5CA3BF49DE3C}"/>
    </a:ext>
  </a:extLst>
</a:theme>
</file>

<file path=ppt/theme/theme3.xml><?xml version="1.0" encoding="utf-8"?>
<a:theme xmlns:a="http://schemas.openxmlformats.org/drawingml/2006/main" name="1_FortySeven Theme [CONFIDENTIAL]">
  <a:themeElements>
    <a:clrScheme name="FortySeven-Colors">
      <a:dk1>
        <a:srgbClr val="414241"/>
      </a:dk1>
      <a:lt1>
        <a:srgbClr val="FFFFFF"/>
      </a:lt1>
      <a:dk2>
        <a:srgbClr val="ADAFAE"/>
      </a:dk2>
      <a:lt2>
        <a:srgbClr val="E7E6E6"/>
      </a:lt2>
      <a:accent1>
        <a:srgbClr val="D94E40"/>
      </a:accent1>
      <a:accent2>
        <a:srgbClr val="045A67"/>
      </a:accent2>
      <a:accent3>
        <a:srgbClr val="414241"/>
      </a:accent3>
      <a:accent4>
        <a:srgbClr val="1A80C4"/>
      </a:accent4>
      <a:accent5>
        <a:srgbClr val="903AA3"/>
      </a:accent5>
      <a:accent6>
        <a:srgbClr val="38A95E"/>
      </a:accent6>
      <a:hlink>
        <a:srgbClr val="DB4E40"/>
      </a:hlink>
      <a:folHlink>
        <a:srgbClr val="045A6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tySeven[CONFIDENTIAL]" id="{C1468162-9F88-6B48-B8AC-7382824BFE1F}" vid="{E3756C56-958E-0A43-9ABF-5CA3BF49DE3C}"/>
    </a:ext>
  </a:extLst>
</a:theme>
</file>

<file path=ppt/theme/theme4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ortySeven Theme [CONFIDENTIAL]">
  <a:themeElements>
    <a:clrScheme name="FortySeven-Colors">
      <a:dk1>
        <a:srgbClr val="414241"/>
      </a:dk1>
      <a:lt1>
        <a:srgbClr val="FFFFFF"/>
      </a:lt1>
      <a:dk2>
        <a:srgbClr val="ADAFAE"/>
      </a:dk2>
      <a:lt2>
        <a:srgbClr val="E7E6E6"/>
      </a:lt2>
      <a:accent1>
        <a:srgbClr val="D94E40"/>
      </a:accent1>
      <a:accent2>
        <a:srgbClr val="045A67"/>
      </a:accent2>
      <a:accent3>
        <a:srgbClr val="414241"/>
      </a:accent3>
      <a:accent4>
        <a:srgbClr val="1A80C4"/>
      </a:accent4>
      <a:accent5>
        <a:srgbClr val="903AA3"/>
      </a:accent5>
      <a:accent6>
        <a:srgbClr val="38A95E"/>
      </a:accent6>
      <a:hlink>
        <a:srgbClr val="DB4E40"/>
      </a:hlink>
      <a:folHlink>
        <a:srgbClr val="045A6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tySeven[CONFIDENTIAL]" id="{C1468162-9F88-6B48-B8AC-7382824BFE1F}" vid="{E3756C56-958E-0A43-9ABF-5CA3BF49DE3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90636</TotalTime>
  <Words>2109</Words>
  <Application>Microsoft Office PowerPoint</Application>
  <PresentationFormat>Widescreen</PresentationFormat>
  <Paragraphs>268</Paragraphs>
  <Slides>34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Abadi MT Condensed Light</vt:lpstr>
      <vt:lpstr>Arial</vt:lpstr>
      <vt:lpstr>Arial-Moffitt</vt:lpstr>
      <vt:lpstr>Avenir Next</vt:lpstr>
      <vt:lpstr>Avenir Next Demi Bold</vt:lpstr>
      <vt:lpstr>Avenir Next Medium</vt:lpstr>
      <vt:lpstr>AvenirNext LT Pro Medium</vt:lpstr>
      <vt:lpstr>Calibri</vt:lpstr>
      <vt:lpstr>Calibri Light</vt:lpstr>
      <vt:lpstr>Courier New</vt:lpstr>
      <vt:lpstr>Ashley template</vt:lpstr>
      <vt:lpstr>FortySeven Theme [CONFIDENTIAL]</vt:lpstr>
      <vt:lpstr>1_FortySeven Theme [CONFIDENTIAL]</vt:lpstr>
      <vt:lpstr>Custom Design</vt:lpstr>
      <vt:lpstr>2_Office Theme</vt:lpstr>
      <vt:lpstr>2_FortySeven Theme [CONFIDENTIAL]</vt:lpstr>
      <vt:lpstr>MDS Clinical Roadmap: Novel Agents in Frontline HR-MDS</vt:lpstr>
      <vt:lpstr>Disclosures</vt:lpstr>
      <vt:lpstr>How do we define HR-MDS</vt:lpstr>
      <vt:lpstr>Personalized Model for MDS</vt:lpstr>
      <vt:lpstr>Molecular IPSS (IPSS-M)</vt:lpstr>
      <vt:lpstr>Overlap of MDS and AML </vt:lpstr>
      <vt:lpstr>TP53 Mutant MDS and AML, One Disease ? </vt:lpstr>
      <vt:lpstr>PowerPoint Presentation</vt:lpstr>
      <vt:lpstr>CPX-351 for Frontline Treatment of HR-MDS</vt:lpstr>
      <vt:lpstr>A Growing History of Failed Clinical Trials with HR-MDS</vt:lpstr>
      <vt:lpstr>PowerPoint Presentation</vt:lpstr>
      <vt:lpstr>Azacitidine + Venetoclax MOA</vt:lpstr>
      <vt:lpstr>Response to Frontline HMA + Ven</vt:lpstr>
      <vt:lpstr>OS in HMA + ven pts treated at RP2D (n=51)</vt:lpstr>
      <vt:lpstr>Updated Safety and Efficacy of VEN+AZA for the Treatment of Patients With Treatment-Naïve Higher-Risk MDS: Phase 1b</vt:lpstr>
      <vt:lpstr>Real-World Responses to Venetoclax + HMA in HR-MDS</vt:lpstr>
      <vt:lpstr>Preclinical efficacy of CD47 and AML</vt:lpstr>
      <vt:lpstr>PowerPoint Presentation</vt:lpstr>
      <vt:lpstr>5F9005 Study Design: Magrolimab in Combination with AZA in HR-MDS</vt:lpstr>
      <vt:lpstr>AML Target Antigens</vt:lpstr>
      <vt:lpstr>Magrolimab in Combination with AZA Is Well Tolerated in HR-MDS</vt:lpstr>
      <vt:lpstr>On-Target Anemia Is a Pharmacodynamic Effect and Mitigated with a Magrolimab Priming and Maintenance Dosing Regimen</vt:lpstr>
      <vt:lpstr>Magrolimab + AZA Induces High Response Rates in HR-MDS</vt:lpstr>
      <vt:lpstr>Durable Responses Are Seen in Patients Treated with  Magrolimab + AZA and Deepen over Time</vt:lpstr>
      <vt:lpstr>Median OS Is Encouraging in Both TP53-Wild Type and Mutant HR-MDS Patients</vt:lpstr>
      <vt:lpstr>Stem Cell Transplant Outcomes Are Encouraging in HR-MDS Patients Treated with Magrolimab + AZA</vt:lpstr>
      <vt:lpstr>OS and PFS in TP53 mutant MDS pts with Aza+Magro</vt:lpstr>
      <vt:lpstr>Prognostic Value of MRD in MDS</vt:lpstr>
      <vt:lpstr>Targeting TIM3 and Sabatolimab</vt:lpstr>
      <vt:lpstr>PowerPoint Presentation</vt:lpstr>
      <vt:lpstr>PowerPoint Presentation</vt:lpstr>
      <vt:lpstr>PowerPoint Presentation</vt:lpstr>
      <vt:lpstr>Future Directions   </vt:lpstr>
      <vt:lpstr>Acknowledgements</vt:lpstr>
    </vt:vector>
  </TitlesOfParts>
  <Company>University of Miami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Miami Leukemia Symposium</dc:title>
  <dc:creator>Ortiz, Veronica M.</dc:creator>
  <cp:lastModifiedBy>Sallman, David A</cp:lastModifiedBy>
  <cp:revision>209</cp:revision>
  <cp:lastPrinted>2020-05-29T20:02:23Z</cp:lastPrinted>
  <dcterms:created xsi:type="dcterms:W3CDTF">2017-09-21T15:31:54Z</dcterms:created>
  <dcterms:modified xsi:type="dcterms:W3CDTF">2023-10-24T15:01:49Z</dcterms:modified>
</cp:coreProperties>
</file>