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52" r:id="rId4"/>
  </p:sldMasterIdLst>
  <p:notesMasterIdLst>
    <p:notesMasterId r:id="rId32"/>
  </p:notesMasterIdLst>
  <p:handoutMasterIdLst>
    <p:handoutMasterId r:id="rId33"/>
  </p:handoutMasterIdLst>
  <p:sldIdLst>
    <p:sldId id="1370" r:id="rId5"/>
    <p:sldId id="2742" r:id="rId6"/>
    <p:sldId id="1477" r:id="rId7"/>
    <p:sldId id="2698" r:id="rId8"/>
    <p:sldId id="1476" r:id="rId9"/>
    <p:sldId id="2704" r:id="rId10"/>
    <p:sldId id="1465" r:id="rId11"/>
    <p:sldId id="1441" r:id="rId12"/>
    <p:sldId id="1463" r:id="rId13"/>
    <p:sldId id="1464" r:id="rId14"/>
    <p:sldId id="344" r:id="rId15"/>
    <p:sldId id="1473" r:id="rId16"/>
    <p:sldId id="1472" r:id="rId17"/>
    <p:sldId id="256" r:id="rId18"/>
    <p:sldId id="2713" r:id="rId19"/>
    <p:sldId id="2705" r:id="rId20"/>
    <p:sldId id="1479" r:id="rId21"/>
    <p:sldId id="2706" r:id="rId22"/>
    <p:sldId id="1480" r:id="rId23"/>
    <p:sldId id="404" r:id="rId24"/>
    <p:sldId id="1469" r:id="rId25"/>
    <p:sldId id="2729" r:id="rId26"/>
    <p:sldId id="2736" r:id="rId27"/>
    <p:sldId id="2741" r:id="rId28"/>
    <p:sldId id="2740" r:id="rId29"/>
    <p:sldId id="2712" r:id="rId30"/>
    <p:sldId id="274" r:id="rId31"/>
  </p:sldIdLst>
  <p:sldSz cx="12192000" cy="6858000"/>
  <p:notesSz cx="7010400" cy="92964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189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37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56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75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5943" algn="l" defTabSz="914377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131" algn="l" defTabSz="914377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320" algn="l" defTabSz="914377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509" algn="l" defTabSz="914377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60" userDrawn="1">
          <p15:clr>
            <a:srgbClr val="A4A3A4"/>
          </p15:clr>
        </p15:guide>
        <p15:guide id="4" orient="horz" pos="1728" userDrawn="1">
          <p15:clr>
            <a:srgbClr val="A4A3A4"/>
          </p15:clr>
        </p15:guide>
        <p15:guide id="5" orient="horz" pos="3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reventi, Erica" initials="TE" lastIdx="4" clrIdx="6">
    <p:extLst>
      <p:ext uri="{19B8F6BF-5375-455C-9EA6-DF929625EA0E}">
        <p15:presenceInfo xmlns:p15="http://schemas.microsoft.com/office/powerpoint/2012/main" userId="S-1-5-21-762517215-2652837481-3023104750-63082" providerId="AD"/>
      </p:ext>
    </p:extLst>
  </p:cmAuthor>
  <p:cmAuthor id="1" name="Dolson, Eugenia" initials="DE" lastIdx="32" clrIdx="0"/>
  <p:cmAuthor id="8" name="Treventi, Erica" initials="TE [2]" lastIdx="2" clrIdx="7">
    <p:extLst>
      <p:ext uri="{19B8F6BF-5375-455C-9EA6-DF929625EA0E}">
        <p15:presenceInfo xmlns:p15="http://schemas.microsoft.com/office/powerpoint/2012/main" userId="Treventi, Erica" providerId="None"/>
      </p:ext>
    </p:extLst>
  </p:cmAuthor>
  <p:cmAuthor id="2" name="WebMD" initials="W" lastIdx="26" clrIdx="1"/>
  <p:cmAuthor id="3" name="Rosemary Visconti" initials="RV" lastIdx="1" clrIdx="2"/>
  <p:cmAuthor id="4" name="Visconti, Rosemary" initials="VR" lastIdx="45" clrIdx="3"/>
  <p:cmAuthor id="5" name="Bledsoe Bollert, Ann" initials="BBA" lastIdx="1" clrIdx="4"/>
  <p:cmAuthor id="6" name="Eckstein, Zachary" initials="EZ" lastIdx="1" clrIdx="5">
    <p:extLst>
      <p:ext uri="{19B8F6BF-5375-455C-9EA6-DF929625EA0E}">
        <p15:presenceInfo xmlns:p15="http://schemas.microsoft.com/office/powerpoint/2012/main" userId="S-1-5-21-762517215-2652837481-3023104750-899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400"/>
    <a:srgbClr val="BC9678"/>
    <a:srgbClr val="440E0E"/>
    <a:srgbClr val="D7010D"/>
    <a:srgbClr val="8E1400"/>
    <a:srgbClr val="7B1666"/>
    <a:srgbClr val="8E3F97"/>
    <a:srgbClr val="3B0F26"/>
    <a:srgbClr val="491166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082" autoAdjust="0"/>
    <p:restoredTop sz="73741" autoAdjust="0"/>
  </p:normalViewPr>
  <p:slideViewPr>
    <p:cSldViewPr snapToGrid="0" showGuides="1">
      <p:cViewPr varScale="1">
        <p:scale>
          <a:sx n="84" d="100"/>
          <a:sy n="84" d="100"/>
        </p:scale>
        <p:origin x="996" y="84"/>
      </p:cViewPr>
      <p:guideLst>
        <p:guide orient="horz" pos="2160"/>
        <p:guide pos="3840"/>
        <p:guide orient="horz" pos="2760"/>
        <p:guide orient="horz" pos="1728"/>
        <p:guide orient="horz" pos="3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howGuides="1">
      <p:cViewPr varScale="1">
        <p:scale>
          <a:sx n="116" d="100"/>
          <a:sy n="116" d="100"/>
        </p:scale>
        <p:origin x="4784" y="18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F2855-AE69-44AB-9EDC-FE6772751DEF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6C4220-D045-4450-97C8-88BFE0D78A65}">
      <dgm:prSet/>
      <dgm:spPr>
        <a:solidFill>
          <a:schemeClr val="accent1"/>
        </a:solidFill>
      </dgm:spPr>
      <dgm:t>
        <a:bodyPr/>
        <a:lstStyle/>
        <a:p>
          <a:r>
            <a:rPr lang="en-US" b="1" i="0" baseline="0"/>
            <a:t>-Age and acquisition of somatic mutations</a:t>
          </a:r>
          <a:endParaRPr lang="en-US"/>
        </a:p>
      </dgm:t>
    </dgm:pt>
    <dgm:pt modelId="{AC3E5EC1-1CBC-42C3-91A0-B0C1CBEA179A}" type="parTrans" cxnId="{3795A235-2741-4615-83D0-B3EA3D2B78B9}">
      <dgm:prSet/>
      <dgm:spPr/>
      <dgm:t>
        <a:bodyPr/>
        <a:lstStyle/>
        <a:p>
          <a:endParaRPr lang="en-US"/>
        </a:p>
      </dgm:t>
    </dgm:pt>
    <dgm:pt modelId="{62980D1E-5121-406B-9C18-2A1DCB9BCD50}" type="sibTrans" cxnId="{3795A235-2741-4615-83D0-B3EA3D2B78B9}">
      <dgm:prSet/>
      <dgm:spPr/>
      <dgm:t>
        <a:bodyPr/>
        <a:lstStyle/>
        <a:p>
          <a:endParaRPr lang="en-US"/>
        </a:p>
      </dgm:t>
    </dgm:pt>
    <dgm:pt modelId="{3D19D3FB-0305-4897-8E19-9F430D4E35F9}">
      <dgm:prSet/>
      <dgm:spPr>
        <a:solidFill>
          <a:schemeClr val="accent1"/>
        </a:solidFill>
      </dgm:spPr>
      <dgm:t>
        <a:bodyPr/>
        <a:lstStyle/>
        <a:p>
          <a:r>
            <a:rPr lang="en-US" b="1" i="0" baseline="0" dirty="0"/>
            <a:t>-Environment : smoking, chemotherapy, radiation </a:t>
          </a:r>
          <a:endParaRPr lang="en-US" dirty="0"/>
        </a:p>
      </dgm:t>
    </dgm:pt>
    <dgm:pt modelId="{FB096946-8468-4290-BFD6-EEEA442EADBA}" type="parTrans" cxnId="{6CF69611-DA37-4A90-B849-83DA7C1E65CB}">
      <dgm:prSet/>
      <dgm:spPr/>
      <dgm:t>
        <a:bodyPr/>
        <a:lstStyle/>
        <a:p>
          <a:endParaRPr lang="en-US"/>
        </a:p>
      </dgm:t>
    </dgm:pt>
    <dgm:pt modelId="{58A52B3D-5836-4455-A063-988B1B5F1263}" type="sibTrans" cxnId="{6CF69611-DA37-4A90-B849-83DA7C1E65CB}">
      <dgm:prSet/>
      <dgm:spPr/>
      <dgm:t>
        <a:bodyPr/>
        <a:lstStyle/>
        <a:p>
          <a:endParaRPr lang="en-US"/>
        </a:p>
      </dgm:t>
    </dgm:pt>
    <dgm:pt modelId="{51C28E51-A7EA-46A2-A630-46FB48E4DF1A}">
      <dgm:prSet/>
      <dgm:spPr>
        <a:solidFill>
          <a:schemeClr val="accent1"/>
        </a:solidFill>
      </dgm:spPr>
      <dgm:t>
        <a:bodyPr/>
        <a:lstStyle/>
        <a:p>
          <a:r>
            <a:rPr lang="en-US" b="1" i="0" baseline="0"/>
            <a:t>--Inflammation</a:t>
          </a:r>
          <a:endParaRPr lang="en-US"/>
        </a:p>
      </dgm:t>
    </dgm:pt>
    <dgm:pt modelId="{794A863C-FFC1-4BED-AE5C-E341D6957064}" type="parTrans" cxnId="{0DFD86CB-F585-4985-A052-65FA19FD96E7}">
      <dgm:prSet/>
      <dgm:spPr/>
      <dgm:t>
        <a:bodyPr/>
        <a:lstStyle/>
        <a:p>
          <a:endParaRPr lang="en-US"/>
        </a:p>
      </dgm:t>
    </dgm:pt>
    <dgm:pt modelId="{C79529A4-D465-490D-AA44-1283DD6AA316}" type="sibTrans" cxnId="{0DFD86CB-F585-4985-A052-65FA19FD96E7}">
      <dgm:prSet/>
      <dgm:spPr/>
      <dgm:t>
        <a:bodyPr/>
        <a:lstStyle/>
        <a:p>
          <a:endParaRPr lang="en-US"/>
        </a:p>
      </dgm:t>
    </dgm:pt>
    <dgm:pt modelId="{792AADAC-D695-4522-8B4D-5C2C52CFAEF4}" type="pres">
      <dgm:prSet presAssocID="{E58F2855-AE69-44AB-9EDC-FE6772751DEF}" presName="linear" presStyleCnt="0">
        <dgm:presLayoutVars>
          <dgm:animLvl val="lvl"/>
          <dgm:resizeHandles val="exact"/>
        </dgm:presLayoutVars>
      </dgm:prSet>
      <dgm:spPr/>
    </dgm:pt>
    <dgm:pt modelId="{612C6936-89F0-4966-9B2C-6C9BF7FC7D4C}" type="pres">
      <dgm:prSet presAssocID="{756C4220-D045-4450-97C8-88BFE0D78A6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36AF64F-DC6D-4E12-96AB-850EB3BC194C}" type="pres">
      <dgm:prSet presAssocID="{62980D1E-5121-406B-9C18-2A1DCB9BCD50}" presName="spacer" presStyleCnt="0"/>
      <dgm:spPr/>
    </dgm:pt>
    <dgm:pt modelId="{1F773BDE-80F0-4313-AD13-ADC5BCEDDAE2}" type="pres">
      <dgm:prSet presAssocID="{3D19D3FB-0305-4897-8E19-9F430D4E35F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9DC7E47-3EDC-4913-87FD-75510F116569}" type="pres">
      <dgm:prSet presAssocID="{58A52B3D-5836-4455-A063-988B1B5F1263}" presName="spacer" presStyleCnt="0"/>
      <dgm:spPr/>
    </dgm:pt>
    <dgm:pt modelId="{D081581E-A916-410A-B8DF-0142A209C38D}" type="pres">
      <dgm:prSet presAssocID="{51C28E51-A7EA-46A2-A630-46FB48E4DF1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898FC02-6C29-4288-B2C4-9F1F2DF8F05B}" type="presOf" srcId="{756C4220-D045-4450-97C8-88BFE0D78A65}" destId="{612C6936-89F0-4966-9B2C-6C9BF7FC7D4C}" srcOrd="0" destOrd="0" presId="urn:microsoft.com/office/officeart/2005/8/layout/vList2"/>
    <dgm:cxn modelId="{6CF69611-DA37-4A90-B849-83DA7C1E65CB}" srcId="{E58F2855-AE69-44AB-9EDC-FE6772751DEF}" destId="{3D19D3FB-0305-4897-8E19-9F430D4E35F9}" srcOrd="1" destOrd="0" parTransId="{FB096946-8468-4290-BFD6-EEEA442EADBA}" sibTransId="{58A52B3D-5836-4455-A063-988B1B5F1263}"/>
    <dgm:cxn modelId="{3795A235-2741-4615-83D0-B3EA3D2B78B9}" srcId="{E58F2855-AE69-44AB-9EDC-FE6772751DEF}" destId="{756C4220-D045-4450-97C8-88BFE0D78A65}" srcOrd="0" destOrd="0" parTransId="{AC3E5EC1-1CBC-42C3-91A0-B0C1CBEA179A}" sibTransId="{62980D1E-5121-406B-9C18-2A1DCB9BCD50}"/>
    <dgm:cxn modelId="{0ECE1D4F-B5DE-4AE5-BE33-F7BD7A72C240}" type="presOf" srcId="{51C28E51-A7EA-46A2-A630-46FB48E4DF1A}" destId="{D081581E-A916-410A-B8DF-0142A209C38D}" srcOrd="0" destOrd="0" presId="urn:microsoft.com/office/officeart/2005/8/layout/vList2"/>
    <dgm:cxn modelId="{CC863A8E-F1F6-42CD-88EC-AE5B9FA3467B}" type="presOf" srcId="{3D19D3FB-0305-4897-8E19-9F430D4E35F9}" destId="{1F773BDE-80F0-4313-AD13-ADC5BCEDDAE2}" srcOrd="0" destOrd="0" presId="urn:microsoft.com/office/officeart/2005/8/layout/vList2"/>
    <dgm:cxn modelId="{0DFD86CB-F585-4985-A052-65FA19FD96E7}" srcId="{E58F2855-AE69-44AB-9EDC-FE6772751DEF}" destId="{51C28E51-A7EA-46A2-A630-46FB48E4DF1A}" srcOrd="2" destOrd="0" parTransId="{794A863C-FFC1-4BED-AE5C-E341D6957064}" sibTransId="{C79529A4-D465-490D-AA44-1283DD6AA316}"/>
    <dgm:cxn modelId="{59699BE4-C40A-4E04-ACF6-CE8597F9108B}" type="presOf" srcId="{E58F2855-AE69-44AB-9EDC-FE6772751DEF}" destId="{792AADAC-D695-4522-8B4D-5C2C52CFAEF4}" srcOrd="0" destOrd="0" presId="urn:microsoft.com/office/officeart/2005/8/layout/vList2"/>
    <dgm:cxn modelId="{BF1F9D9E-61A2-4F34-A67C-9F455871DEFA}" type="presParOf" srcId="{792AADAC-D695-4522-8B4D-5C2C52CFAEF4}" destId="{612C6936-89F0-4966-9B2C-6C9BF7FC7D4C}" srcOrd="0" destOrd="0" presId="urn:microsoft.com/office/officeart/2005/8/layout/vList2"/>
    <dgm:cxn modelId="{DF167700-3A27-4BF2-991A-1933C1D434BC}" type="presParOf" srcId="{792AADAC-D695-4522-8B4D-5C2C52CFAEF4}" destId="{236AF64F-DC6D-4E12-96AB-850EB3BC194C}" srcOrd="1" destOrd="0" presId="urn:microsoft.com/office/officeart/2005/8/layout/vList2"/>
    <dgm:cxn modelId="{A297BF21-CEBD-4B11-9BB0-5453EFD12EDC}" type="presParOf" srcId="{792AADAC-D695-4522-8B4D-5C2C52CFAEF4}" destId="{1F773BDE-80F0-4313-AD13-ADC5BCEDDAE2}" srcOrd="2" destOrd="0" presId="urn:microsoft.com/office/officeart/2005/8/layout/vList2"/>
    <dgm:cxn modelId="{39BFA281-20D9-4257-AAC4-BC5FA830A8CA}" type="presParOf" srcId="{792AADAC-D695-4522-8B4D-5C2C52CFAEF4}" destId="{E9DC7E47-3EDC-4913-87FD-75510F116569}" srcOrd="3" destOrd="0" presId="urn:microsoft.com/office/officeart/2005/8/layout/vList2"/>
    <dgm:cxn modelId="{BC0F7136-985A-4E9B-B6D8-AEE6F7B65C76}" type="presParOf" srcId="{792AADAC-D695-4522-8B4D-5C2C52CFAEF4}" destId="{D081581E-A916-410A-B8DF-0142A209C38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C6936-89F0-4966-9B2C-6C9BF7FC7D4C}">
      <dsp:nvSpPr>
        <dsp:cNvPr id="0" name=""/>
        <dsp:cNvSpPr/>
      </dsp:nvSpPr>
      <dsp:spPr>
        <a:xfrm>
          <a:off x="0" y="45085"/>
          <a:ext cx="9216273" cy="129285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baseline="0"/>
            <a:t>-Age and acquisition of somatic mutations</a:t>
          </a:r>
          <a:endParaRPr lang="en-US" sz="3400" kern="1200"/>
        </a:p>
      </dsp:txBody>
      <dsp:txXfrm>
        <a:off x="63112" y="108197"/>
        <a:ext cx="9090049" cy="1166626"/>
      </dsp:txXfrm>
    </dsp:sp>
    <dsp:sp modelId="{1F773BDE-80F0-4313-AD13-ADC5BCEDDAE2}">
      <dsp:nvSpPr>
        <dsp:cNvPr id="0" name=""/>
        <dsp:cNvSpPr/>
      </dsp:nvSpPr>
      <dsp:spPr>
        <a:xfrm>
          <a:off x="0" y="1435856"/>
          <a:ext cx="9216273" cy="129285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baseline="0" dirty="0"/>
            <a:t>-Environment : smoking, chemotherapy, radiation </a:t>
          </a:r>
          <a:endParaRPr lang="en-US" sz="3400" kern="1200" dirty="0"/>
        </a:p>
      </dsp:txBody>
      <dsp:txXfrm>
        <a:off x="63112" y="1498968"/>
        <a:ext cx="9090049" cy="1166626"/>
      </dsp:txXfrm>
    </dsp:sp>
    <dsp:sp modelId="{D081581E-A916-410A-B8DF-0142A209C38D}">
      <dsp:nvSpPr>
        <dsp:cNvPr id="0" name=""/>
        <dsp:cNvSpPr/>
      </dsp:nvSpPr>
      <dsp:spPr>
        <a:xfrm>
          <a:off x="0" y="2826626"/>
          <a:ext cx="9216273" cy="129285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baseline="0"/>
            <a:t>--Inflammation</a:t>
          </a:r>
          <a:endParaRPr lang="en-US" sz="3400" kern="1200"/>
        </a:p>
      </dsp:txBody>
      <dsp:txXfrm>
        <a:off x="63112" y="2889738"/>
        <a:ext cx="9090049" cy="1166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A5AFC-A1DF-412E-B571-906506ACD28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B980C-9D11-440D-92E3-45CA8EE250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75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8B9FB43-D938-4D4A-B028-1EFCE5AD65F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4588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master has layouts to accommodate between 1 and 6 faculty. Style all faculty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B9FB43-D938-4D4A-B028-1EFCE5AD65F2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284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79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7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B9FB43-D938-4D4A-B028-1EFCE5AD65F2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56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66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B9FB43-D938-4D4A-B028-1EFCE5AD65F2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345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B9FB43-D938-4D4A-B028-1EFCE5AD65F2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559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57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922F2A69-BF0E-479E-9BAB-A54B94D67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B361DEBA-1E86-435C-8C90-B72CEFBAE54D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Helvetica" panose="020B0604020202020204" pitchFamily="34" charset="0"/>
                <a:ea typeface="ＭＳ Ｐゴシック" panose="020B0600070205080204" pitchFamily="34" charset="-128"/>
              </a:rPr>
              <a:t>Figure </a:t>
            </a:r>
            <a:r>
              <a:rPr lang="en-US" altLang="en-US" sz="1300" b="1">
                <a:latin typeface="Helvetica" panose="020B0604020202020204" pitchFamily="34" charset="0"/>
                <a:ea typeface="ＭＳ Ｐゴシック" panose="020B0600070205080204" pitchFamily="34" charset="-128"/>
              </a:rPr>
              <a:t>Legend</a:t>
            </a:r>
            <a:r>
              <a:rPr lang="en-US" altLang="en-US" b="1">
                <a:latin typeface="Helvetica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endParaRPr lang="en-US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D8C58CD-6F5A-4EE5-B6FF-C235D4DE373C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57ED206-45FF-480C-B6FE-A7601481A542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23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5B959A-C54C-4C17-A8F7-D5CE4BED74E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3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45" y="5128619"/>
            <a:ext cx="2768188" cy="96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670822" y="5033292"/>
            <a:ext cx="7092809" cy="480569"/>
          </a:xfrm>
          <a:ln algn="ctr"/>
        </p:spPr>
        <p:txBody>
          <a:bodyPr lIns="45720" tIns="45720" rIns="45720" bIns="45720" anchor="b" anchorCtr="0"/>
          <a:lstStyle>
            <a:lvl1pPr algn="l"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1579104" y="6574910"/>
            <a:ext cx="5909611" cy="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800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70823" y="5557435"/>
            <a:ext cx="5135035" cy="364621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1997" cy="4482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r="11482"/>
          <a:stretch/>
        </p:blipFill>
        <p:spPr>
          <a:xfrm>
            <a:off x="0" y="131298"/>
            <a:ext cx="4064000" cy="4220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t="7139" r="22609" b="1333"/>
          <a:stretch/>
        </p:blipFill>
        <p:spPr>
          <a:xfrm>
            <a:off x="4064002" y="126648"/>
            <a:ext cx="4063999" cy="4229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r="12578"/>
          <a:stretch/>
        </p:blipFill>
        <p:spPr>
          <a:xfrm>
            <a:off x="8112293" y="126648"/>
            <a:ext cx="4079705" cy="422960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894051"/>
            <a:ext cx="12191997" cy="463808"/>
          </a:xfrm>
          <a:prstGeom prst="rect">
            <a:avLst/>
          </a:prstGeom>
          <a:solidFill>
            <a:srgbClr val="BB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17" name="Group 4"/>
          <p:cNvGrpSpPr>
            <a:grpSpLocks noChangeAspect="1"/>
          </p:cNvGrpSpPr>
          <p:nvPr userDrawn="1"/>
        </p:nvGrpSpPr>
        <p:grpSpPr bwMode="auto">
          <a:xfrm>
            <a:off x="1814085" y="4027409"/>
            <a:ext cx="8563833" cy="266616"/>
            <a:chOff x="513" y="1219"/>
            <a:chExt cx="3469" cy="108"/>
          </a:xfrm>
          <a:solidFill>
            <a:schemeClr val="bg1"/>
          </a:solidFill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513" y="1219"/>
              <a:ext cx="1501" cy="108"/>
            </a:xfrm>
            <a:custGeom>
              <a:avLst/>
              <a:gdLst>
                <a:gd name="T0" fmla="*/ 22 w 3098"/>
                <a:gd name="T1" fmla="*/ 87 h 222"/>
                <a:gd name="T2" fmla="*/ 171 w 3098"/>
                <a:gd name="T3" fmla="*/ 172 h 222"/>
                <a:gd name="T4" fmla="*/ 224 w 3098"/>
                <a:gd name="T5" fmla="*/ 66 h 222"/>
                <a:gd name="T6" fmla="*/ 361 w 3098"/>
                <a:gd name="T7" fmla="*/ 112 h 222"/>
                <a:gd name="T8" fmla="*/ 304 w 3098"/>
                <a:gd name="T9" fmla="*/ 175 h 222"/>
                <a:gd name="T10" fmla="*/ 463 w 3098"/>
                <a:gd name="T11" fmla="*/ 172 h 222"/>
                <a:gd name="T12" fmla="*/ 463 w 3098"/>
                <a:gd name="T13" fmla="*/ 89 h 222"/>
                <a:gd name="T14" fmla="*/ 482 w 3098"/>
                <a:gd name="T15" fmla="*/ 172 h 222"/>
                <a:gd name="T16" fmla="*/ 429 w 3098"/>
                <a:gd name="T17" fmla="*/ 161 h 222"/>
                <a:gd name="T18" fmla="*/ 517 w 3098"/>
                <a:gd name="T19" fmla="*/ 49 h 222"/>
                <a:gd name="T20" fmla="*/ 536 w 3098"/>
                <a:gd name="T21" fmla="*/ 66 h 222"/>
                <a:gd name="T22" fmla="*/ 517 w 3098"/>
                <a:gd name="T23" fmla="*/ 146 h 222"/>
                <a:gd name="T24" fmla="*/ 582 w 3098"/>
                <a:gd name="T25" fmla="*/ 172 h 222"/>
                <a:gd name="T26" fmla="*/ 716 w 3098"/>
                <a:gd name="T27" fmla="*/ 92 h 222"/>
                <a:gd name="T28" fmla="*/ 652 w 3098"/>
                <a:gd name="T29" fmla="*/ 49 h 222"/>
                <a:gd name="T30" fmla="*/ 766 w 3098"/>
                <a:gd name="T31" fmla="*/ 204 h 222"/>
                <a:gd name="T32" fmla="*/ 759 w 3098"/>
                <a:gd name="T33" fmla="*/ 110 h 222"/>
                <a:gd name="T34" fmla="*/ 816 w 3098"/>
                <a:gd name="T35" fmla="*/ 222 h 222"/>
                <a:gd name="T36" fmla="*/ 818 w 3098"/>
                <a:gd name="T37" fmla="*/ 157 h 222"/>
                <a:gd name="T38" fmla="*/ 1001 w 3098"/>
                <a:gd name="T39" fmla="*/ 94 h 222"/>
                <a:gd name="T40" fmla="*/ 1013 w 3098"/>
                <a:gd name="T41" fmla="*/ 46 h 222"/>
                <a:gd name="T42" fmla="*/ 1008 w 3098"/>
                <a:gd name="T43" fmla="*/ 108 h 222"/>
                <a:gd name="T44" fmla="*/ 1297 w 3098"/>
                <a:gd name="T45" fmla="*/ 33 h 222"/>
                <a:gd name="T46" fmla="*/ 1298 w 3098"/>
                <a:gd name="T47" fmla="*/ 142 h 222"/>
                <a:gd name="T48" fmla="*/ 1311 w 3098"/>
                <a:gd name="T49" fmla="*/ 134 h 222"/>
                <a:gd name="T50" fmla="*/ 1317 w 3098"/>
                <a:gd name="T51" fmla="*/ 67 h 222"/>
                <a:gd name="T52" fmla="*/ 1394 w 3098"/>
                <a:gd name="T53" fmla="*/ 123 h 222"/>
                <a:gd name="T54" fmla="*/ 1528 w 3098"/>
                <a:gd name="T55" fmla="*/ 92 h 222"/>
                <a:gd name="T56" fmla="*/ 1464 w 3098"/>
                <a:gd name="T57" fmla="*/ 49 h 222"/>
                <a:gd name="T58" fmla="*/ 1572 w 3098"/>
                <a:gd name="T59" fmla="*/ 111 h 222"/>
                <a:gd name="T60" fmla="*/ 1634 w 3098"/>
                <a:gd name="T61" fmla="*/ 158 h 222"/>
                <a:gd name="T62" fmla="*/ 1752 w 3098"/>
                <a:gd name="T63" fmla="*/ 46 h 222"/>
                <a:gd name="T64" fmla="*/ 1803 w 3098"/>
                <a:gd name="T65" fmla="*/ 156 h 222"/>
                <a:gd name="T66" fmla="*/ 1751 w 3098"/>
                <a:gd name="T67" fmla="*/ 62 h 222"/>
                <a:gd name="T68" fmla="*/ 1895 w 3098"/>
                <a:gd name="T69" fmla="*/ 66 h 222"/>
                <a:gd name="T70" fmla="*/ 1901 w 3098"/>
                <a:gd name="T71" fmla="*/ 102 h 222"/>
                <a:gd name="T72" fmla="*/ 1968 w 3098"/>
                <a:gd name="T73" fmla="*/ 66 h 222"/>
                <a:gd name="T74" fmla="*/ 2042 w 3098"/>
                <a:gd name="T75" fmla="*/ 22 h 222"/>
                <a:gd name="T76" fmla="*/ 2007 w 3098"/>
                <a:gd name="T77" fmla="*/ 66 h 222"/>
                <a:gd name="T78" fmla="*/ 2067 w 3098"/>
                <a:gd name="T79" fmla="*/ 69 h 222"/>
                <a:gd name="T80" fmla="*/ 2048 w 3098"/>
                <a:gd name="T81" fmla="*/ 172 h 222"/>
                <a:gd name="T82" fmla="*/ 2183 w 3098"/>
                <a:gd name="T83" fmla="*/ 159 h 222"/>
                <a:gd name="T84" fmla="*/ 2139 w 3098"/>
                <a:gd name="T85" fmla="*/ 103 h 222"/>
                <a:gd name="T86" fmla="*/ 2375 w 3098"/>
                <a:gd name="T87" fmla="*/ 117 h 222"/>
                <a:gd name="T88" fmla="*/ 2255 w 3098"/>
                <a:gd name="T89" fmla="*/ 111 h 222"/>
                <a:gd name="T90" fmla="*/ 2551 w 3098"/>
                <a:gd name="T91" fmla="*/ 35 h 222"/>
                <a:gd name="T92" fmla="*/ 2543 w 3098"/>
                <a:gd name="T93" fmla="*/ 3 h 222"/>
                <a:gd name="T94" fmla="*/ 2589 w 3098"/>
                <a:gd name="T95" fmla="*/ 172 h 222"/>
                <a:gd name="T96" fmla="*/ 2761 w 3098"/>
                <a:gd name="T97" fmla="*/ 111 h 222"/>
                <a:gd name="T98" fmla="*/ 2805 w 3098"/>
                <a:gd name="T99" fmla="*/ 49 h 222"/>
                <a:gd name="T100" fmla="*/ 2824 w 3098"/>
                <a:gd name="T101" fmla="*/ 85 h 222"/>
                <a:gd name="T102" fmla="*/ 2902 w 3098"/>
                <a:gd name="T103" fmla="*/ 172 h 222"/>
                <a:gd name="T104" fmla="*/ 2981 w 3098"/>
                <a:gd name="T105" fmla="*/ 46 h 222"/>
                <a:gd name="T106" fmla="*/ 3023 w 3098"/>
                <a:gd name="T107" fmla="*/ 139 h 222"/>
                <a:gd name="T108" fmla="*/ 3070 w 3098"/>
                <a:gd name="T109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98" h="222">
                  <a:moveTo>
                    <a:pt x="0" y="87"/>
                  </a:moveTo>
                  <a:cubicBezTo>
                    <a:pt x="0" y="35"/>
                    <a:pt x="38" y="0"/>
                    <a:pt x="87" y="0"/>
                  </a:cubicBezTo>
                  <a:cubicBezTo>
                    <a:pt x="117" y="0"/>
                    <a:pt x="138" y="14"/>
                    <a:pt x="151" y="3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24" y="29"/>
                    <a:pt x="106" y="19"/>
                    <a:pt x="87" y="19"/>
                  </a:cubicBezTo>
                  <a:cubicBezTo>
                    <a:pt x="50" y="19"/>
                    <a:pt x="22" y="47"/>
                    <a:pt x="22" y="87"/>
                  </a:cubicBezTo>
                  <a:cubicBezTo>
                    <a:pt x="22" y="128"/>
                    <a:pt x="50" y="156"/>
                    <a:pt x="87" y="156"/>
                  </a:cubicBezTo>
                  <a:cubicBezTo>
                    <a:pt x="106" y="156"/>
                    <a:pt x="124" y="146"/>
                    <a:pt x="134" y="13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37" y="161"/>
                    <a:pt x="117" y="175"/>
                    <a:pt x="87" y="175"/>
                  </a:cubicBezTo>
                  <a:cubicBezTo>
                    <a:pt x="38" y="175"/>
                    <a:pt x="0" y="140"/>
                    <a:pt x="0" y="87"/>
                  </a:cubicBezTo>
                  <a:close/>
                  <a:moveTo>
                    <a:pt x="171" y="172"/>
                  </a:moveTo>
                  <a:cubicBezTo>
                    <a:pt x="171" y="49"/>
                    <a:pt x="171" y="49"/>
                    <a:pt x="17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200" y="56"/>
                    <a:pt x="215" y="47"/>
                    <a:pt x="231" y="4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29" y="66"/>
                    <a:pt x="227" y="66"/>
                    <a:pt x="224" y="66"/>
                  </a:cubicBezTo>
                  <a:cubicBezTo>
                    <a:pt x="212" y="66"/>
                    <a:pt x="196" y="75"/>
                    <a:pt x="191" y="85"/>
                  </a:cubicBezTo>
                  <a:cubicBezTo>
                    <a:pt x="191" y="172"/>
                    <a:pt x="191" y="172"/>
                    <a:pt x="191" y="172"/>
                  </a:cubicBezTo>
                  <a:lnTo>
                    <a:pt x="171" y="172"/>
                  </a:lnTo>
                  <a:close/>
                  <a:moveTo>
                    <a:pt x="242" y="111"/>
                  </a:moveTo>
                  <a:cubicBezTo>
                    <a:pt x="242" y="75"/>
                    <a:pt x="267" y="46"/>
                    <a:pt x="302" y="46"/>
                  </a:cubicBezTo>
                  <a:cubicBezTo>
                    <a:pt x="340" y="46"/>
                    <a:pt x="361" y="75"/>
                    <a:pt x="361" y="112"/>
                  </a:cubicBezTo>
                  <a:cubicBezTo>
                    <a:pt x="361" y="117"/>
                    <a:pt x="361" y="117"/>
                    <a:pt x="361" y="117"/>
                  </a:cubicBezTo>
                  <a:cubicBezTo>
                    <a:pt x="262" y="117"/>
                    <a:pt x="262" y="117"/>
                    <a:pt x="262" y="117"/>
                  </a:cubicBezTo>
                  <a:cubicBezTo>
                    <a:pt x="264" y="140"/>
                    <a:pt x="280" y="159"/>
                    <a:pt x="306" y="159"/>
                  </a:cubicBezTo>
                  <a:cubicBezTo>
                    <a:pt x="320" y="159"/>
                    <a:pt x="334" y="154"/>
                    <a:pt x="344" y="144"/>
                  </a:cubicBezTo>
                  <a:cubicBezTo>
                    <a:pt x="353" y="156"/>
                    <a:pt x="353" y="156"/>
                    <a:pt x="353" y="156"/>
                  </a:cubicBezTo>
                  <a:cubicBezTo>
                    <a:pt x="341" y="169"/>
                    <a:pt x="325" y="175"/>
                    <a:pt x="304" y="175"/>
                  </a:cubicBezTo>
                  <a:cubicBezTo>
                    <a:pt x="268" y="175"/>
                    <a:pt x="242" y="149"/>
                    <a:pt x="242" y="111"/>
                  </a:cubicBezTo>
                  <a:close/>
                  <a:moveTo>
                    <a:pt x="302" y="62"/>
                  </a:moveTo>
                  <a:cubicBezTo>
                    <a:pt x="276" y="62"/>
                    <a:pt x="263" y="84"/>
                    <a:pt x="262" y="103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42" y="85"/>
                    <a:pt x="330" y="62"/>
                    <a:pt x="302" y="62"/>
                  </a:cubicBezTo>
                  <a:close/>
                  <a:moveTo>
                    <a:pt x="463" y="172"/>
                  </a:moveTo>
                  <a:cubicBezTo>
                    <a:pt x="463" y="158"/>
                    <a:pt x="463" y="158"/>
                    <a:pt x="463" y="158"/>
                  </a:cubicBezTo>
                  <a:cubicBezTo>
                    <a:pt x="452" y="169"/>
                    <a:pt x="438" y="175"/>
                    <a:pt x="422" y="175"/>
                  </a:cubicBezTo>
                  <a:cubicBezTo>
                    <a:pt x="401" y="175"/>
                    <a:pt x="379" y="161"/>
                    <a:pt x="379" y="134"/>
                  </a:cubicBezTo>
                  <a:cubicBezTo>
                    <a:pt x="379" y="107"/>
                    <a:pt x="401" y="94"/>
                    <a:pt x="422" y="94"/>
                  </a:cubicBezTo>
                  <a:cubicBezTo>
                    <a:pt x="439" y="94"/>
                    <a:pt x="453" y="99"/>
                    <a:pt x="463" y="111"/>
                  </a:cubicBezTo>
                  <a:cubicBezTo>
                    <a:pt x="463" y="89"/>
                    <a:pt x="463" y="89"/>
                    <a:pt x="463" y="89"/>
                  </a:cubicBezTo>
                  <a:cubicBezTo>
                    <a:pt x="463" y="72"/>
                    <a:pt x="449" y="63"/>
                    <a:pt x="432" y="63"/>
                  </a:cubicBezTo>
                  <a:cubicBezTo>
                    <a:pt x="417" y="63"/>
                    <a:pt x="405" y="68"/>
                    <a:pt x="394" y="80"/>
                  </a:cubicBezTo>
                  <a:cubicBezTo>
                    <a:pt x="385" y="67"/>
                    <a:pt x="385" y="67"/>
                    <a:pt x="385" y="67"/>
                  </a:cubicBezTo>
                  <a:cubicBezTo>
                    <a:pt x="398" y="53"/>
                    <a:pt x="414" y="46"/>
                    <a:pt x="434" y="46"/>
                  </a:cubicBezTo>
                  <a:cubicBezTo>
                    <a:pt x="460" y="46"/>
                    <a:pt x="482" y="58"/>
                    <a:pt x="482" y="88"/>
                  </a:cubicBezTo>
                  <a:cubicBezTo>
                    <a:pt x="482" y="172"/>
                    <a:pt x="482" y="172"/>
                    <a:pt x="482" y="172"/>
                  </a:cubicBezTo>
                  <a:lnTo>
                    <a:pt x="463" y="172"/>
                  </a:lnTo>
                  <a:close/>
                  <a:moveTo>
                    <a:pt x="463" y="146"/>
                  </a:moveTo>
                  <a:cubicBezTo>
                    <a:pt x="463" y="123"/>
                    <a:pt x="463" y="123"/>
                    <a:pt x="463" y="123"/>
                  </a:cubicBezTo>
                  <a:cubicBezTo>
                    <a:pt x="455" y="113"/>
                    <a:pt x="442" y="108"/>
                    <a:pt x="429" y="108"/>
                  </a:cubicBezTo>
                  <a:cubicBezTo>
                    <a:pt x="411" y="108"/>
                    <a:pt x="399" y="119"/>
                    <a:pt x="399" y="135"/>
                  </a:cubicBezTo>
                  <a:cubicBezTo>
                    <a:pt x="399" y="150"/>
                    <a:pt x="411" y="161"/>
                    <a:pt x="429" y="161"/>
                  </a:cubicBezTo>
                  <a:cubicBezTo>
                    <a:pt x="442" y="161"/>
                    <a:pt x="455" y="156"/>
                    <a:pt x="463" y="146"/>
                  </a:cubicBezTo>
                  <a:close/>
                  <a:moveTo>
                    <a:pt x="517" y="146"/>
                  </a:moveTo>
                  <a:cubicBezTo>
                    <a:pt x="517" y="66"/>
                    <a:pt x="517" y="66"/>
                    <a:pt x="517" y="66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7" y="49"/>
                    <a:pt x="497" y="49"/>
                    <a:pt x="497" y="49"/>
                  </a:cubicBezTo>
                  <a:cubicBezTo>
                    <a:pt x="517" y="49"/>
                    <a:pt x="517" y="49"/>
                    <a:pt x="517" y="49"/>
                  </a:cubicBezTo>
                  <a:cubicBezTo>
                    <a:pt x="517" y="16"/>
                    <a:pt x="517" y="16"/>
                    <a:pt x="517" y="16"/>
                  </a:cubicBezTo>
                  <a:cubicBezTo>
                    <a:pt x="536" y="16"/>
                    <a:pt x="536" y="16"/>
                    <a:pt x="536" y="16"/>
                  </a:cubicBezTo>
                  <a:cubicBezTo>
                    <a:pt x="536" y="49"/>
                    <a:pt x="536" y="49"/>
                    <a:pt x="536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66"/>
                    <a:pt x="561" y="66"/>
                    <a:pt x="561" y="66"/>
                  </a:cubicBezTo>
                  <a:cubicBezTo>
                    <a:pt x="536" y="66"/>
                    <a:pt x="536" y="66"/>
                    <a:pt x="536" y="66"/>
                  </a:cubicBezTo>
                  <a:cubicBezTo>
                    <a:pt x="536" y="142"/>
                    <a:pt x="536" y="142"/>
                    <a:pt x="536" y="142"/>
                  </a:cubicBezTo>
                  <a:cubicBezTo>
                    <a:pt x="536" y="151"/>
                    <a:pt x="540" y="158"/>
                    <a:pt x="549" y="158"/>
                  </a:cubicBezTo>
                  <a:cubicBezTo>
                    <a:pt x="554" y="158"/>
                    <a:pt x="559" y="156"/>
                    <a:pt x="562" y="153"/>
                  </a:cubicBezTo>
                  <a:cubicBezTo>
                    <a:pt x="567" y="167"/>
                    <a:pt x="567" y="167"/>
                    <a:pt x="567" y="167"/>
                  </a:cubicBezTo>
                  <a:cubicBezTo>
                    <a:pt x="562" y="172"/>
                    <a:pt x="556" y="175"/>
                    <a:pt x="544" y="175"/>
                  </a:cubicBezTo>
                  <a:cubicBezTo>
                    <a:pt x="526" y="175"/>
                    <a:pt x="517" y="165"/>
                    <a:pt x="517" y="146"/>
                  </a:cubicBezTo>
                  <a:close/>
                  <a:moveTo>
                    <a:pt x="578" y="19"/>
                  </a:moveTo>
                  <a:cubicBezTo>
                    <a:pt x="578" y="12"/>
                    <a:pt x="584" y="6"/>
                    <a:pt x="591" y="6"/>
                  </a:cubicBezTo>
                  <a:cubicBezTo>
                    <a:pt x="598" y="6"/>
                    <a:pt x="604" y="12"/>
                    <a:pt x="604" y="19"/>
                  </a:cubicBezTo>
                  <a:cubicBezTo>
                    <a:pt x="604" y="26"/>
                    <a:pt x="598" y="32"/>
                    <a:pt x="591" y="32"/>
                  </a:cubicBezTo>
                  <a:cubicBezTo>
                    <a:pt x="584" y="32"/>
                    <a:pt x="578" y="26"/>
                    <a:pt x="578" y="19"/>
                  </a:cubicBezTo>
                  <a:close/>
                  <a:moveTo>
                    <a:pt x="582" y="172"/>
                  </a:moveTo>
                  <a:cubicBezTo>
                    <a:pt x="582" y="49"/>
                    <a:pt x="582" y="49"/>
                    <a:pt x="582" y="49"/>
                  </a:cubicBezTo>
                  <a:cubicBezTo>
                    <a:pt x="601" y="49"/>
                    <a:pt x="601" y="49"/>
                    <a:pt x="601" y="49"/>
                  </a:cubicBezTo>
                  <a:cubicBezTo>
                    <a:pt x="601" y="172"/>
                    <a:pt x="601" y="172"/>
                    <a:pt x="601" y="172"/>
                  </a:cubicBezTo>
                  <a:lnTo>
                    <a:pt x="582" y="172"/>
                  </a:lnTo>
                  <a:close/>
                  <a:moveTo>
                    <a:pt x="716" y="172"/>
                  </a:moveTo>
                  <a:cubicBezTo>
                    <a:pt x="716" y="92"/>
                    <a:pt x="716" y="92"/>
                    <a:pt x="716" y="92"/>
                  </a:cubicBezTo>
                  <a:cubicBezTo>
                    <a:pt x="716" y="70"/>
                    <a:pt x="705" y="63"/>
                    <a:pt x="688" y="63"/>
                  </a:cubicBezTo>
                  <a:cubicBezTo>
                    <a:pt x="673" y="63"/>
                    <a:pt x="659" y="72"/>
                    <a:pt x="652" y="82"/>
                  </a:cubicBezTo>
                  <a:cubicBezTo>
                    <a:pt x="652" y="172"/>
                    <a:pt x="652" y="172"/>
                    <a:pt x="652" y="172"/>
                  </a:cubicBezTo>
                  <a:cubicBezTo>
                    <a:pt x="633" y="172"/>
                    <a:pt x="633" y="172"/>
                    <a:pt x="633" y="172"/>
                  </a:cubicBezTo>
                  <a:cubicBezTo>
                    <a:pt x="633" y="49"/>
                    <a:pt x="633" y="49"/>
                    <a:pt x="633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67"/>
                    <a:pt x="652" y="67"/>
                    <a:pt x="652" y="67"/>
                  </a:cubicBezTo>
                  <a:cubicBezTo>
                    <a:pt x="660" y="57"/>
                    <a:pt x="677" y="46"/>
                    <a:pt x="695" y="46"/>
                  </a:cubicBezTo>
                  <a:cubicBezTo>
                    <a:pt x="721" y="46"/>
                    <a:pt x="735" y="59"/>
                    <a:pt x="735" y="86"/>
                  </a:cubicBezTo>
                  <a:cubicBezTo>
                    <a:pt x="735" y="172"/>
                    <a:pt x="735" y="172"/>
                    <a:pt x="735" y="172"/>
                  </a:cubicBezTo>
                  <a:lnTo>
                    <a:pt x="716" y="172"/>
                  </a:lnTo>
                  <a:close/>
                  <a:moveTo>
                    <a:pt x="766" y="204"/>
                  </a:moveTo>
                  <a:cubicBezTo>
                    <a:pt x="776" y="189"/>
                    <a:pt x="776" y="189"/>
                    <a:pt x="776" y="189"/>
                  </a:cubicBezTo>
                  <a:cubicBezTo>
                    <a:pt x="786" y="202"/>
                    <a:pt x="798" y="206"/>
                    <a:pt x="816" y="206"/>
                  </a:cubicBezTo>
                  <a:cubicBezTo>
                    <a:pt x="836" y="206"/>
                    <a:pt x="855" y="196"/>
                    <a:pt x="855" y="169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6" y="164"/>
                    <a:pt x="831" y="174"/>
                    <a:pt x="814" y="174"/>
                  </a:cubicBezTo>
                  <a:cubicBezTo>
                    <a:pt x="782" y="174"/>
                    <a:pt x="759" y="150"/>
                    <a:pt x="759" y="110"/>
                  </a:cubicBezTo>
                  <a:cubicBezTo>
                    <a:pt x="759" y="71"/>
                    <a:pt x="782" y="46"/>
                    <a:pt x="814" y="46"/>
                  </a:cubicBezTo>
                  <a:cubicBezTo>
                    <a:pt x="830" y="46"/>
                    <a:pt x="845" y="54"/>
                    <a:pt x="855" y="68"/>
                  </a:cubicBezTo>
                  <a:cubicBezTo>
                    <a:pt x="855" y="49"/>
                    <a:pt x="855" y="49"/>
                    <a:pt x="855" y="49"/>
                  </a:cubicBezTo>
                  <a:cubicBezTo>
                    <a:pt x="874" y="49"/>
                    <a:pt x="874" y="49"/>
                    <a:pt x="874" y="49"/>
                  </a:cubicBezTo>
                  <a:cubicBezTo>
                    <a:pt x="874" y="169"/>
                    <a:pt x="874" y="169"/>
                    <a:pt x="874" y="169"/>
                  </a:cubicBezTo>
                  <a:cubicBezTo>
                    <a:pt x="874" y="209"/>
                    <a:pt x="846" y="222"/>
                    <a:pt x="816" y="222"/>
                  </a:cubicBezTo>
                  <a:cubicBezTo>
                    <a:pt x="795" y="222"/>
                    <a:pt x="781" y="218"/>
                    <a:pt x="766" y="204"/>
                  </a:cubicBezTo>
                  <a:close/>
                  <a:moveTo>
                    <a:pt x="855" y="137"/>
                  </a:moveTo>
                  <a:cubicBezTo>
                    <a:pt x="855" y="83"/>
                    <a:pt x="855" y="83"/>
                    <a:pt x="855" y="83"/>
                  </a:cubicBezTo>
                  <a:cubicBezTo>
                    <a:pt x="848" y="72"/>
                    <a:pt x="834" y="63"/>
                    <a:pt x="818" y="63"/>
                  </a:cubicBezTo>
                  <a:cubicBezTo>
                    <a:pt x="794" y="63"/>
                    <a:pt x="779" y="83"/>
                    <a:pt x="779" y="110"/>
                  </a:cubicBezTo>
                  <a:cubicBezTo>
                    <a:pt x="779" y="137"/>
                    <a:pt x="794" y="157"/>
                    <a:pt x="818" y="157"/>
                  </a:cubicBezTo>
                  <a:cubicBezTo>
                    <a:pt x="834" y="157"/>
                    <a:pt x="848" y="147"/>
                    <a:pt x="855" y="137"/>
                  </a:cubicBezTo>
                  <a:close/>
                  <a:moveTo>
                    <a:pt x="1042" y="172"/>
                  </a:moveTo>
                  <a:cubicBezTo>
                    <a:pt x="1042" y="158"/>
                    <a:pt x="1042" y="158"/>
                    <a:pt x="1042" y="158"/>
                  </a:cubicBezTo>
                  <a:cubicBezTo>
                    <a:pt x="1032" y="169"/>
                    <a:pt x="1018" y="175"/>
                    <a:pt x="1001" y="175"/>
                  </a:cubicBezTo>
                  <a:cubicBezTo>
                    <a:pt x="980" y="175"/>
                    <a:pt x="958" y="161"/>
                    <a:pt x="958" y="134"/>
                  </a:cubicBezTo>
                  <a:cubicBezTo>
                    <a:pt x="958" y="107"/>
                    <a:pt x="980" y="94"/>
                    <a:pt x="1001" y="94"/>
                  </a:cubicBezTo>
                  <a:cubicBezTo>
                    <a:pt x="1018" y="94"/>
                    <a:pt x="1032" y="99"/>
                    <a:pt x="1042" y="111"/>
                  </a:cubicBezTo>
                  <a:cubicBezTo>
                    <a:pt x="1042" y="89"/>
                    <a:pt x="1042" y="89"/>
                    <a:pt x="1042" y="89"/>
                  </a:cubicBezTo>
                  <a:cubicBezTo>
                    <a:pt x="1042" y="72"/>
                    <a:pt x="1029" y="63"/>
                    <a:pt x="1011" y="63"/>
                  </a:cubicBezTo>
                  <a:cubicBezTo>
                    <a:pt x="996" y="63"/>
                    <a:pt x="984" y="68"/>
                    <a:pt x="973" y="80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78" y="53"/>
                    <a:pt x="993" y="46"/>
                    <a:pt x="1013" y="46"/>
                  </a:cubicBezTo>
                  <a:cubicBezTo>
                    <a:pt x="1039" y="46"/>
                    <a:pt x="1061" y="58"/>
                    <a:pt x="1061" y="88"/>
                  </a:cubicBezTo>
                  <a:cubicBezTo>
                    <a:pt x="1061" y="172"/>
                    <a:pt x="1061" y="172"/>
                    <a:pt x="1061" y="172"/>
                  </a:cubicBezTo>
                  <a:lnTo>
                    <a:pt x="1042" y="172"/>
                  </a:lnTo>
                  <a:close/>
                  <a:moveTo>
                    <a:pt x="1042" y="146"/>
                  </a:moveTo>
                  <a:cubicBezTo>
                    <a:pt x="1042" y="123"/>
                    <a:pt x="1042" y="123"/>
                    <a:pt x="1042" y="123"/>
                  </a:cubicBezTo>
                  <a:cubicBezTo>
                    <a:pt x="1035" y="113"/>
                    <a:pt x="1022" y="108"/>
                    <a:pt x="1008" y="108"/>
                  </a:cubicBezTo>
                  <a:cubicBezTo>
                    <a:pt x="990" y="108"/>
                    <a:pt x="978" y="119"/>
                    <a:pt x="978" y="135"/>
                  </a:cubicBezTo>
                  <a:cubicBezTo>
                    <a:pt x="978" y="150"/>
                    <a:pt x="990" y="161"/>
                    <a:pt x="1008" y="161"/>
                  </a:cubicBezTo>
                  <a:cubicBezTo>
                    <a:pt x="1022" y="161"/>
                    <a:pt x="1035" y="156"/>
                    <a:pt x="1042" y="146"/>
                  </a:cubicBezTo>
                  <a:close/>
                  <a:moveTo>
                    <a:pt x="1146" y="87"/>
                  </a:moveTo>
                  <a:cubicBezTo>
                    <a:pt x="1146" y="35"/>
                    <a:pt x="1184" y="0"/>
                    <a:pt x="1233" y="0"/>
                  </a:cubicBezTo>
                  <a:cubicBezTo>
                    <a:pt x="1263" y="0"/>
                    <a:pt x="1284" y="14"/>
                    <a:pt x="1297" y="33"/>
                  </a:cubicBezTo>
                  <a:cubicBezTo>
                    <a:pt x="1280" y="43"/>
                    <a:pt x="1280" y="43"/>
                    <a:pt x="1280" y="43"/>
                  </a:cubicBezTo>
                  <a:cubicBezTo>
                    <a:pt x="1270" y="29"/>
                    <a:pt x="1252" y="19"/>
                    <a:pt x="1233" y="19"/>
                  </a:cubicBezTo>
                  <a:cubicBezTo>
                    <a:pt x="1196" y="19"/>
                    <a:pt x="1168" y="47"/>
                    <a:pt x="1168" y="87"/>
                  </a:cubicBezTo>
                  <a:cubicBezTo>
                    <a:pt x="1168" y="128"/>
                    <a:pt x="1196" y="156"/>
                    <a:pt x="1233" y="156"/>
                  </a:cubicBezTo>
                  <a:cubicBezTo>
                    <a:pt x="1252" y="156"/>
                    <a:pt x="1270" y="146"/>
                    <a:pt x="1280" y="132"/>
                  </a:cubicBezTo>
                  <a:cubicBezTo>
                    <a:pt x="1298" y="142"/>
                    <a:pt x="1298" y="142"/>
                    <a:pt x="1298" y="142"/>
                  </a:cubicBezTo>
                  <a:cubicBezTo>
                    <a:pt x="1283" y="161"/>
                    <a:pt x="1263" y="175"/>
                    <a:pt x="1233" y="175"/>
                  </a:cubicBezTo>
                  <a:cubicBezTo>
                    <a:pt x="1184" y="175"/>
                    <a:pt x="1146" y="140"/>
                    <a:pt x="1146" y="87"/>
                  </a:cubicBezTo>
                  <a:close/>
                  <a:moveTo>
                    <a:pt x="1394" y="172"/>
                  </a:moveTo>
                  <a:cubicBezTo>
                    <a:pt x="1394" y="158"/>
                    <a:pt x="1394" y="158"/>
                    <a:pt x="1394" y="158"/>
                  </a:cubicBezTo>
                  <a:cubicBezTo>
                    <a:pt x="1384" y="169"/>
                    <a:pt x="1370" y="175"/>
                    <a:pt x="1354" y="175"/>
                  </a:cubicBezTo>
                  <a:cubicBezTo>
                    <a:pt x="1333" y="175"/>
                    <a:pt x="1311" y="161"/>
                    <a:pt x="1311" y="134"/>
                  </a:cubicBezTo>
                  <a:cubicBezTo>
                    <a:pt x="1311" y="107"/>
                    <a:pt x="1333" y="94"/>
                    <a:pt x="1354" y="94"/>
                  </a:cubicBezTo>
                  <a:cubicBezTo>
                    <a:pt x="1370" y="94"/>
                    <a:pt x="1384" y="99"/>
                    <a:pt x="1394" y="111"/>
                  </a:cubicBezTo>
                  <a:cubicBezTo>
                    <a:pt x="1394" y="89"/>
                    <a:pt x="1394" y="89"/>
                    <a:pt x="1394" y="89"/>
                  </a:cubicBezTo>
                  <a:cubicBezTo>
                    <a:pt x="1394" y="72"/>
                    <a:pt x="1381" y="63"/>
                    <a:pt x="1363" y="63"/>
                  </a:cubicBezTo>
                  <a:cubicBezTo>
                    <a:pt x="1349" y="63"/>
                    <a:pt x="1337" y="68"/>
                    <a:pt x="1326" y="80"/>
                  </a:cubicBezTo>
                  <a:cubicBezTo>
                    <a:pt x="1317" y="67"/>
                    <a:pt x="1317" y="67"/>
                    <a:pt x="1317" y="67"/>
                  </a:cubicBezTo>
                  <a:cubicBezTo>
                    <a:pt x="1330" y="53"/>
                    <a:pt x="1346" y="46"/>
                    <a:pt x="1366" y="46"/>
                  </a:cubicBezTo>
                  <a:cubicBezTo>
                    <a:pt x="1392" y="46"/>
                    <a:pt x="1413" y="58"/>
                    <a:pt x="1413" y="88"/>
                  </a:cubicBezTo>
                  <a:cubicBezTo>
                    <a:pt x="1413" y="172"/>
                    <a:pt x="1413" y="172"/>
                    <a:pt x="1413" y="172"/>
                  </a:cubicBezTo>
                  <a:lnTo>
                    <a:pt x="1394" y="172"/>
                  </a:lnTo>
                  <a:close/>
                  <a:moveTo>
                    <a:pt x="1394" y="146"/>
                  </a:moveTo>
                  <a:cubicBezTo>
                    <a:pt x="1394" y="123"/>
                    <a:pt x="1394" y="123"/>
                    <a:pt x="1394" y="123"/>
                  </a:cubicBezTo>
                  <a:cubicBezTo>
                    <a:pt x="1387" y="113"/>
                    <a:pt x="1374" y="108"/>
                    <a:pt x="1360" y="108"/>
                  </a:cubicBezTo>
                  <a:cubicBezTo>
                    <a:pt x="1343" y="108"/>
                    <a:pt x="1330" y="119"/>
                    <a:pt x="1330" y="135"/>
                  </a:cubicBezTo>
                  <a:cubicBezTo>
                    <a:pt x="1330" y="150"/>
                    <a:pt x="1343" y="161"/>
                    <a:pt x="1360" y="161"/>
                  </a:cubicBezTo>
                  <a:cubicBezTo>
                    <a:pt x="1374" y="161"/>
                    <a:pt x="1387" y="156"/>
                    <a:pt x="1394" y="146"/>
                  </a:cubicBezTo>
                  <a:close/>
                  <a:moveTo>
                    <a:pt x="1528" y="172"/>
                  </a:moveTo>
                  <a:cubicBezTo>
                    <a:pt x="1528" y="92"/>
                    <a:pt x="1528" y="92"/>
                    <a:pt x="1528" y="92"/>
                  </a:cubicBezTo>
                  <a:cubicBezTo>
                    <a:pt x="1528" y="70"/>
                    <a:pt x="1517" y="63"/>
                    <a:pt x="1501" y="63"/>
                  </a:cubicBezTo>
                  <a:cubicBezTo>
                    <a:pt x="1486" y="63"/>
                    <a:pt x="1471" y="72"/>
                    <a:pt x="1464" y="82"/>
                  </a:cubicBezTo>
                  <a:cubicBezTo>
                    <a:pt x="1464" y="172"/>
                    <a:pt x="1464" y="172"/>
                    <a:pt x="1464" y="172"/>
                  </a:cubicBezTo>
                  <a:cubicBezTo>
                    <a:pt x="1445" y="172"/>
                    <a:pt x="1445" y="172"/>
                    <a:pt x="1445" y="172"/>
                  </a:cubicBezTo>
                  <a:cubicBezTo>
                    <a:pt x="1445" y="49"/>
                    <a:pt x="1445" y="49"/>
                    <a:pt x="1445" y="49"/>
                  </a:cubicBezTo>
                  <a:cubicBezTo>
                    <a:pt x="1464" y="49"/>
                    <a:pt x="1464" y="49"/>
                    <a:pt x="1464" y="49"/>
                  </a:cubicBezTo>
                  <a:cubicBezTo>
                    <a:pt x="1464" y="67"/>
                    <a:pt x="1464" y="67"/>
                    <a:pt x="1464" y="67"/>
                  </a:cubicBezTo>
                  <a:cubicBezTo>
                    <a:pt x="1473" y="57"/>
                    <a:pt x="1490" y="46"/>
                    <a:pt x="1508" y="46"/>
                  </a:cubicBezTo>
                  <a:cubicBezTo>
                    <a:pt x="1534" y="46"/>
                    <a:pt x="1547" y="59"/>
                    <a:pt x="1547" y="86"/>
                  </a:cubicBezTo>
                  <a:cubicBezTo>
                    <a:pt x="1547" y="172"/>
                    <a:pt x="1547" y="172"/>
                    <a:pt x="1547" y="172"/>
                  </a:cubicBezTo>
                  <a:lnTo>
                    <a:pt x="1528" y="172"/>
                  </a:lnTo>
                  <a:close/>
                  <a:moveTo>
                    <a:pt x="1572" y="111"/>
                  </a:moveTo>
                  <a:cubicBezTo>
                    <a:pt x="1572" y="74"/>
                    <a:pt x="1596" y="46"/>
                    <a:pt x="1633" y="46"/>
                  </a:cubicBezTo>
                  <a:cubicBezTo>
                    <a:pt x="1655" y="46"/>
                    <a:pt x="1669" y="55"/>
                    <a:pt x="1678" y="68"/>
                  </a:cubicBezTo>
                  <a:cubicBezTo>
                    <a:pt x="1665" y="79"/>
                    <a:pt x="1665" y="79"/>
                    <a:pt x="1665" y="79"/>
                  </a:cubicBezTo>
                  <a:cubicBezTo>
                    <a:pt x="1657" y="68"/>
                    <a:pt x="1647" y="63"/>
                    <a:pt x="1634" y="63"/>
                  </a:cubicBezTo>
                  <a:cubicBezTo>
                    <a:pt x="1608" y="63"/>
                    <a:pt x="1592" y="83"/>
                    <a:pt x="1592" y="111"/>
                  </a:cubicBezTo>
                  <a:cubicBezTo>
                    <a:pt x="1592" y="138"/>
                    <a:pt x="1608" y="158"/>
                    <a:pt x="1634" y="158"/>
                  </a:cubicBezTo>
                  <a:cubicBezTo>
                    <a:pt x="1647" y="158"/>
                    <a:pt x="1657" y="153"/>
                    <a:pt x="1665" y="142"/>
                  </a:cubicBezTo>
                  <a:cubicBezTo>
                    <a:pt x="1678" y="154"/>
                    <a:pt x="1678" y="154"/>
                    <a:pt x="1678" y="154"/>
                  </a:cubicBezTo>
                  <a:cubicBezTo>
                    <a:pt x="1669" y="166"/>
                    <a:pt x="1655" y="175"/>
                    <a:pt x="1633" y="175"/>
                  </a:cubicBezTo>
                  <a:cubicBezTo>
                    <a:pt x="1596" y="175"/>
                    <a:pt x="1572" y="147"/>
                    <a:pt x="1572" y="111"/>
                  </a:cubicBezTo>
                  <a:close/>
                  <a:moveTo>
                    <a:pt x="1691" y="111"/>
                  </a:moveTo>
                  <a:cubicBezTo>
                    <a:pt x="1691" y="75"/>
                    <a:pt x="1717" y="46"/>
                    <a:pt x="1752" y="46"/>
                  </a:cubicBezTo>
                  <a:cubicBezTo>
                    <a:pt x="1789" y="46"/>
                    <a:pt x="1811" y="75"/>
                    <a:pt x="1811" y="112"/>
                  </a:cubicBezTo>
                  <a:cubicBezTo>
                    <a:pt x="1811" y="117"/>
                    <a:pt x="1811" y="117"/>
                    <a:pt x="1811" y="117"/>
                  </a:cubicBezTo>
                  <a:cubicBezTo>
                    <a:pt x="1711" y="117"/>
                    <a:pt x="1711" y="117"/>
                    <a:pt x="1711" y="117"/>
                  </a:cubicBezTo>
                  <a:cubicBezTo>
                    <a:pt x="1713" y="140"/>
                    <a:pt x="1729" y="159"/>
                    <a:pt x="1756" y="159"/>
                  </a:cubicBezTo>
                  <a:cubicBezTo>
                    <a:pt x="1769" y="159"/>
                    <a:pt x="1784" y="154"/>
                    <a:pt x="1793" y="144"/>
                  </a:cubicBezTo>
                  <a:cubicBezTo>
                    <a:pt x="1803" y="156"/>
                    <a:pt x="1803" y="156"/>
                    <a:pt x="1803" y="156"/>
                  </a:cubicBezTo>
                  <a:cubicBezTo>
                    <a:pt x="1790" y="169"/>
                    <a:pt x="1774" y="175"/>
                    <a:pt x="1754" y="175"/>
                  </a:cubicBezTo>
                  <a:cubicBezTo>
                    <a:pt x="1717" y="175"/>
                    <a:pt x="1691" y="149"/>
                    <a:pt x="1691" y="111"/>
                  </a:cubicBezTo>
                  <a:close/>
                  <a:moveTo>
                    <a:pt x="1751" y="62"/>
                  </a:moveTo>
                  <a:cubicBezTo>
                    <a:pt x="1725" y="62"/>
                    <a:pt x="1712" y="84"/>
                    <a:pt x="1711" y="103"/>
                  </a:cubicBezTo>
                  <a:cubicBezTo>
                    <a:pt x="1792" y="103"/>
                    <a:pt x="1792" y="103"/>
                    <a:pt x="1792" y="103"/>
                  </a:cubicBezTo>
                  <a:cubicBezTo>
                    <a:pt x="1792" y="85"/>
                    <a:pt x="1779" y="62"/>
                    <a:pt x="1751" y="62"/>
                  </a:cubicBezTo>
                  <a:close/>
                  <a:moveTo>
                    <a:pt x="1835" y="172"/>
                  </a:moveTo>
                  <a:cubicBezTo>
                    <a:pt x="1835" y="49"/>
                    <a:pt x="1835" y="49"/>
                    <a:pt x="1835" y="49"/>
                  </a:cubicBezTo>
                  <a:cubicBezTo>
                    <a:pt x="1854" y="49"/>
                    <a:pt x="1854" y="49"/>
                    <a:pt x="1854" y="49"/>
                  </a:cubicBezTo>
                  <a:cubicBezTo>
                    <a:pt x="1854" y="69"/>
                    <a:pt x="1854" y="69"/>
                    <a:pt x="1854" y="69"/>
                  </a:cubicBezTo>
                  <a:cubicBezTo>
                    <a:pt x="1864" y="56"/>
                    <a:pt x="1878" y="47"/>
                    <a:pt x="1895" y="47"/>
                  </a:cubicBezTo>
                  <a:cubicBezTo>
                    <a:pt x="1895" y="66"/>
                    <a:pt x="1895" y="66"/>
                    <a:pt x="1895" y="66"/>
                  </a:cubicBezTo>
                  <a:cubicBezTo>
                    <a:pt x="1893" y="66"/>
                    <a:pt x="1891" y="66"/>
                    <a:pt x="1887" y="66"/>
                  </a:cubicBezTo>
                  <a:cubicBezTo>
                    <a:pt x="1876" y="66"/>
                    <a:pt x="1860" y="75"/>
                    <a:pt x="1854" y="85"/>
                  </a:cubicBezTo>
                  <a:cubicBezTo>
                    <a:pt x="1854" y="172"/>
                    <a:pt x="1854" y="172"/>
                    <a:pt x="1854" y="172"/>
                  </a:cubicBezTo>
                  <a:lnTo>
                    <a:pt x="1835" y="172"/>
                  </a:lnTo>
                  <a:close/>
                  <a:moveTo>
                    <a:pt x="1901" y="119"/>
                  </a:moveTo>
                  <a:cubicBezTo>
                    <a:pt x="1901" y="102"/>
                    <a:pt x="1901" y="102"/>
                    <a:pt x="1901" y="102"/>
                  </a:cubicBezTo>
                  <a:cubicBezTo>
                    <a:pt x="1962" y="102"/>
                    <a:pt x="1962" y="102"/>
                    <a:pt x="1962" y="102"/>
                  </a:cubicBezTo>
                  <a:cubicBezTo>
                    <a:pt x="1962" y="119"/>
                    <a:pt x="1962" y="119"/>
                    <a:pt x="1962" y="119"/>
                  </a:cubicBezTo>
                  <a:lnTo>
                    <a:pt x="1901" y="119"/>
                  </a:lnTo>
                  <a:close/>
                  <a:moveTo>
                    <a:pt x="1988" y="172"/>
                  </a:moveTo>
                  <a:cubicBezTo>
                    <a:pt x="1988" y="66"/>
                    <a:pt x="1988" y="66"/>
                    <a:pt x="1988" y="66"/>
                  </a:cubicBezTo>
                  <a:cubicBezTo>
                    <a:pt x="1968" y="66"/>
                    <a:pt x="1968" y="66"/>
                    <a:pt x="1968" y="66"/>
                  </a:cubicBezTo>
                  <a:cubicBezTo>
                    <a:pt x="1968" y="49"/>
                    <a:pt x="1968" y="49"/>
                    <a:pt x="1968" y="49"/>
                  </a:cubicBezTo>
                  <a:cubicBezTo>
                    <a:pt x="1988" y="49"/>
                    <a:pt x="1988" y="49"/>
                    <a:pt x="1988" y="49"/>
                  </a:cubicBezTo>
                  <a:cubicBezTo>
                    <a:pt x="1988" y="40"/>
                    <a:pt x="1988" y="40"/>
                    <a:pt x="1988" y="40"/>
                  </a:cubicBezTo>
                  <a:cubicBezTo>
                    <a:pt x="1988" y="15"/>
                    <a:pt x="2002" y="0"/>
                    <a:pt x="2023" y="0"/>
                  </a:cubicBezTo>
                  <a:cubicBezTo>
                    <a:pt x="2033" y="0"/>
                    <a:pt x="2042" y="2"/>
                    <a:pt x="2049" y="9"/>
                  </a:cubicBezTo>
                  <a:cubicBezTo>
                    <a:pt x="2042" y="22"/>
                    <a:pt x="2042" y="22"/>
                    <a:pt x="2042" y="22"/>
                  </a:cubicBezTo>
                  <a:cubicBezTo>
                    <a:pt x="2037" y="18"/>
                    <a:pt x="2033" y="16"/>
                    <a:pt x="2026" y="16"/>
                  </a:cubicBezTo>
                  <a:cubicBezTo>
                    <a:pt x="2014" y="16"/>
                    <a:pt x="2007" y="24"/>
                    <a:pt x="2007" y="40"/>
                  </a:cubicBezTo>
                  <a:cubicBezTo>
                    <a:pt x="2007" y="49"/>
                    <a:pt x="2007" y="49"/>
                    <a:pt x="2007" y="49"/>
                  </a:cubicBezTo>
                  <a:cubicBezTo>
                    <a:pt x="2032" y="49"/>
                    <a:pt x="2032" y="49"/>
                    <a:pt x="2032" y="49"/>
                  </a:cubicBezTo>
                  <a:cubicBezTo>
                    <a:pt x="2032" y="66"/>
                    <a:pt x="2032" y="66"/>
                    <a:pt x="2032" y="66"/>
                  </a:cubicBezTo>
                  <a:cubicBezTo>
                    <a:pt x="2007" y="66"/>
                    <a:pt x="2007" y="66"/>
                    <a:pt x="2007" y="66"/>
                  </a:cubicBezTo>
                  <a:cubicBezTo>
                    <a:pt x="2007" y="172"/>
                    <a:pt x="2007" y="172"/>
                    <a:pt x="2007" y="172"/>
                  </a:cubicBezTo>
                  <a:lnTo>
                    <a:pt x="1988" y="172"/>
                  </a:lnTo>
                  <a:close/>
                  <a:moveTo>
                    <a:pt x="2048" y="172"/>
                  </a:moveTo>
                  <a:cubicBezTo>
                    <a:pt x="2048" y="49"/>
                    <a:pt x="2048" y="49"/>
                    <a:pt x="2048" y="49"/>
                  </a:cubicBezTo>
                  <a:cubicBezTo>
                    <a:pt x="2067" y="49"/>
                    <a:pt x="2067" y="49"/>
                    <a:pt x="2067" y="49"/>
                  </a:cubicBezTo>
                  <a:cubicBezTo>
                    <a:pt x="2067" y="69"/>
                    <a:pt x="2067" y="69"/>
                    <a:pt x="2067" y="69"/>
                  </a:cubicBezTo>
                  <a:cubicBezTo>
                    <a:pt x="2077" y="56"/>
                    <a:pt x="2091" y="47"/>
                    <a:pt x="2108" y="47"/>
                  </a:cubicBezTo>
                  <a:cubicBezTo>
                    <a:pt x="2108" y="66"/>
                    <a:pt x="2108" y="66"/>
                    <a:pt x="2108" y="66"/>
                  </a:cubicBezTo>
                  <a:cubicBezTo>
                    <a:pt x="2106" y="66"/>
                    <a:pt x="2104" y="66"/>
                    <a:pt x="2100" y="66"/>
                  </a:cubicBezTo>
                  <a:cubicBezTo>
                    <a:pt x="2089" y="66"/>
                    <a:pt x="2073" y="75"/>
                    <a:pt x="2067" y="85"/>
                  </a:cubicBezTo>
                  <a:cubicBezTo>
                    <a:pt x="2067" y="172"/>
                    <a:pt x="2067" y="172"/>
                    <a:pt x="2067" y="172"/>
                  </a:cubicBezTo>
                  <a:lnTo>
                    <a:pt x="2048" y="172"/>
                  </a:lnTo>
                  <a:close/>
                  <a:moveTo>
                    <a:pt x="2119" y="111"/>
                  </a:moveTo>
                  <a:cubicBezTo>
                    <a:pt x="2119" y="75"/>
                    <a:pt x="2144" y="46"/>
                    <a:pt x="2179" y="46"/>
                  </a:cubicBezTo>
                  <a:cubicBezTo>
                    <a:pt x="2216" y="46"/>
                    <a:pt x="2238" y="75"/>
                    <a:pt x="2238" y="112"/>
                  </a:cubicBezTo>
                  <a:cubicBezTo>
                    <a:pt x="2238" y="117"/>
                    <a:pt x="2238" y="117"/>
                    <a:pt x="2238" y="117"/>
                  </a:cubicBezTo>
                  <a:cubicBezTo>
                    <a:pt x="2139" y="117"/>
                    <a:pt x="2139" y="117"/>
                    <a:pt x="2139" y="117"/>
                  </a:cubicBezTo>
                  <a:cubicBezTo>
                    <a:pt x="2140" y="140"/>
                    <a:pt x="2156" y="159"/>
                    <a:pt x="2183" y="159"/>
                  </a:cubicBezTo>
                  <a:cubicBezTo>
                    <a:pt x="2197" y="159"/>
                    <a:pt x="2211" y="154"/>
                    <a:pt x="2221" y="144"/>
                  </a:cubicBezTo>
                  <a:cubicBezTo>
                    <a:pt x="2230" y="156"/>
                    <a:pt x="2230" y="156"/>
                    <a:pt x="2230" y="156"/>
                  </a:cubicBezTo>
                  <a:cubicBezTo>
                    <a:pt x="2218" y="169"/>
                    <a:pt x="2201" y="175"/>
                    <a:pt x="2181" y="175"/>
                  </a:cubicBezTo>
                  <a:cubicBezTo>
                    <a:pt x="2145" y="175"/>
                    <a:pt x="2119" y="149"/>
                    <a:pt x="2119" y="111"/>
                  </a:cubicBezTo>
                  <a:close/>
                  <a:moveTo>
                    <a:pt x="2179" y="62"/>
                  </a:moveTo>
                  <a:cubicBezTo>
                    <a:pt x="2153" y="62"/>
                    <a:pt x="2140" y="84"/>
                    <a:pt x="2139" y="103"/>
                  </a:cubicBezTo>
                  <a:cubicBezTo>
                    <a:pt x="2219" y="103"/>
                    <a:pt x="2219" y="103"/>
                    <a:pt x="2219" y="103"/>
                  </a:cubicBezTo>
                  <a:cubicBezTo>
                    <a:pt x="2219" y="85"/>
                    <a:pt x="2207" y="62"/>
                    <a:pt x="2179" y="62"/>
                  </a:cubicBezTo>
                  <a:close/>
                  <a:moveTo>
                    <a:pt x="2255" y="111"/>
                  </a:moveTo>
                  <a:cubicBezTo>
                    <a:pt x="2255" y="75"/>
                    <a:pt x="2281" y="46"/>
                    <a:pt x="2316" y="46"/>
                  </a:cubicBezTo>
                  <a:cubicBezTo>
                    <a:pt x="2353" y="46"/>
                    <a:pt x="2375" y="75"/>
                    <a:pt x="2375" y="112"/>
                  </a:cubicBezTo>
                  <a:cubicBezTo>
                    <a:pt x="2375" y="117"/>
                    <a:pt x="2375" y="117"/>
                    <a:pt x="2375" y="117"/>
                  </a:cubicBezTo>
                  <a:cubicBezTo>
                    <a:pt x="2275" y="117"/>
                    <a:pt x="2275" y="117"/>
                    <a:pt x="2275" y="117"/>
                  </a:cubicBezTo>
                  <a:cubicBezTo>
                    <a:pt x="2277" y="140"/>
                    <a:pt x="2293" y="159"/>
                    <a:pt x="2320" y="159"/>
                  </a:cubicBezTo>
                  <a:cubicBezTo>
                    <a:pt x="2334" y="159"/>
                    <a:pt x="2348" y="154"/>
                    <a:pt x="2357" y="144"/>
                  </a:cubicBezTo>
                  <a:cubicBezTo>
                    <a:pt x="2367" y="156"/>
                    <a:pt x="2367" y="156"/>
                    <a:pt x="2367" y="156"/>
                  </a:cubicBezTo>
                  <a:cubicBezTo>
                    <a:pt x="2354" y="169"/>
                    <a:pt x="2338" y="175"/>
                    <a:pt x="2318" y="175"/>
                  </a:cubicBezTo>
                  <a:cubicBezTo>
                    <a:pt x="2281" y="175"/>
                    <a:pt x="2255" y="149"/>
                    <a:pt x="2255" y="111"/>
                  </a:cubicBezTo>
                  <a:close/>
                  <a:moveTo>
                    <a:pt x="2316" y="62"/>
                  </a:moveTo>
                  <a:cubicBezTo>
                    <a:pt x="2289" y="62"/>
                    <a:pt x="2276" y="84"/>
                    <a:pt x="2275" y="103"/>
                  </a:cubicBezTo>
                  <a:cubicBezTo>
                    <a:pt x="2356" y="103"/>
                    <a:pt x="2356" y="103"/>
                    <a:pt x="2356" y="103"/>
                  </a:cubicBezTo>
                  <a:cubicBezTo>
                    <a:pt x="2356" y="85"/>
                    <a:pt x="2344" y="62"/>
                    <a:pt x="2316" y="62"/>
                  </a:cubicBezTo>
                  <a:close/>
                  <a:moveTo>
                    <a:pt x="2589" y="172"/>
                  </a:moveTo>
                  <a:cubicBezTo>
                    <a:pt x="2551" y="35"/>
                    <a:pt x="2551" y="35"/>
                    <a:pt x="2551" y="35"/>
                  </a:cubicBezTo>
                  <a:cubicBezTo>
                    <a:pt x="2514" y="172"/>
                    <a:pt x="2514" y="172"/>
                    <a:pt x="2514" y="172"/>
                  </a:cubicBezTo>
                  <a:cubicBezTo>
                    <a:pt x="2491" y="172"/>
                    <a:pt x="2491" y="172"/>
                    <a:pt x="2491" y="172"/>
                  </a:cubicBezTo>
                  <a:cubicBezTo>
                    <a:pt x="2443" y="3"/>
                    <a:pt x="2443" y="3"/>
                    <a:pt x="2443" y="3"/>
                  </a:cubicBezTo>
                  <a:cubicBezTo>
                    <a:pt x="2466" y="3"/>
                    <a:pt x="2466" y="3"/>
                    <a:pt x="2466" y="3"/>
                  </a:cubicBezTo>
                  <a:cubicBezTo>
                    <a:pt x="2504" y="144"/>
                    <a:pt x="2504" y="144"/>
                    <a:pt x="2504" y="144"/>
                  </a:cubicBezTo>
                  <a:cubicBezTo>
                    <a:pt x="2543" y="3"/>
                    <a:pt x="2543" y="3"/>
                    <a:pt x="2543" y="3"/>
                  </a:cubicBezTo>
                  <a:cubicBezTo>
                    <a:pt x="2560" y="3"/>
                    <a:pt x="2560" y="3"/>
                    <a:pt x="2560" y="3"/>
                  </a:cubicBezTo>
                  <a:cubicBezTo>
                    <a:pt x="2599" y="144"/>
                    <a:pt x="2599" y="144"/>
                    <a:pt x="2599" y="144"/>
                  </a:cubicBezTo>
                  <a:cubicBezTo>
                    <a:pt x="2637" y="3"/>
                    <a:pt x="2637" y="3"/>
                    <a:pt x="2637" y="3"/>
                  </a:cubicBezTo>
                  <a:cubicBezTo>
                    <a:pt x="2660" y="3"/>
                    <a:pt x="2660" y="3"/>
                    <a:pt x="2660" y="3"/>
                  </a:cubicBezTo>
                  <a:cubicBezTo>
                    <a:pt x="2612" y="172"/>
                    <a:pt x="2612" y="172"/>
                    <a:pt x="2612" y="172"/>
                  </a:cubicBezTo>
                  <a:lnTo>
                    <a:pt x="2589" y="172"/>
                  </a:lnTo>
                  <a:close/>
                  <a:moveTo>
                    <a:pt x="2659" y="111"/>
                  </a:moveTo>
                  <a:cubicBezTo>
                    <a:pt x="2659" y="75"/>
                    <a:pt x="2683" y="46"/>
                    <a:pt x="2720" y="46"/>
                  </a:cubicBezTo>
                  <a:cubicBezTo>
                    <a:pt x="2757" y="46"/>
                    <a:pt x="2781" y="75"/>
                    <a:pt x="2781" y="111"/>
                  </a:cubicBezTo>
                  <a:cubicBezTo>
                    <a:pt x="2781" y="146"/>
                    <a:pt x="2757" y="175"/>
                    <a:pt x="2720" y="175"/>
                  </a:cubicBezTo>
                  <a:cubicBezTo>
                    <a:pt x="2683" y="175"/>
                    <a:pt x="2659" y="146"/>
                    <a:pt x="2659" y="111"/>
                  </a:cubicBezTo>
                  <a:close/>
                  <a:moveTo>
                    <a:pt x="2761" y="111"/>
                  </a:moveTo>
                  <a:cubicBezTo>
                    <a:pt x="2761" y="86"/>
                    <a:pt x="2746" y="63"/>
                    <a:pt x="2720" y="63"/>
                  </a:cubicBezTo>
                  <a:cubicBezTo>
                    <a:pt x="2694" y="63"/>
                    <a:pt x="2679" y="86"/>
                    <a:pt x="2679" y="111"/>
                  </a:cubicBezTo>
                  <a:cubicBezTo>
                    <a:pt x="2679" y="136"/>
                    <a:pt x="2694" y="158"/>
                    <a:pt x="2720" y="158"/>
                  </a:cubicBezTo>
                  <a:cubicBezTo>
                    <a:pt x="2746" y="158"/>
                    <a:pt x="2761" y="136"/>
                    <a:pt x="2761" y="111"/>
                  </a:cubicBezTo>
                  <a:close/>
                  <a:moveTo>
                    <a:pt x="2805" y="172"/>
                  </a:moveTo>
                  <a:cubicBezTo>
                    <a:pt x="2805" y="49"/>
                    <a:pt x="2805" y="49"/>
                    <a:pt x="2805" y="49"/>
                  </a:cubicBezTo>
                  <a:cubicBezTo>
                    <a:pt x="2824" y="49"/>
                    <a:pt x="2824" y="49"/>
                    <a:pt x="2824" y="49"/>
                  </a:cubicBezTo>
                  <a:cubicBezTo>
                    <a:pt x="2824" y="69"/>
                    <a:pt x="2824" y="69"/>
                    <a:pt x="2824" y="69"/>
                  </a:cubicBezTo>
                  <a:cubicBezTo>
                    <a:pt x="2834" y="56"/>
                    <a:pt x="2849" y="47"/>
                    <a:pt x="2865" y="47"/>
                  </a:cubicBezTo>
                  <a:cubicBezTo>
                    <a:pt x="2865" y="66"/>
                    <a:pt x="2865" y="66"/>
                    <a:pt x="2865" y="66"/>
                  </a:cubicBezTo>
                  <a:cubicBezTo>
                    <a:pt x="2863" y="66"/>
                    <a:pt x="2861" y="66"/>
                    <a:pt x="2858" y="66"/>
                  </a:cubicBezTo>
                  <a:cubicBezTo>
                    <a:pt x="2846" y="66"/>
                    <a:pt x="2830" y="75"/>
                    <a:pt x="2824" y="85"/>
                  </a:cubicBezTo>
                  <a:cubicBezTo>
                    <a:pt x="2824" y="172"/>
                    <a:pt x="2824" y="172"/>
                    <a:pt x="2824" y="172"/>
                  </a:cubicBezTo>
                  <a:lnTo>
                    <a:pt x="2805" y="172"/>
                  </a:lnTo>
                  <a:close/>
                  <a:moveTo>
                    <a:pt x="2883" y="172"/>
                  </a:moveTo>
                  <a:cubicBezTo>
                    <a:pt x="2883" y="3"/>
                    <a:pt x="2883" y="3"/>
                    <a:pt x="2883" y="3"/>
                  </a:cubicBezTo>
                  <a:cubicBezTo>
                    <a:pt x="2902" y="3"/>
                    <a:pt x="2902" y="3"/>
                    <a:pt x="2902" y="3"/>
                  </a:cubicBezTo>
                  <a:cubicBezTo>
                    <a:pt x="2902" y="172"/>
                    <a:pt x="2902" y="172"/>
                    <a:pt x="2902" y="172"/>
                  </a:cubicBezTo>
                  <a:lnTo>
                    <a:pt x="2883" y="172"/>
                  </a:lnTo>
                  <a:close/>
                  <a:moveTo>
                    <a:pt x="3023" y="172"/>
                  </a:moveTo>
                  <a:cubicBezTo>
                    <a:pt x="3023" y="154"/>
                    <a:pt x="3023" y="154"/>
                    <a:pt x="3023" y="154"/>
                  </a:cubicBezTo>
                  <a:cubicBezTo>
                    <a:pt x="3014" y="166"/>
                    <a:pt x="2999" y="175"/>
                    <a:pt x="2981" y="175"/>
                  </a:cubicBezTo>
                  <a:cubicBezTo>
                    <a:pt x="2949" y="175"/>
                    <a:pt x="2927" y="151"/>
                    <a:pt x="2927" y="111"/>
                  </a:cubicBezTo>
                  <a:cubicBezTo>
                    <a:pt x="2927" y="72"/>
                    <a:pt x="2949" y="46"/>
                    <a:pt x="2981" y="46"/>
                  </a:cubicBezTo>
                  <a:cubicBezTo>
                    <a:pt x="2998" y="46"/>
                    <a:pt x="3013" y="54"/>
                    <a:pt x="3023" y="68"/>
                  </a:cubicBezTo>
                  <a:cubicBezTo>
                    <a:pt x="3023" y="3"/>
                    <a:pt x="3023" y="3"/>
                    <a:pt x="3023" y="3"/>
                  </a:cubicBezTo>
                  <a:cubicBezTo>
                    <a:pt x="3042" y="3"/>
                    <a:pt x="3042" y="3"/>
                    <a:pt x="3042" y="3"/>
                  </a:cubicBezTo>
                  <a:cubicBezTo>
                    <a:pt x="3042" y="172"/>
                    <a:pt x="3042" y="172"/>
                    <a:pt x="3042" y="172"/>
                  </a:cubicBezTo>
                  <a:lnTo>
                    <a:pt x="3023" y="172"/>
                  </a:lnTo>
                  <a:close/>
                  <a:moveTo>
                    <a:pt x="3023" y="139"/>
                  </a:moveTo>
                  <a:cubicBezTo>
                    <a:pt x="3023" y="83"/>
                    <a:pt x="3023" y="83"/>
                    <a:pt x="3023" y="83"/>
                  </a:cubicBezTo>
                  <a:cubicBezTo>
                    <a:pt x="3016" y="72"/>
                    <a:pt x="3001" y="63"/>
                    <a:pt x="2986" y="63"/>
                  </a:cubicBezTo>
                  <a:cubicBezTo>
                    <a:pt x="2961" y="63"/>
                    <a:pt x="2947" y="84"/>
                    <a:pt x="2947" y="111"/>
                  </a:cubicBezTo>
                  <a:cubicBezTo>
                    <a:pt x="2947" y="138"/>
                    <a:pt x="2961" y="158"/>
                    <a:pt x="2986" y="158"/>
                  </a:cubicBezTo>
                  <a:cubicBezTo>
                    <a:pt x="3001" y="158"/>
                    <a:pt x="3016" y="149"/>
                    <a:pt x="3023" y="139"/>
                  </a:cubicBezTo>
                  <a:close/>
                  <a:moveTo>
                    <a:pt x="3070" y="161"/>
                  </a:moveTo>
                  <a:cubicBezTo>
                    <a:pt x="3070" y="153"/>
                    <a:pt x="3076" y="147"/>
                    <a:pt x="3084" y="147"/>
                  </a:cubicBezTo>
                  <a:cubicBezTo>
                    <a:pt x="3091" y="147"/>
                    <a:pt x="3098" y="153"/>
                    <a:pt x="3098" y="161"/>
                  </a:cubicBezTo>
                  <a:cubicBezTo>
                    <a:pt x="3098" y="168"/>
                    <a:pt x="3091" y="175"/>
                    <a:pt x="3084" y="175"/>
                  </a:cubicBezTo>
                  <a:cubicBezTo>
                    <a:pt x="3076" y="175"/>
                    <a:pt x="3070" y="168"/>
                    <a:pt x="307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2061" y="1219"/>
              <a:ext cx="1921" cy="108"/>
            </a:xfrm>
            <a:custGeom>
              <a:avLst/>
              <a:gdLst>
                <a:gd name="T0" fmla="*/ 146 w 3965"/>
                <a:gd name="T1" fmla="*/ 88 h 222"/>
                <a:gd name="T2" fmla="*/ 277 w 3965"/>
                <a:gd name="T3" fmla="*/ 92 h 222"/>
                <a:gd name="T4" fmla="*/ 213 w 3965"/>
                <a:gd name="T5" fmla="*/ 50 h 222"/>
                <a:gd name="T6" fmla="*/ 321 w 3965"/>
                <a:gd name="T7" fmla="*/ 111 h 222"/>
                <a:gd name="T8" fmla="*/ 423 w 3965"/>
                <a:gd name="T9" fmla="*/ 144 h 222"/>
                <a:gd name="T10" fmla="*/ 421 w 3965"/>
                <a:gd name="T11" fmla="*/ 103 h 222"/>
                <a:gd name="T12" fmla="*/ 593 w 3965"/>
                <a:gd name="T13" fmla="*/ 105 h 222"/>
                <a:gd name="T14" fmla="*/ 546 w 3965"/>
                <a:gd name="T15" fmla="*/ 22 h 222"/>
                <a:gd name="T16" fmla="*/ 776 w 3965"/>
                <a:gd name="T17" fmla="*/ 112 h 222"/>
                <a:gd name="T18" fmla="*/ 719 w 3965"/>
                <a:gd name="T19" fmla="*/ 175 h 222"/>
                <a:gd name="T20" fmla="*/ 800 w 3965"/>
                <a:gd name="T21" fmla="*/ 172 h 222"/>
                <a:gd name="T22" fmla="*/ 853 w 3965"/>
                <a:gd name="T23" fmla="*/ 66 h 222"/>
                <a:gd name="T24" fmla="*/ 917 w 3965"/>
                <a:gd name="T25" fmla="*/ 160 h 222"/>
                <a:gd name="T26" fmla="*/ 916 w 3965"/>
                <a:gd name="T27" fmla="*/ 62 h 222"/>
                <a:gd name="T28" fmla="*/ 1043 w 3965"/>
                <a:gd name="T29" fmla="*/ 46 h 222"/>
                <a:gd name="T30" fmla="*/ 1002 w 3965"/>
                <a:gd name="T31" fmla="*/ 111 h 222"/>
                <a:gd name="T32" fmla="*/ 1148 w 3965"/>
                <a:gd name="T33" fmla="*/ 83 h 222"/>
                <a:gd name="T34" fmla="*/ 1191 w 3965"/>
                <a:gd name="T35" fmla="*/ 46 h 222"/>
                <a:gd name="T36" fmla="*/ 1274 w 3965"/>
                <a:gd name="T37" fmla="*/ 173 h 222"/>
                <a:gd name="T38" fmla="*/ 1368 w 3965"/>
                <a:gd name="T39" fmla="*/ 88 h 222"/>
                <a:gd name="T40" fmla="*/ 1452 w 3965"/>
                <a:gd name="T41" fmla="*/ 19 h 222"/>
                <a:gd name="T42" fmla="*/ 1617 w 3965"/>
                <a:gd name="T43" fmla="*/ 63 h 222"/>
                <a:gd name="T44" fmla="*/ 1581 w 3965"/>
                <a:gd name="T45" fmla="*/ 67 h 222"/>
                <a:gd name="T46" fmla="*/ 1749 w 3965"/>
                <a:gd name="T47" fmla="*/ 46 h 222"/>
                <a:gd name="T48" fmla="*/ 1800 w 3965"/>
                <a:gd name="T49" fmla="*/ 157 h 222"/>
                <a:gd name="T50" fmla="*/ 1749 w 3965"/>
                <a:gd name="T51" fmla="*/ 62 h 222"/>
                <a:gd name="T52" fmla="*/ 1892 w 3965"/>
                <a:gd name="T53" fmla="*/ 172 h 222"/>
                <a:gd name="T54" fmla="*/ 2015 w 3965"/>
                <a:gd name="T55" fmla="*/ 88 h 222"/>
                <a:gd name="T56" fmla="*/ 2063 w 3965"/>
                <a:gd name="T57" fmla="*/ 172 h 222"/>
                <a:gd name="T58" fmla="*/ 2113 w 3965"/>
                <a:gd name="T59" fmla="*/ 142 h 222"/>
                <a:gd name="T60" fmla="*/ 2189 w 3965"/>
                <a:gd name="T61" fmla="*/ 77 h 222"/>
                <a:gd name="T62" fmla="*/ 2219 w 3965"/>
                <a:gd name="T63" fmla="*/ 111 h 222"/>
                <a:gd name="T64" fmla="*/ 2281 w 3965"/>
                <a:gd name="T65" fmla="*/ 158 h 222"/>
                <a:gd name="T66" fmla="*/ 2399 w 3965"/>
                <a:gd name="T67" fmla="*/ 46 h 222"/>
                <a:gd name="T68" fmla="*/ 2358 w 3965"/>
                <a:gd name="T69" fmla="*/ 111 h 222"/>
                <a:gd name="T70" fmla="*/ 2528 w 3965"/>
                <a:gd name="T71" fmla="*/ 150 h 222"/>
                <a:gd name="T72" fmla="*/ 2656 w 3965"/>
                <a:gd name="T73" fmla="*/ 46 h 222"/>
                <a:gd name="T74" fmla="*/ 2707 w 3965"/>
                <a:gd name="T75" fmla="*/ 157 h 222"/>
                <a:gd name="T76" fmla="*/ 2656 w 3965"/>
                <a:gd name="T77" fmla="*/ 62 h 222"/>
                <a:gd name="T78" fmla="*/ 2799 w 3965"/>
                <a:gd name="T79" fmla="*/ 67 h 222"/>
                <a:gd name="T80" fmla="*/ 2823 w 3965"/>
                <a:gd name="T81" fmla="*/ 205 h 222"/>
                <a:gd name="T82" fmla="*/ 2901 w 3965"/>
                <a:gd name="T83" fmla="*/ 50 h 222"/>
                <a:gd name="T84" fmla="*/ 3071 w 3965"/>
                <a:gd name="T85" fmla="*/ 172 h 222"/>
                <a:gd name="T86" fmla="*/ 3071 w 3965"/>
                <a:gd name="T87" fmla="*/ 89 h 222"/>
                <a:gd name="T88" fmla="*/ 3090 w 3965"/>
                <a:gd name="T89" fmla="*/ 172 h 222"/>
                <a:gd name="T90" fmla="*/ 3037 w 3965"/>
                <a:gd name="T91" fmla="*/ 162 h 222"/>
                <a:gd name="T92" fmla="*/ 3126 w 3965"/>
                <a:gd name="T93" fmla="*/ 50 h 222"/>
                <a:gd name="T94" fmla="*/ 3145 w 3965"/>
                <a:gd name="T95" fmla="*/ 66 h 222"/>
                <a:gd name="T96" fmla="*/ 3126 w 3965"/>
                <a:gd name="T97" fmla="*/ 147 h 222"/>
                <a:gd name="T98" fmla="*/ 3326 w 3965"/>
                <a:gd name="T99" fmla="*/ 111 h 222"/>
                <a:gd name="T100" fmla="*/ 3345 w 3965"/>
                <a:gd name="T101" fmla="*/ 88 h 222"/>
                <a:gd name="T102" fmla="*/ 3262 w 3965"/>
                <a:gd name="T103" fmla="*/ 135 h 222"/>
                <a:gd name="T104" fmla="*/ 3406 w 3965"/>
                <a:gd name="T105" fmla="*/ 3 h 222"/>
                <a:gd name="T106" fmla="*/ 3552 w 3965"/>
                <a:gd name="T107" fmla="*/ 19 h 222"/>
                <a:gd name="T108" fmla="*/ 3556 w 3965"/>
                <a:gd name="T109" fmla="*/ 50 h 222"/>
                <a:gd name="T110" fmla="*/ 3732 w 3965"/>
                <a:gd name="T111" fmla="*/ 63 h 222"/>
                <a:gd name="T112" fmla="*/ 3626 w 3965"/>
                <a:gd name="T113" fmla="*/ 83 h 222"/>
                <a:gd name="T114" fmla="*/ 3665 w 3965"/>
                <a:gd name="T115" fmla="*/ 46 h 222"/>
                <a:gd name="T116" fmla="*/ 3798 w 3965"/>
                <a:gd name="T117" fmla="*/ 111 h 222"/>
                <a:gd name="T118" fmla="*/ 3901 w 3965"/>
                <a:gd name="T119" fmla="*/ 144 h 222"/>
                <a:gd name="T120" fmla="*/ 3899 w 3965"/>
                <a:gd name="T121" fmla="*/ 103 h 222"/>
                <a:gd name="T122" fmla="*/ 3937 w 3965"/>
                <a:gd name="T123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65" h="222">
                  <a:moveTo>
                    <a:pt x="0" y="88"/>
                  </a:moveTo>
                  <a:cubicBezTo>
                    <a:pt x="0" y="38"/>
                    <a:pt x="34" y="0"/>
                    <a:pt x="84" y="0"/>
                  </a:cubicBezTo>
                  <a:cubicBezTo>
                    <a:pt x="134" y="0"/>
                    <a:pt x="168" y="38"/>
                    <a:pt x="168" y="88"/>
                  </a:cubicBezTo>
                  <a:cubicBezTo>
                    <a:pt x="168" y="138"/>
                    <a:pt x="134" y="175"/>
                    <a:pt x="84" y="175"/>
                  </a:cubicBezTo>
                  <a:cubicBezTo>
                    <a:pt x="34" y="175"/>
                    <a:pt x="0" y="138"/>
                    <a:pt x="0" y="88"/>
                  </a:cubicBezTo>
                  <a:close/>
                  <a:moveTo>
                    <a:pt x="146" y="88"/>
                  </a:moveTo>
                  <a:cubicBezTo>
                    <a:pt x="146" y="48"/>
                    <a:pt x="122" y="19"/>
                    <a:pt x="84" y="19"/>
                  </a:cubicBezTo>
                  <a:cubicBezTo>
                    <a:pt x="46" y="19"/>
                    <a:pt x="22" y="48"/>
                    <a:pt x="22" y="88"/>
                  </a:cubicBezTo>
                  <a:cubicBezTo>
                    <a:pt x="22" y="127"/>
                    <a:pt x="46" y="157"/>
                    <a:pt x="84" y="157"/>
                  </a:cubicBezTo>
                  <a:cubicBezTo>
                    <a:pt x="122" y="157"/>
                    <a:pt x="146" y="127"/>
                    <a:pt x="146" y="88"/>
                  </a:cubicBezTo>
                  <a:close/>
                  <a:moveTo>
                    <a:pt x="277" y="172"/>
                  </a:moveTo>
                  <a:cubicBezTo>
                    <a:pt x="277" y="92"/>
                    <a:pt x="277" y="92"/>
                    <a:pt x="277" y="92"/>
                  </a:cubicBezTo>
                  <a:cubicBezTo>
                    <a:pt x="277" y="70"/>
                    <a:pt x="266" y="63"/>
                    <a:pt x="250" y="63"/>
                  </a:cubicBezTo>
                  <a:cubicBezTo>
                    <a:pt x="235" y="63"/>
                    <a:pt x="220" y="73"/>
                    <a:pt x="213" y="83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194" y="172"/>
                    <a:pt x="194" y="172"/>
                    <a:pt x="194" y="172"/>
                  </a:cubicBezTo>
                  <a:cubicBezTo>
                    <a:pt x="194" y="50"/>
                    <a:pt x="194" y="50"/>
                    <a:pt x="194" y="50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22" y="57"/>
                    <a:pt x="239" y="46"/>
                    <a:pt x="257" y="46"/>
                  </a:cubicBezTo>
                  <a:cubicBezTo>
                    <a:pt x="283" y="46"/>
                    <a:pt x="296" y="59"/>
                    <a:pt x="296" y="86"/>
                  </a:cubicBezTo>
                  <a:cubicBezTo>
                    <a:pt x="296" y="172"/>
                    <a:pt x="296" y="172"/>
                    <a:pt x="296" y="172"/>
                  </a:cubicBezTo>
                  <a:lnTo>
                    <a:pt x="277" y="172"/>
                  </a:lnTo>
                  <a:close/>
                  <a:moveTo>
                    <a:pt x="321" y="111"/>
                  </a:moveTo>
                  <a:cubicBezTo>
                    <a:pt x="321" y="75"/>
                    <a:pt x="346" y="46"/>
                    <a:pt x="381" y="46"/>
                  </a:cubicBezTo>
                  <a:cubicBezTo>
                    <a:pt x="418" y="46"/>
                    <a:pt x="440" y="75"/>
                    <a:pt x="440" y="112"/>
                  </a:cubicBezTo>
                  <a:cubicBezTo>
                    <a:pt x="440" y="117"/>
                    <a:pt x="440" y="117"/>
                    <a:pt x="440" y="117"/>
                  </a:cubicBezTo>
                  <a:cubicBezTo>
                    <a:pt x="341" y="117"/>
                    <a:pt x="341" y="117"/>
                    <a:pt x="341" y="117"/>
                  </a:cubicBezTo>
                  <a:cubicBezTo>
                    <a:pt x="342" y="140"/>
                    <a:pt x="359" y="160"/>
                    <a:pt x="385" y="160"/>
                  </a:cubicBezTo>
                  <a:cubicBezTo>
                    <a:pt x="399" y="160"/>
                    <a:pt x="413" y="154"/>
                    <a:pt x="423" y="144"/>
                  </a:cubicBezTo>
                  <a:cubicBezTo>
                    <a:pt x="432" y="157"/>
                    <a:pt x="432" y="157"/>
                    <a:pt x="432" y="157"/>
                  </a:cubicBezTo>
                  <a:cubicBezTo>
                    <a:pt x="420" y="169"/>
                    <a:pt x="403" y="175"/>
                    <a:pt x="383" y="175"/>
                  </a:cubicBezTo>
                  <a:cubicBezTo>
                    <a:pt x="347" y="175"/>
                    <a:pt x="321" y="149"/>
                    <a:pt x="321" y="111"/>
                  </a:cubicBezTo>
                  <a:close/>
                  <a:moveTo>
                    <a:pt x="381" y="62"/>
                  </a:moveTo>
                  <a:cubicBezTo>
                    <a:pt x="355" y="62"/>
                    <a:pt x="342" y="84"/>
                    <a:pt x="341" y="103"/>
                  </a:cubicBezTo>
                  <a:cubicBezTo>
                    <a:pt x="421" y="103"/>
                    <a:pt x="421" y="103"/>
                    <a:pt x="421" y="103"/>
                  </a:cubicBezTo>
                  <a:cubicBezTo>
                    <a:pt x="421" y="85"/>
                    <a:pt x="409" y="62"/>
                    <a:pt x="381" y="62"/>
                  </a:cubicBezTo>
                  <a:close/>
                  <a:moveTo>
                    <a:pt x="525" y="172"/>
                  </a:moveTo>
                  <a:cubicBezTo>
                    <a:pt x="525" y="3"/>
                    <a:pt x="525" y="3"/>
                    <a:pt x="525" y="3"/>
                  </a:cubicBezTo>
                  <a:cubicBezTo>
                    <a:pt x="593" y="3"/>
                    <a:pt x="593" y="3"/>
                    <a:pt x="593" y="3"/>
                  </a:cubicBezTo>
                  <a:cubicBezTo>
                    <a:pt x="627" y="3"/>
                    <a:pt x="646" y="26"/>
                    <a:pt x="646" y="54"/>
                  </a:cubicBezTo>
                  <a:cubicBezTo>
                    <a:pt x="646" y="82"/>
                    <a:pt x="626" y="105"/>
                    <a:pt x="593" y="105"/>
                  </a:cubicBezTo>
                  <a:cubicBezTo>
                    <a:pt x="546" y="105"/>
                    <a:pt x="546" y="105"/>
                    <a:pt x="546" y="105"/>
                  </a:cubicBezTo>
                  <a:cubicBezTo>
                    <a:pt x="546" y="172"/>
                    <a:pt x="546" y="172"/>
                    <a:pt x="546" y="172"/>
                  </a:cubicBezTo>
                  <a:lnTo>
                    <a:pt x="525" y="172"/>
                  </a:lnTo>
                  <a:close/>
                  <a:moveTo>
                    <a:pt x="624" y="54"/>
                  </a:moveTo>
                  <a:cubicBezTo>
                    <a:pt x="624" y="35"/>
                    <a:pt x="610" y="22"/>
                    <a:pt x="590" y="22"/>
                  </a:cubicBezTo>
                  <a:cubicBezTo>
                    <a:pt x="546" y="22"/>
                    <a:pt x="546" y="22"/>
                    <a:pt x="546" y="22"/>
                  </a:cubicBezTo>
                  <a:cubicBezTo>
                    <a:pt x="546" y="86"/>
                    <a:pt x="546" y="86"/>
                    <a:pt x="546" y="86"/>
                  </a:cubicBezTo>
                  <a:cubicBezTo>
                    <a:pt x="590" y="86"/>
                    <a:pt x="590" y="86"/>
                    <a:pt x="590" y="86"/>
                  </a:cubicBezTo>
                  <a:cubicBezTo>
                    <a:pt x="610" y="86"/>
                    <a:pt x="624" y="73"/>
                    <a:pt x="624" y="54"/>
                  </a:cubicBezTo>
                  <a:close/>
                  <a:moveTo>
                    <a:pt x="656" y="111"/>
                  </a:moveTo>
                  <a:cubicBezTo>
                    <a:pt x="656" y="75"/>
                    <a:pt x="682" y="46"/>
                    <a:pt x="717" y="46"/>
                  </a:cubicBezTo>
                  <a:cubicBezTo>
                    <a:pt x="754" y="46"/>
                    <a:pt x="776" y="75"/>
                    <a:pt x="776" y="112"/>
                  </a:cubicBezTo>
                  <a:cubicBezTo>
                    <a:pt x="776" y="117"/>
                    <a:pt x="776" y="117"/>
                    <a:pt x="776" y="117"/>
                  </a:cubicBezTo>
                  <a:cubicBezTo>
                    <a:pt x="676" y="117"/>
                    <a:pt x="676" y="117"/>
                    <a:pt x="676" y="117"/>
                  </a:cubicBezTo>
                  <a:cubicBezTo>
                    <a:pt x="678" y="140"/>
                    <a:pt x="694" y="160"/>
                    <a:pt x="721" y="160"/>
                  </a:cubicBezTo>
                  <a:cubicBezTo>
                    <a:pt x="735" y="160"/>
                    <a:pt x="749" y="154"/>
                    <a:pt x="758" y="144"/>
                  </a:cubicBezTo>
                  <a:cubicBezTo>
                    <a:pt x="768" y="157"/>
                    <a:pt x="768" y="157"/>
                    <a:pt x="768" y="157"/>
                  </a:cubicBezTo>
                  <a:cubicBezTo>
                    <a:pt x="755" y="169"/>
                    <a:pt x="739" y="175"/>
                    <a:pt x="719" y="175"/>
                  </a:cubicBezTo>
                  <a:cubicBezTo>
                    <a:pt x="682" y="175"/>
                    <a:pt x="656" y="149"/>
                    <a:pt x="656" y="111"/>
                  </a:cubicBezTo>
                  <a:close/>
                  <a:moveTo>
                    <a:pt x="717" y="62"/>
                  </a:moveTo>
                  <a:cubicBezTo>
                    <a:pt x="690" y="62"/>
                    <a:pt x="677" y="84"/>
                    <a:pt x="676" y="103"/>
                  </a:cubicBezTo>
                  <a:cubicBezTo>
                    <a:pt x="757" y="103"/>
                    <a:pt x="757" y="103"/>
                    <a:pt x="757" y="103"/>
                  </a:cubicBezTo>
                  <a:cubicBezTo>
                    <a:pt x="757" y="85"/>
                    <a:pt x="745" y="62"/>
                    <a:pt x="717" y="62"/>
                  </a:cubicBezTo>
                  <a:close/>
                  <a:moveTo>
                    <a:pt x="800" y="172"/>
                  </a:moveTo>
                  <a:cubicBezTo>
                    <a:pt x="800" y="50"/>
                    <a:pt x="800" y="50"/>
                    <a:pt x="800" y="50"/>
                  </a:cubicBezTo>
                  <a:cubicBezTo>
                    <a:pt x="819" y="50"/>
                    <a:pt x="819" y="50"/>
                    <a:pt x="819" y="50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829" y="56"/>
                    <a:pt x="843" y="47"/>
                    <a:pt x="860" y="47"/>
                  </a:cubicBezTo>
                  <a:cubicBezTo>
                    <a:pt x="860" y="67"/>
                    <a:pt x="860" y="67"/>
                    <a:pt x="860" y="67"/>
                  </a:cubicBezTo>
                  <a:cubicBezTo>
                    <a:pt x="858" y="66"/>
                    <a:pt x="856" y="66"/>
                    <a:pt x="853" y="66"/>
                  </a:cubicBezTo>
                  <a:cubicBezTo>
                    <a:pt x="841" y="66"/>
                    <a:pt x="825" y="75"/>
                    <a:pt x="819" y="85"/>
                  </a:cubicBezTo>
                  <a:cubicBezTo>
                    <a:pt x="819" y="172"/>
                    <a:pt x="819" y="172"/>
                    <a:pt x="819" y="172"/>
                  </a:cubicBezTo>
                  <a:lnTo>
                    <a:pt x="800" y="172"/>
                  </a:lnTo>
                  <a:close/>
                  <a:moveTo>
                    <a:pt x="867" y="156"/>
                  </a:moveTo>
                  <a:cubicBezTo>
                    <a:pt x="877" y="142"/>
                    <a:pt x="877" y="142"/>
                    <a:pt x="877" y="142"/>
                  </a:cubicBezTo>
                  <a:cubicBezTo>
                    <a:pt x="885" y="152"/>
                    <a:pt x="901" y="160"/>
                    <a:pt x="917" y="160"/>
                  </a:cubicBezTo>
                  <a:cubicBezTo>
                    <a:pt x="936" y="160"/>
                    <a:pt x="946" y="151"/>
                    <a:pt x="946" y="139"/>
                  </a:cubicBezTo>
                  <a:cubicBezTo>
                    <a:pt x="946" y="109"/>
                    <a:pt x="870" y="127"/>
                    <a:pt x="870" y="82"/>
                  </a:cubicBezTo>
                  <a:cubicBezTo>
                    <a:pt x="870" y="63"/>
                    <a:pt x="887" y="46"/>
                    <a:pt x="916" y="46"/>
                  </a:cubicBezTo>
                  <a:cubicBezTo>
                    <a:pt x="937" y="46"/>
                    <a:pt x="952" y="54"/>
                    <a:pt x="962" y="64"/>
                  </a:cubicBezTo>
                  <a:cubicBezTo>
                    <a:pt x="953" y="77"/>
                    <a:pt x="953" y="77"/>
                    <a:pt x="953" y="77"/>
                  </a:cubicBezTo>
                  <a:cubicBezTo>
                    <a:pt x="945" y="69"/>
                    <a:pt x="932" y="62"/>
                    <a:pt x="916" y="62"/>
                  </a:cubicBezTo>
                  <a:cubicBezTo>
                    <a:pt x="899" y="62"/>
                    <a:pt x="889" y="70"/>
                    <a:pt x="889" y="81"/>
                  </a:cubicBezTo>
                  <a:cubicBezTo>
                    <a:pt x="889" y="108"/>
                    <a:pt x="965" y="90"/>
                    <a:pt x="965" y="138"/>
                  </a:cubicBezTo>
                  <a:cubicBezTo>
                    <a:pt x="965" y="159"/>
                    <a:pt x="948" y="175"/>
                    <a:pt x="917" y="175"/>
                  </a:cubicBezTo>
                  <a:cubicBezTo>
                    <a:pt x="897" y="175"/>
                    <a:pt x="879" y="169"/>
                    <a:pt x="867" y="156"/>
                  </a:cubicBezTo>
                  <a:close/>
                  <a:moveTo>
                    <a:pt x="982" y="111"/>
                  </a:moveTo>
                  <a:cubicBezTo>
                    <a:pt x="982" y="75"/>
                    <a:pt x="1006" y="46"/>
                    <a:pt x="1043" y="46"/>
                  </a:cubicBezTo>
                  <a:cubicBezTo>
                    <a:pt x="1081" y="46"/>
                    <a:pt x="1104" y="75"/>
                    <a:pt x="1104" y="111"/>
                  </a:cubicBezTo>
                  <a:cubicBezTo>
                    <a:pt x="1104" y="146"/>
                    <a:pt x="1081" y="175"/>
                    <a:pt x="1043" y="175"/>
                  </a:cubicBezTo>
                  <a:cubicBezTo>
                    <a:pt x="1006" y="175"/>
                    <a:pt x="982" y="146"/>
                    <a:pt x="982" y="111"/>
                  </a:cubicBezTo>
                  <a:close/>
                  <a:moveTo>
                    <a:pt x="1084" y="111"/>
                  </a:moveTo>
                  <a:cubicBezTo>
                    <a:pt x="1084" y="86"/>
                    <a:pt x="1069" y="63"/>
                    <a:pt x="1043" y="63"/>
                  </a:cubicBezTo>
                  <a:cubicBezTo>
                    <a:pt x="1017" y="63"/>
                    <a:pt x="1002" y="86"/>
                    <a:pt x="1002" y="111"/>
                  </a:cubicBezTo>
                  <a:cubicBezTo>
                    <a:pt x="1002" y="136"/>
                    <a:pt x="1017" y="158"/>
                    <a:pt x="1043" y="158"/>
                  </a:cubicBezTo>
                  <a:cubicBezTo>
                    <a:pt x="1069" y="158"/>
                    <a:pt x="1084" y="136"/>
                    <a:pt x="1084" y="111"/>
                  </a:cubicBezTo>
                  <a:close/>
                  <a:moveTo>
                    <a:pt x="1211" y="172"/>
                  </a:moveTo>
                  <a:cubicBezTo>
                    <a:pt x="1211" y="92"/>
                    <a:pt x="1211" y="92"/>
                    <a:pt x="1211" y="92"/>
                  </a:cubicBezTo>
                  <a:cubicBezTo>
                    <a:pt x="1211" y="70"/>
                    <a:pt x="1201" y="63"/>
                    <a:pt x="1184" y="63"/>
                  </a:cubicBezTo>
                  <a:cubicBezTo>
                    <a:pt x="1169" y="63"/>
                    <a:pt x="1155" y="73"/>
                    <a:pt x="1148" y="83"/>
                  </a:cubicBezTo>
                  <a:cubicBezTo>
                    <a:pt x="1148" y="172"/>
                    <a:pt x="1148" y="172"/>
                    <a:pt x="1148" y="172"/>
                  </a:cubicBezTo>
                  <a:cubicBezTo>
                    <a:pt x="1129" y="172"/>
                    <a:pt x="1129" y="172"/>
                    <a:pt x="1129" y="172"/>
                  </a:cubicBezTo>
                  <a:cubicBezTo>
                    <a:pt x="1129" y="50"/>
                    <a:pt x="1129" y="50"/>
                    <a:pt x="1129" y="50"/>
                  </a:cubicBezTo>
                  <a:cubicBezTo>
                    <a:pt x="1148" y="50"/>
                    <a:pt x="1148" y="50"/>
                    <a:pt x="1148" y="50"/>
                  </a:cubicBezTo>
                  <a:cubicBezTo>
                    <a:pt x="1148" y="67"/>
                    <a:pt x="1148" y="67"/>
                    <a:pt x="1148" y="67"/>
                  </a:cubicBezTo>
                  <a:cubicBezTo>
                    <a:pt x="1156" y="57"/>
                    <a:pt x="1173" y="46"/>
                    <a:pt x="1191" y="46"/>
                  </a:cubicBezTo>
                  <a:cubicBezTo>
                    <a:pt x="1217" y="46"/>
                    <a:pt x="1231" y="59"/>
                    <a:pt x="1231" y="86"/>
                  </a:cubicBezTo>
                  <a:cubicBezTo>
                    <a:pt x="1231" y="172"/>
                    <a:pt x="1231" y="172"/>
                    <a:pt x="1231" y="172"/>
                  </a:cubicBezTo>
                  <a:lnTo>
                    <a:pt x="1211" y="172"/>
                  </a:lnTo>
                  <a:close/>
                  <a:moveTo>
                    <a:pt x="1267" y="205"/>
                  </a:moveTo>
                  <a:cubicBezTo>
                    <a:pt x="1258" y="197"/>
                    <a:pt x="1258" y="197"/>
                    <a:pt x="1258" y="197"/>
                  </a:cubicBezTo>
                  <a:cubicBezTo>
                    <a:pt x="1266" y="191"/>
                    <a:pt x="1273" y="181"/>
                    <a:pt x="1274" y="173"/>
                  </a:cubicBezTo>
                  <a:cubicBezTo>
                    <a:pt x="1274" y="173"/>
                    <a:pt x="1272" y="174"/>
                    <a:pt x="1271" y="174"/>
                  </a:cubicBezTo>
                  <a:cubicBezTo>
                    <a:pt x="1264" y="174"/>
                    <a:pt x="1259" y="168"/>
                    <a:pt x="1259" y="161"/>
                  </a:cubicBezTo>
                  <a:cubicBezTo>
                    <a:pt x="1259" y="153"/>
                    <a:pt x="1264" y="147"/>
                    <a:pt x="1272" y="147"/>
                  </a:cubicBezTo>
                  <a:cubicBezTo>
                    <a:pt x="1280" y="147"/>
                    <a:pt x="1288" y="154"/>
                    <a:pt x="1288" y="166"/>
                  </a:cubicBezTo>
                  <a:cubicBezTo>
                    <a:pt x="1288" y="182"/>
                    <a:pt x="1279" y="196"/>
                    <a:pt x="1267" y="205"/>
                  </a:cubicBezTo>
                  <a:close/>
                  <a:moveTo>
                    <a:pt x="1368" y="88"/>
                  </a:moveTo>
                  <a:cubicBezTo>
                    <a:pt x="1368" y="38"/>
                    <a:pt x="1401" y="0"/>
                    <a:pt x="1452" y="0"/>
                  </a:cubicBezTo>
                  <a:cubicBezTo>
                    <a:pt x="1502" y="0"/>
                    <a:pt x="1536" y="38"/>
                    <a:pt x="1536" y="88"/>
                  </a:cubicBezTo>
                  <a:cubicBezTo>
                    <a:pt x="1536" y="138"/>
                    <a:pt x="1502" y="175"/>
                    <a:pt x="1452" y="175"/>
                  </a:cubicBezTo>
                  <a:cubicBezTo>
                    <a:pt x="1401" y="175"/>
                    <a:pt x="1368" y="138"/>
                    <a:pt x="1368" y="88"/>
                  </a:cubicBezTo>
                  <a:close/>
                  <a:moveTo>
                    <a:pt x="1514" y="88"/>
                  </a:moveTo>
                  <a:cubicBezTo>
                    <a:pt x="1514" y="48"/>
                    <a:pt x="1490" y="19"/>
                    <a:pt x="1452" y="19"/>
                  </a:cubicBezTo>
                  <a:cubicBezTo>
                    <a:pt x="1414" y="19"/>
                    <a:pt x="1389" y="48"/>
                    <a:pt x="1389" y="88"/>
                  </a:cubicBezTo>
                  <a:cubicBezTo>
                    <a:pt x="1389" y="127"/>
                    <a:pt x="1414" y="157"/>
                    <a:pt x="1452" y="157"/>
                  </a:cubicBezTo>
                  <a:cubicBezTo>
                    <a:pt x="1490" y="157"/>
                    <a:pt x="1514" y="127"/>
                    <a:pt x="1514" y="88"/>
                  </a:cubicBezTo>
                  <a:close/>
                  <a:moveTo>
                    <a:pt x="1645" y="172"/>
                  </a:moveTo>
                  <a:cubicBezTo>
                    <a:pt x="1645" y="92"/>
                    <a:pt x="1645" y="92"/>
                    <a:pt x="1645" y="92"/>
                  </a:cubicBezTo>
                  <a:cubicBezTo>
                    <a:pt x="1645" y="70"/>
                    <a:pt x="1634" y="63"/>
                    <a:pt x="1617" y="63"/>
                  </a:cubicBezTo>
                  <a:cubicBezTo>
                    <a:pt x="1602" y="63"/>
                    <a:pt x="1588" y="73"/>
                    <a:pt x="1581" y="83"/>
                  </a:cubicBezTo>
                  <a:cubicBezTo>
                    <a:pt x="1581" y="172"/>
                    <a:pt x="1581" y="172"/>
                    <a:pt x="1581" y="172"/>
                  </a:cubicBezTo>
                  <a:cubicBezTo>
                    <a:pt x="1562" y="172"/>
                    <a:pt x="1562" y="172"/>
                    <a:pt x="1562" y="172"/>
                  </a:cubicBezTo>
                  <a:cubicBezTo>
                    <a:pt x="1562" y="50"/>
                    <a:pt x="1562" y="50"/>
                    <a:pt x="1562" y="50"/>
                  </a:cubicBezTo>
                  <a:cubicBezTo>
                    <a:pt x="1581" y="50"/>
                    <a:pt x="1581" y="50"/>
                    <a:pt x="1581" y="50"/>
                  </a:cubicBezTo>
                  <a:cubicBezTo>
                    <a:pt x="1581" y="67"/>
                    <a:pt x="1581" y="67"/>
                    <a:pt x="1581" y="67"/>
                  </a:cubicBezTo>
                  <a:cubicBezTo>
                    <a:pt x="1590" y="57"/>
                    <a:pt x="1606" y="46"/>
                    <a:pt x="1625" y="46"/>
                  </a:cubicBezTo>
                  <a:cubicBezTo>
                    <a:pt x="1650" y="46"/>
                    <a:pt x="1664" y="59"/>
                    <a:pt x="1664" y="86"/>
                  </a:cubicBezTo>
                  <a:cubicBezTo>
                    <a:pt x="1664" y="172"/>
                    <a:pt x="1664" y="172"/>
                    <a:pt x="1664" y="172"/>
                  </a:cubicBezTo>
                  <a:lnTo>
                    <a:pt x="1645" y="172"/>
                  </a:lnTo>
                  <a:close/>
                  <a:moveTo>
                    <a:pt x="1688" y="111"/>
                  </a:moveTo>
                  <a:cubicBezTo>
                    <a:pt x="1688" y="75"/>
                    <a:pt x="1714" y="46"/>
                    <a:pt x="1749" y="46"/>
                  </a:cubicBezTo>
                  <a:cubicBezTo>
                    <a:pt x="1786" y="46"/>
                    <a:pt x="1808" y="75"/>
                    <a:pt x="1808" y="112"/>
                  </a:cubicBezTo>
                  <a:cubicBezTo>
                    <a:pt x="1808" y="117"/>
                    <a:pt x="1808" y="117"/>
                    <a:pt x="1808" y="117"/>
                  </a:cubicBezTo>
                  <a:cubicBezTo>
                    <a:pt x="1708" y="117"/>
                    <a:pt x="1708" y="117"/>
                    <a:pt x="1708" y="117"/>
                  </a:cubicBezTo>
                  <a:cubicBezTo>
                    <a:pt x="1710" y="140"/>
                    <a:pt x="1726" y="160"/>
                    <a:pt x="1753" y="160"/>
                  </a:cubicBezTo>
                  <a:cubicBezTo>
                    <a:pt x="1767" y="160"/>
                    <a:pt x="1781" y="154"/>
                    <a:pt x="1791" y="144"/>
                  </a:cubicBezTo>
                  <a:cubicBezTo>
                    <a:pt x="1800" y="157"/>
                    <a:pt x="1800" y="157"/>
                    <a:pt x="1800" y="157"/>
                  </a:cubicBezTo>
                  <a:cubicBezTo>
                    <a:pt x="1788" y="169"/>
                    <a:pt x="1771" y="175"/>
                    <a:pt x="1751" y="175"/>
                  </a:cubicBezTo>
                  <a:cubicBezTo>
                    <a:pt x="1715" y="175"/>
                    <a:pt x="1688" y="149"/>
                    <a:pt x="1688" y="111"/>
                  </a:cubicBezTo>
                  <a:close/>
                  <a:moveTo>
                    <a:pt x="1749" y="62"/>
                  </a:moveTo>
                  <a:cubicBezTo>
                    <a:pt x="1722" y="62"/>
                    <a:pt x="1710" y="84"/>
                    <a:pt x="1708" y="103"/>
                  </a:cubicBezTo>
                  <a:cubicBezTo>
                    <a:pt x="1789" y="103"/>
                    <a:pt x="1789" y="103"/>
                    <a:pt x="1789" y="103"/>
                  </a:cubicBezTo>
                  <a:cubicBezTo>
                    <a:pt x="1789" y="85"/>
                    <a:pt x="1777" y="62"/>
                    <a:pt x="1749" y="62"/>
                  </a:cubicBezTo>
                  <a:close/>
                  <a:moveTo>
                    <a:pt x="1892" y="172"/>
                  </a:moveTo>
                  <a:cubicBezTo>
                    <a:pt x="1892" y="3"/>
                    <a:pt x="1892" y="3"/>
                    <a:pt x="1892" y="3"/>
                  </a:cubicBezTo>
                  <a:cubicBezTo>
                    <a:pt x="1950" y="3"/>
                    <a:pt x="1950" y="3"/>
                    <a:pt x="1950" y="3"/>
                  </a:cubicBezTo>
                  <a:cubicBezTo>
                    <a:pt x="2003" y="3"/>
                    <a:pt x="2037" y="40"/>
                    <a:pt x="2037" y="88"/>
                  </a:cubicBezTo>
                  <a:cubicBezTo>
                    <a:pt x="2037" y="136"/>
                    <a:pt x="2003" y="172"/>
                    <a:pt x="1950" y="172"/>
                  </a:cubicBezTo>
                  <a:lnTo>
                    <a:pt x="1892" y="172"/>
                  </a:lnTo>
                  <a:close/>
                  <a:moveTo>
                    <a:pt x="2015" y="88"/>
                  </a:moveTo>
                  <a:cubicBezTo>
                    <a:pt x="2015" y="51"/>
                    <a:pt x="1992" y="22"/>
                    <a:pt x="1950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13" y="153"/>
                    <a:pt x="1913" y="153"/>
                    <a:pt x="1913" y="153"/>
                  </a:cubicBezTo>
                  <a:cubicBezTo>
                    <a:pt x="1950" y="153"/>
                    <a:pt x="1950" y="153"/>
                    <a:pt x="1950" y="153"/>
                  </a:cubicBezTo>
                  <a:cubicBezTo>
                    <a:pt x="1991" y="153"/>
                    <a:pt x="2015" y="124"/>
                    <a:pt x="2015" y="88"/>
                  </a:cubicBezTo>
                  <a:close/>
                  <a:moveTo>
                    <a:pt x="2060" y="19"/>
                  </a:moveTo>
                  <a:cubicBezTo>
                    <a:pt x="2060" y="12"/>
                    <a:pt x="2066" y="6"/>
                    <a:pt x="2073" y="6"/>
                  </a:cubicBezTo>
                  <a:cubicBezTo>
                    <a:pt x="2080" y="6"/>
                    <a:pt x="2086" y="12"/>
                    <a:pt x="2086" y="19"/>
                  </a:cubicBezTo>
                  <a:cubicBezTo>
                    <a:pt x="2086" y="26"/>
                    <a:pt x="2080" y="32"/>
                    <a:pt x="2073" y="32"/>
                  </a:cubicBezTo>
                  <a:cubicBezTo>
                    <a:pt x="2066" y="32"/>
                    <a:pt x="2060" y="26"/>
                    <a:pt x="2060" y="19"/>
                  </a:cubicBezTo>
                  <a:close/>
                  <a:moveTo>
                    <a:pt x="2063" y="172"/>
                  </a:moveTo>
                  <a:cubicBezTo>
                    <a:pt x="2063" y="50"/>
                    <a:pt x="2063" y="50"/>
                    <a:pt x="2063" y="50"/>
                  </a:cubicBezTo>
                  <a:cubicBezTo>
                    <a:pt x="2082" y="50"/>
                    <a:pt x="2082" y="50"/>
                    <a:pt x="2082" y="50"/>
                  </a:cubicBezTo>
                  <a:cubicBezTo>
                    <a:pt x="2082" y="172"/>
                    <a:pt x="2082" y="172"/>
                    <a:pt x="2082" y="172"/>
                  </a:cubicBezTo>
                  <a:lnTo>
                    <a:pt x="2063" y="172"/>
                  </a:lnTo>
                  <a:close/>
                  <a:moveTo>
                    <a:pt x="2103" y="156"/>
                  </a:moveTo>
                  <a:cubicBezTo>
                    <a:pt x="2113" y="142"/>
                    <a:pt x="2113" y="142"/>
                    <a:pt x="2113" y="142"/>
                  </a:cubicBezTo>
                  <a:cubicBezTo>
                    <a:pt x="2121" y="152"/>
                    <a:pt x="2137" y="160"/>
                    <a:pt x="2154" y="160"/>
                  </a:cubicBezTo>
                  <a:cubicBezTo>
                    <a:pt x="2172" y="160"/>
                    <a:pt x="2183" y="151"/>
                    <a:pt x="2183" y="139"/>
                  </a:cubicBezTo>
                  <a:cubicBezTo>
                    <a:pt x="2183" y="109"/>
                    <a:pt x="2107" y="127"/>
                    <a:pt x="2107" y="82"/>
                  </a:cubicBezTo>
                  <a:cubicBezTo>
                    <a:pt x="2107" y="63"/>
                    <a:pt x="2123" y="46"/>
                    <a:pt x="2152" y="46"/>
                  </a:cubicBezTo>
                  <a:cubicBezTo>
                    <a:pt x="2173" y="46"/>
                    <a:pt x="2188" y="54"/>
                    <a:pt x="2198" y="64"/>
                  </a:cubicBezTo>
                  <a:cubicBezTo>
                    <a:pt x="2189" y="77"/>
                    <a:pt x="2189" y="77"/>
                    <a:pt x="2189" y="77"/>
                  </a:cubicBezTo>
                  <a:cubicBezTo>
                    <a:pt x="2182" y="69"/>
                    <a:pt x="2168" y="62"/>
                    <a:pt x="2152" y="62"/>
                  </a:cubicBezTo>
                  <a:cubicBezTo>
                    <a:pt x="2136" y="62"/>
                    <a:pt x="2125" y="70"/>
                    <a:pt x="2125" y="81"/>
                  </a:cubicBezTo>
                  <a:cubicBezTo>
                    <a:pt x="2125" y="108"/>
                    <a:pt x="2201" y="90"/>
                    <a:pt x="2201" y="138"/>
                  </a:cubicBezTo>
                  <a:cubicBezTo>
                    <a:pt x="2201" y="159"/>
                    <a:pt x="2185" y="175"/>
                    <a:pt x="2153" y="175"/>
                  </a:cubicBezTo>
                  <a:cubicBezTo>
                    <a:pt x="2133" y="175"/>
                    <a:pt x="2116" y="169"/>
                    <a:pt x="2103" y="156"/>
                  </a:cubicBezTo>
                  <a:close/>
                  <a:moveTo>
                    <a:pt x="2219" y="111"/>
                  </a:moveTo>
                  <a:cubicBezTo>
                    <a:pt x="2219" y="74"/>
                    <a:pt x="2243" y="46"/>
                    <a:pt x="2280" y="46"/>
                  </a:cubicBezTo>
                  <a:cubicBezTo>
                    <a:pt x="2302" y="46"/>
                    <a:pt x="2316" y="56"/>
                    <a:pt x="2325" y="68"/>
                  </a:cubicBezTo>
                  <a:cubicBezTo>
                    <a:pt x="2312" y="80"/>
                    <a:pt x="2312" y="80"/>
                    <a:pt x="2312" y="80"/>
                  </a:cubicBezTo>
                  <a:cubicBezTo>
                    <a:pt x="2304" y="68"/>
                    <a:pt x="2294" y="63"/>
                    <a:pt x="2281" y="63"/>
                  </a:cubicBezTo>
                  <a:cubicBezTo>
                    <a:pt x="2255" y="63"/>
                    <a:pt x="2239" y="84"/>
                    <a:pt x="2239" y="111"/>
                  </a:cubicBezTo>
                  <a:cubicBezTo>
                    <a:pt x="2239" y="138"/>
                    <a:pt x="2255" y="158"/>
                    <a:pt x="2281" y="158"/>
                  </a:cubicBezTo>
                  <a:cubicBezTo>
                    <a:pt x="2294" y="158"/>
                    <a:pt x="2304" y="153"/>
                    <a:pt x="2312" y="142"/>
                  </a:cubicBezTo>
                  <a:cubicBezTo>
                    <a:pt x="2325" y="154"/>
                    <a:pt x="2325" y="154"/>
                    <a:pt x="2325" y="154"/>
                  </a:cubicBezTo>
                  <a:cubicBezTo>
                    <a:pt x="2316" y="166"/>
                    <a:pt x="2302" y="175"/>
                    <a:pt x="2280" y="175"/>
                  </a:cubicBezTo>
                  <a:cubicBezTo>
                    <a:pt x="2243" y="175"/>
                    <a:pt x="2219" y="147"/>
                    <a:pt x="2219" y="111"/>
                  </a:cubicBezTo>
                  <a:close/>
                  <a:moveTo>
                    <a:pt x="2338" y="111"/>
                  </a:moveTo>
                  <a:cubicBezTo>
                    <a:pt x="2338" y="75"/>
                    <a:pt x="2362" y="46"/>
                    <a:pt x="2399" y="46"/>
                  </a:cubicBezTo>
                  <a:cubicBezTo>
                    <a:pt x="2436" y="46"/>
                    <a:pt x="2460" y="75"/>
                    <a:pt x="2460" y="111"/>
                  </a:cubicBezTo>
                  <a:cubicBezTo>
                    <a:pt x="2460" y="146"/>
                    <a:pt x="2436" y="175"/>
                    <a:pt x="2399" y="175"/>
                  </a:cubicBezTo>
                  <a:cubicBezTo>
                    <a:pt x="2362" y="175"/>
                    <a:pt x="2338" y="146"/>
                    <a:pt x="2338" y="111"/>
                  </a:cubicBezTo>
                  <a:close/>
                  <a:moveTo>
                    <a:pt x="2440" y="111"/>
                  </a:moveTo>
                  <a:cubicBezTo>
                    <a:pt x="2440" y="86"/>
                    <a:pt x="2425" y="63"/>
                    <a:pt x="2399" y="63"/>
                  </a:cubicBezTo>
                  <a:cubicBezTo>
                    <a:pt x="2373" y="63"/>
                    <a:pt x="2358" y="86"/>
                    <a:pt x="2358" y="111"/>
                  </a:cubicBezTo>
                  <a:cubicBezTo>
                    <a:pt x="2358" y="136"/>
                    <a:pt x="2373" y="158"/>
                    <a:pt x="2399" y="158"/>
                  </a:cubicBezTo>
                  <a:cubicBezTo>
                    <a:pt x="2425" y="158"/>
                    <a:pt x="2440" y="136"/>
                    <a:pt x="2440" y="111"/>
                  </a:cubicBezTo>
                  <a:close/>
                  <a:moveTo>
                    <a:pt x="2517" y="172"/>
                  </a:moveTo>
                  <a:cubicBezTo>
                    <a:pt x="2466" y="50"/>
                    <a:pt x="2466" y="50"/>
                    <a:pt x="2466" y="50"/>
                  </a:cubicBezTo>
                  <a:cubicBezTo>
                    <a:pt x="2487" y="50"/>
                    <a:pt x="2487" y="50"/>
                    <a:pt x="2487" y="50"/>
                  </a:cubicBezTo>
                  <a:cubicBezTo>
                    <a:pt x="2528" y="150"/>
                    <a:pt x="2528" y="150"/>
                    <a:pt x="2528" y="150"/>
                  </a:cubicBezTo>
                  <a:cubicBezTo>
                    <a:pt x="2568" y="50"/>
                    <a:pt x="2568" y="50"/>
                    <a:pt x="2568" y="50"/>
                  </a:cubicBezTo>
                  <a:cubicBezTo>
                    <a:pt x="2589" y="50"/>
                    <a:pt x="2589" y="50"/>
                    <a:pt x="2589" y="50"/>
                  </a:cubicBezTo>
                  <a:cubicBezTo>
                    <a:pt x="2538" y="172"/>
                    <a:pt x="2538" y="172"/>
                    <a:pt x="2538" y="172"/>
                  </a:cubicBezTo>
                  <a:lnTo>
                    <a:pt x="2517" y="172"/>
                  </a:lnTo>
                  <a:close/>
                  <a:moveTo>
                    <a:pt x="2595" y="111"/>
                  </a:moveTo>
                  <a:cubicBezTo>
                    <a:pt x="2595" y="75"/>
                    <a:pt x="2621" y="46"/>
                    <a:pt x="2656" y="46"/>
                  </a:cubicBezTo>
                  <a:cubicBezTo>
                    <a:pt x="2693" y="46"/>
                    <a:pt x="2715" y="75"/>
                    <a:pt x="2715" y="112"/>
                  </a:cubicBezTo>
                  <a:cubicBezTo>
                    <a:pt x="2715" y="117"/>
                    <a:pt x="2715" y="117"/>
                    <a:pt x="2715" y="117"/>
                  </a:cubicBezTo>
                  <a:cubicBezTo>
                    <a:pt x="2616" y="117"/>
                    <a:pt x="2616" y="117"/>
                    <a:pt x="2616" y="117"/>
                  </a:cubicBezTo>
                  <a:cubicBezTo>
                    <a:pt x="2617" y="140"/>
                    <a:pt x="2633" y="160"/>
                    <a:pt x="2660" y="160"/>
                  </a:cubicBezTo>
                  <a:cubicBezTo>
                    <a:pt x="2674" y="160"/>
                    <a:pt x="2688" y="154"/>
                    <a:pt x="2698" y="144"/>
                  </a:cubicBezTo>
                  <a:cubicBezTo>
                    <a:pt x="2707" y="157"/>
                    <a:pt x="2707" y="157"/>
                    <a:pt x="2707" y="157"/>
                  </a:cubicBezTo>
                  <a:cubicBezTo>
                    <a:pt x="2695" y="169"/>
                    <a:pt x="2678" y="175"/>
                    <a:pt x="2658" y="175"/>
                  </a:cubicBezTo>
                  <a:cubicBezTo>
                    <a:pt x="2622" y="175"/>
                    <a:pt x="2595" y="149"/>
                    <a:pt x="2595" y="111"/>
                  </a:cubicBezTo>
                  <a:close/>
                  <a:moveTo>
                    <a:pt x="2656" y="62"/>
                  </a:moveTo>
                  <a:cubicBezTo>
                    <a:pt x="2630" y="62"/>
                    <a:pt x="2617" y="84"/>
                    <a:pt x="2616" y="103"/>
                  </a:cubicBezTo>
                  <a:cubicBezTo>
                    <a:pt x="2696" y="103"/>
                    <a:pt x="2696" y="103"/>
                    <a:pt x="2696" y="103"/>
                  </a:cubicBezTo>
                  <a:cubicBezTo>
                    <a:pt x="2696" y="85"/>
                    <a:pt x="2684" y="62"/>
                    <a:pt x="2656" y="62"/>
                  </a:cubicBezTo>
                  <a:close/>
                  <a:moveTo>
                    <a:pt x="2739" y="172"/>
                  </a:moveTo>
                  <a:cubicBezTo>
                    <a:pt x="2739" y="50"/>
                    <a:pt x="2739" y="50"/>
                    <a:pt x="2739" y="50"/>
                  </a:cubicBezTo>
                  <a:cubicBezTo>
                    <a:pt x="2758" y="50"/>
                    <a:pt x="2758" y="50"/>
                    <a:pt x="2758" y="50"/>
                  </a:cubicBezTo>
                  <a:cubicBezTo>
                    <a:pt x="2758" y="69"/>
                    <a:pt x="2758" y="69"/>
                    <a:pt x="2758" y="69"/>
                  </a:cubicBezTo>
                  <a:cubicBezTo>
                    <a:pt x="2768" y="56"/>
                    <a:pt x="2783" y="47"/>
                    <a:pt x="2799" y="47"/>
                  </a:cubicBezTo>
                  <a:cubicBezTo>
                    <a:pt x="2799" y="67"/>
                    <a:pt x="2799" y="67"/>
                    <a:pt x="2799" y="67"/>
                  </a:cubicBezTo>
                  <a:cubicBezTo>
                    <a:pt x="2797" y="66"/>
                    <a:pt x="2795" y="66"/>
                    <a:pt x="2792" y="66"/>
                  </a:cubicBezTo>
                  <a:cubicBezTo>
                    <a:pt x="2780" y="66"/>
                    <a:pt x="2764" y="75"/>
                    <a:pt x="2758" y="85"/>
                  </a:cubicBezTo>
                  <a:cubicBezTo>
                    <a:pt x="2758" y="172"/>
                    <a:pt x="2758" y="172"/>
                    <a:pt x="2758" y="172"/>
                  </a:cubicBezTo>
                  <a:lnTo>
                    <a:pt x="2739" y="172"/>
                  </a:lnTo>
                  <a:close/>
                  <a:moveTo>
                    <a:pt x="2813" y="203"/>
                  </a:moveTo>
                  <a:cubicBezTo>
                    <a:pt x="2816" y="204"/>
                    <a:pt x="2820" y="205"/>
                    <a:pt x="2823" y="205"/>
                  </a:cubicBezTo>
                  <a:cubicBezTo>
                    <a:pt x="2832" y="205"/>
                    <a:pt x="2837" y="202"/>
                    <a:pt x="2842" y="192"/>
                  </a:cubicBezTo>
                  <a:cubicBezTo>
                    <a:pt x="2850" y="174"/>
                    <a:pt x="2850" y="174"/>
                    <a:pt x="2850" y="174"/>
                  </a:cubicBezTo>
                  <a:cubicBezTo>
                    <a:pt x="2799" y="50"/>
                    <a:pt x="2799" y="50"/>
                    <a:pt x="2799" y="50"/>
                  </a:cubicBezTo>
                  <a:cubicBezTo>
                    <a:pt x="2819" y="50"/>
                    <a:pt x="2819" y="50"/>
                    <a:pt x="2819" y="50"/>
                  </a:cubicBezTo>
                  <a:cubicBezTo>
                    <a:pt x="2860" y="150"/>
                    <a:pt x="2860" y="150"/>
                    <a:pt x="2860" y="150"/>
                  </a:cubicBezTo>
                  <a:cubicBezTo>
                    <a:pt x="2901" y="50"/>
                    <a:pt x="2901" y="50"/>
                    <a:pt x="2901" y="50"/>
                  </a:cubicBezTo>
                  <a:cubicBezTo>
                    <a:pt x="2922" y="50"/>
                    <a:pt x="2922" y="50"/>
                    <a:pt x="2922" y="50"/>
                  </a:cubicBezTo>
                  <a:cubicBezTo>
                    <a:pt x="2860" y="197"/>
                    <a:pt x="2860" y="197"/>
                    <a:pt x="2860" y="197"/>
                  </a:cubicBezTo>
                  <a:cubicBezTo>
                    <a:pt x="2853" y="215"/>
                    <a:pt x="2840" y="222"/>
                    <a:pt x="2824" y="222"/>
                  </a:cubicBezTo>
                  <a:cubicBezTo>
                    <a:pt x="2820" y="222"/>
                    <a:pt x="2814" y="221"/>
                    <a:pt x="2810" y="220"/>
                  </a:cubicBezTo>
                  <a:lnTo>
                    <a:pt x="2813" y="203"/>
                  </a:lnTo>
                  <a:close/>
                  <a:moveTo>
                    <a:pt x="3071" y="172"/>
                  </a:moveTo>
                  <a:cubicBezTo>
                    <a:pt x="3071" y="158"/>
                    <a:pt x="3071" y="158"/>
                    <a:pt x="3071" y="158"/>
                  </a:cubicBezTo>
                  <a:cubicBezTo>
                    <a:pt x="3061" y="169"/>
                    <a:pt x="3047" y="175"/>
                    <a:pt x="3030" y="175"/>
                  </a:cubicBezTo>
                  <a:cubicBezTo>
                    <a:pt x="3010" y="175"/>
                    <a:pt x="2987" y="161"/>
                    <a:pt x="2987" y="135"/>
                  </a:cubicBezTo>
                  <a:cubicBezTo>
                    <a:pt x="2987" y="107"/>
                    <a:pt x="3010" y="94"/>
                    <a:pt x="3030" y="94"/>
                  </a:cubicBezTo>
                  <a:cubicBezTo>
                    <a:pt x="3047" y="94"/>
                    <a:pt x="3061" y="100"/>
                    <a:pt x="3071" y="111"/>
                  </a:cubicBezTo>
                  <a:cubicBezTo>
                    <a:pt x="3071" y="89"/>
                    <a:pt x="3071" y="89"/>
                    <a:pt x="3071" y="89"/>
                  </a:cubicBezTo>
                  <a:cubicBezTo>
                    <a:pt x="3071" y="72"/>
                    <a:pt x="3058" y="63"/>
                    <a:pt x="3040" y="63"/>
                  </a:cubicBezTo>
                  <a:cubicBezTo>
                    <a:pt x="3025" y="63"/>
                    <a:pt x="3013" y="68"/>
                    <a:pt x="3002" y="80"/>
                  </a:cubicBezTo>
                  <a:cubicBezTo>
                    <a:pt x="2994" y="67"/>
                    <a:pt x="2994" y="67"/>
                    <a:pt x="2994" y="67"/>
                  </a:cubicBezTo>
                  <a:cubicBezTo>
                    <a:pt x="3007" y="53"/>
                    <a:pt x="3023" y="46"/>
                    <a:pt x="3043" y="46"/>
                  </a:cubicBezTo>
                  <a:cubicBezTo>
                    <a:pt x="3069" y="46"/>
                    <a:pt x="3090" y="58"/>
                    <a:pt x="3090" y="88"/>
                  </a:cubicBezTo>
                  <a:cubicBezTo>
                    <a:pt x="3090" y="172"/>
                    <a:pt x="3090" y="172"/>
                    <a:pt x="3090" y="172"/>
                  </a:cubicBezTo>
                  <a:lnTo>
                    <a:pt x="3071" y="172"/>
                  </a:lnTo>
                  <a:close/>
                  <a:moveTo>
                    <a:pt x="3071" y="146"/>
                  </a:moveTo>
                  <a:cubicBezTo>
                    <a:pt x="3071" y="123"/>
                    <a:pt x="3071" y="123"/>
                    <a:pt x="3071" y="123"/>
                  </a:cubicBezTo>
                  <a:cubicBezTo>
                    <a:pt x="3064" y="113"/>
                    <a:pt x="3051" y="108"/>
                    <a:pt x="3037" y="108"/>
                  </a:cubicBezTo>
                  <a:cubicBezTo>
                    <a:pt x="3019" y="108"/>
                    <a:pt x="3007" y="119"/>
                    <a:pt x="3007" y="135"/>
                  </a:cubicBezTo>
                  <a:cubicBezTo>
                    <a:pt x="3007" y="150"/>
                    <a:pt x="3019" y="162"/>
                    <a:pt x="3037" y="162"/>
                  </a:cubicBezTo>
                  <a:cubicBezTo>
                    <a:pt x="3051" y="162"/>
                    <a:pt x="3064" y="157"/>
                    <a:pt x="3071" y="146"/>
                  </a:cubicBezTo>
                  <a:close/>
                  <a:moveTo>
                    <a:pt x="3126" y="147"/>
                  </a:moveTo>
                  <a:cubicBezTo>
                    <a:pt x="3126" y="66"/>
                    <a:pt x="3126" y="66"/>
                    <a:pt x="3126" y="66"/>
                  </a:cubicBezTo>
                  <a:cubicBezTo>
                    <a:pt x="3105" y="66"/>
                    <a:pt x="3105" y="66"/>
                    <a:pt x="3105" y="66"/>
                  </a:cubicBezTo>
                  <a:cubicBezTo>
                    <a:pt x="3105" y="50"/>
                    <a:pt x="3105" y="50"/>
                    <a:pt x="3105" y="50"/>
                  </a:cubicBezTo>
                  <a:cubicBezTo>
                    <a:pt x="3126" y="50"/>
                    <a:pt x="3126" y="50"/>
                    <a:pt x="3126" y="50"/>
                  </a:cubicBezTo>
                  <a:cubicBezTo>
                    <a:pt x="3126" y="16"/>
                    <a:pt x="3126" y="16"/>
                    <a:pt x="3126" y="16"/>
                  </a:cubicBezTo>
                  <a:cubicBezTo>
                    <a:pt x="3145" y="16"/>
                    <a:pt x="3145" y="16"/>
                    <a:pt x="3145" y="16"/>
                  </a:cubicBezTo>
                  <a:cubicBezTo>
                    <a:pt x="3145" y="50"/>
                    <a:pt x="3145" y="50"/>
                    <a:pt x="3145" y="50"/>
                  </a:cubicBezTo>
                  <a:cubicBezTo>
                    <a:pt x="3170" y="50"/>
                    <a:pt x="3170" y="50"/>
                    <a:pt x="3170" y="50"/>
                  </a:cubicBezTo>
                  <a:cubicBezTo>
                    <a:pt x="3170" y="66"/>
                    <a:pt x="3170" y="66"/>
                    <a:pt x="3170" y="66"/>
                  </a:cubicBezTo>
                  <a:cubicBezTo>
                    <a:pt x="3145" y="66"/>
                    <a:pt x="3145" y="66"/>
                    <a:pt x="3145" y="66"/>
                  </a:cubicBezTo>
                  <a:cubicBezTo>
                    <a:pt x="3145" y="143"/>
                    <a:pt x="3145" y="143"/>
                    <a:pt x="3145" y="143"/>
                  </a:cubicBezTo>
                  <a:cubicBezTo>
                    <a:pt x="3145" y="152"/>
                    <a:pt x="3149" y="158"/>
                    <a:pt x="3157" y="158"/>
                  </a:cubicBezTo>
                  <a:cubicBezTo>
                    <a:pt x="3163" y="158"/>
                    <a:pt x="3168" y="156"/>
                    <a:pt x="3170" y="153"/>
                  </a:cubicBezTo>
                  <a:cubicBezTo>
                    <a:pt x="3176" y="167"/>
                    <a:pt x="3176" y="167"/>
                    <a:pt x="3176" y="167"/>
                  </a:cubicBezTo>
                  <a:cubicBezTo>
                    <a:pt x="3171" y="172"/>
                    <a:pt x="3164" y="175"/>
                    <a:pt x="3153" y="175"/>
                  </a:cubicBezTo>
                  <a:cubicBezTo>
                    <a:pt x="3135" y="175"/>
                    <a:pt x="3126" y="165"/>
                    <a:pt x="3126" y="147"/>
                  </a:cubicBezTo>
                  <a:close/>
                  <a:moveTo>
                    <a:pt x="3326" y="172"/>
                  </a:moveTo>
                  <a:cubicBezTo>
                    <a:pt x="3326" y="158"/>
                    <a:pt x="3326" y="158"/>
                    <a:pt x="3326" y="158"/>
                  </a:cubicBezTo>
                  <a:cubicBezTo>
                    <a:pt x="3316" y="169"/>
                    <a:pt x="3302" y="175"/>
                    <a:pt x="3286" y="175"/>
                  </a:cubicBezTo>
                  <a:cubicBezTo>
                    <a:pt x="3265" y="175"/>
                    <a:pt x="3243" y="161"/>
                    <a:pt x="3243" y="135"/>
                  </a:cubicBezTo>
                  <a:cubicBezTo>
                    <a:pt x="3243" y="107"/>
                    <a:pt x="3265" y="94"/>
                    <a:pt x="3286" y="94"/>
                  </a:cubicBezTo>
                  <a:cubicBezTo>
                    <a:pt x="3302" y="94"/>
                    <a:pt x="3316" y="100"/>
                    <a:pt x="3326" y="111"/>
                  </a:cubicBezTo>
                  <a:cubicBezTo>
                    <a:pt x="3326" y="89"/>
                    <a:pt x="3326" y="89"/>
                    <a:pt x="3326" y="89"/>
                  </a:cubicBezTo>
                  <a:cubicBezTo>
                    <a:pt x="3326" y="72"/>
                    <a:pt x="3313" y="63"/>
                    <a:pt x="3295" y="63"/>
                  </a:cubicBezTo>
                  <a:cubicBezTo>
                    <a:pt x="3281" y="63"/>
                    <a:pt x="3269" y="68"/>
                    <a:pt x="3258" y="80"/>
                  </a:cubicBezTo>
                  <a:cubicBezTo>
                    <a:pt x="3249" y="67"/>
                    <a:pt x="3249" y="67"/>
                    <a:pt x="3249" y="67"/>
                  </a:cubicBezTo>
                  <a:cubicBezTo>
                    <a:pt x="3262" y="53"/>
                    <a:pt x="3278" y="46"/>
                    <a:pt x="3298" y="46"/>
                  </a:cubicBezTo>
                  <a:cubicBezTo>
                    <a:pt x="3324" y="46"/>
                    <a:pt x="3345" y="58"/>
                    <a:pt x="3345" y="88"/>
                  </a:cubicBezTo>
                  <a:cubicBezTo>
                    <a:pt x="3345" y="172"/>
                    <a:pt x="3345" y="172"/>
                    <a:pt x="3345" y="172"/>
                  </a:cubicBezTo>
                  <a:lnTo>
                    <a:pt x="3326" y="172"/>
                  </a:lnTo>
                  <a:close/>
                  <a:moveTo>
                    <a:pt x="3326" y="146"/>
                  </a:moveTo>
                  <a:cubicBezTo>
                    <a:pt x="3326" y="123"/>
                    <a:pt x="3326" y="123"/>
                    <a:pt x="3326" y="123"/>
                  </a:cubicBezTo>
                  <a:cubicBezTo>
                    <a:pt x="3319" y="113"/>
                    <a:pt x="3306" y="108"/>
                    <a:pt x="3293" y="108"/>
                  </a:cubicBezTo>
                  <a:cubicBezTo>
                    <a:pt x="3275" y="108"/>
                    <a:pt x="3262" y="119"/>
                    <a:pt x="3262" y="135"/>
                  </a:cubicBezTo>
                  <a:cubicBezTo>
                    <a:pt x="3262" y="150"/>
                    <a:pt x="3275" y="162"/>
                    <a:pt x="3293" y="162"/>
                  </a:cubicBezTo>
                  <a:cubicBezTo>
                    <a:pt x="3306" y="162"/>
                    <a:pt x="3319" y="157"/>
                    <a:pt x="3326" y="146"/>
                  </a:cubicBezTo>
                  <a:close/>
                  <a:moveTo>
                    <a:pt x="3460" y="172"/>
                  </a:moveTo>
                  <a:cubicBezTo>
                    <a:pt x="3460" y="22"/>
                    <a:pt x="3460" y="22"/>
                    <a:pt x="3460" y="22"/>
                  </a:cubicBezTo>
                  <a:cubicBezTo>
                    <a:pt x="3406" y="22"/>
                    <a:pt x="3406" y="22"/>
                    <a:pt x="3406" y="22"/>
                  </a:cubicBezTo>
                  <a:cubicBezTo>
                    <a:pt x="3406" y="3"/>
                    <a:pt x="3406" y="3"/>
                    <a:pt x="3406" y="3"/>
                  </a:cubicBezTo>
                  <a:cubicBezTo>
                    <a:pt x="3535" y="3"/>
                    <a:pt x="3535" y="3"/>
                    <a:pt x="3535" y="3"/>
                  </a:cubicBezTo>
                  <a:cubicBezTo>
                    <a:pt x="3535" y="22"/>
                    <a:pt x="3535" y="22"/>
                    <a:pt x="3535" y="22"/>
                  </a:cubicBezTo>
                  <a:cubicBezTo>
                    <a:pt x="3481" y="22"/>
                    <a:pt x="3481" y="22"/>
                    <a:pt x="3481" y="22"/>
                  </a:cubicBezTo>
                  <a:cubicBezTo>
                    <a:pt x="3481" y="172"/>
                    <a:pt x="3481" y="172"/>
                    <a:pt x="3481" y="172"/>
                  </a:cubicBezTo>
                  <a:lnTo>
                    <a:pt x="3460" y="172"/>
                  </a:lnTo>
                  <a:close/>
                  <a:moveTo>
                    <a:pt x="3552" y="19"/>
                  </a:moveTo>
                  <a:cubicBezTo>
                    <a:pt x="3552" y="12"/>
                    <a:pt x="3558" y="6"/>
                    <a:pt x="3565" y="6"/>
                  </a:cubicBezTo>
                  <a:cubicBezTo>
                    <a:pt x="3572" y="6"/>
                    <a:pt x="3578" y="12"/>
                    <a:pt x="3578" y="19"/>
                  </a:cubicBezTo>
                  <a:cubicBezTo>
                    <a:pt x="3578" y="26"/>
                    <a:pt x="3572" y="32"/>
                    <a:pt x="3565" y="32"/>
                  </a:cubicBezTo>
                  <a:cubicBezTo>
                    <a:pt x="3558" y="32"/>
                    <a:pt x="3552" y="26"/>
                    <a:pt x="3552" y="19"/>
                  </a:cubicBezTo>
                  <a:close/>
                  <a:moveTo>
                    <a:pt x="3556" y="172"/>
                  </a:moveTo>
                  <a:cubicBezTo>
                    <a:pt x="3556" y="50"/>
                    <a:pt x="3556" y="50"/>
                    <a:pt x="3556" y="50"/>
                  </a:cubicBezTo>
                  <a:cubicBezTo>
                    <a:pt x="3575" y="50"/>
                    <a:pt x="3575" y="50"/>
                    <a:pt x="3575" y="50"/>
                  </a:cubicBezTo>
                  <a:cubicBezTo>
                    <a:pt x="3575" y="172"/>
                    <a:pt x="3575" y="172"/>
                    <a:pt x="3575" y="172"/>
                  </a:cubicBezTo>
                  <a:lnTo>
                    <a:pt x="3556" y="172"/>
                  </a:lnTo>
                  <a:close/>
                  <a:moveTo>
                    <a:pt x="3755" y="172"/>
                  </a:moveTo>
                  <a:cubicBezTo>
                    <a:pt x="3755" y="89"/>
                    <a:pt x="3755" y="89"/>
                    <a:pt x="3755" y="89"/>
                  </a:cubicBezTo>
                  <a:cubicBezTo>
                    <a:pt x="3755" y="73"/>
                    <a:pt x="3748" y="63"/>
                    <a:pt x="3732" y="63"/>
                  </a:cubicBezTo>
                  <a:cubicBezTo>
                    <a:pt x="3719" y="63"/>
                    <a:pt x="3706" y="73"/>
                    <a:pt x="3700" y="82"/>
                  </a:cubicBezTo>
                  <a:cubicBezTo>
                    <a:pt x="3700" y="172"/>
                    <a:pt x="3700" y="172"/>
                    <a:pt x="3700" y="172"/>
                  </a:cubicBezTo>
                  <a:cubicBezTo>
                    <a:pt x="3680" y="172"/>
                    <a:pt x="3680" y="172"/>
                    <a:pt x="3680" y="172"/>
                  </a:cubicBezTo>
                  <a:cubicBezTo>
                    <a:pt x="3680" y="89"/>
                    <a:pt x="3680" y="89"/>
                    <a:pt x="3680" y="89"/>
                  </a:cubicBezTo>
                  <a:cubicBezTo>
                    <a:pt x="3680" y="73"/>
                    <a:pt x="3674" y="63"/>
                    <a:pt x="3658" y="63"/>
                  </a:cubicBezTo>
                  <a:cubicBezTo>
                    <a:pt x="3645" y="63"/>
                    <a:pt x="3632" y="73"/>
                    <a:pt x="3626" y="83"/>
                  </a:cubicBezTo>
                  <a:cubicBezTo>
                    <a:pt x="3626" y="172"/>
                    <a:pt x="3626" y="172"/>
                    <a:pt x="3626" y="172"/>
                  </a:cubicBezTo>
                  <a:cubicBezTo>
                    <a:pt x="3606" y="172"/>
                    <a:pt x="3606" y="172"/>
                    <a:pt x="3606" y="172"/>
                  </a:cubicBezTo>
                  <a:cubicBezTo>
                    <a:pt x="3606" y="50"/>
                    <a:pt x="3606" y="50"/>
                    <a:pt x="3606" y="50"/>
                  </a:cubicBezTo>
                  <a:cubicBezTo>
                    <a:pt x="3626" y="50"/>
                    <a:pt x="3626" y="50"/>
                    <a:pt x="3626" y="50"/>
                  </a:cubicBezTo>
                  <a:cubicBezTo>
                    <a:pt x="3626" y="67"/>
                    <a:pt x="3626" y="67"/>
                    <a:pt x="3626" y="67"/>
                  </a:cubicBezTo>
                  <a:cubicBezTo>
                    <a:pt x="3631" y="59"/>
                    <a:pt x="3647" y="46"/>
                    <a:pt x="3665" y="46"/>
                  </a:cubicBezTo>
                  <a:cubicBezTo>
                    <a:pt x="3684" y="46"/>
                    <a:pt x="3695" y="57"/>
                    <a:pt x="3698" y="69"/>
                  </a:cubicBezTo>
                  <a:cubicBezTo>
                    <a:pt x="3705" y="58"/>
                    <a:pt x="3722" y="46"/>
                    <a:pt x="3739" y="46"/>
                  </a:cubicBezTo>
                  <a:cubicBezTo>
                    <a:pt x="3762" y="46"/>
                    <a:pt x="3774" y="59"/>
                    <a:pt x="3774" y="84"/>
                  </a:cubicBezTo>
                  <a:cubicBezTo>
                    <a:pt x="3774" y="172"/>
                    <a:pt x="3774" y="172"/>
                    <a:pt x="3774" y="172"/>
                  </a:cubicBezTo>
                  <a:lnTo>
                    <a:pt x="3755" y="172"/>
                  </a:lnTo>
                  <a:close/>
                  <a:moveTo>
                    <a:pt x="3798" y="111"/>
                  </a:moveTo>
                  <a:cubicBezTo>
                    <a:pt x="3798" y="75"/>
                    <a:pt x="3824" y="46"/>
                    <a:pt x="3859" y="46"/>
                  </a:cubicBezTo>
                  <a:cubicBezTo>
                    <a:pt x="3896" y="46"/>
                    <a:pt x="3918" y="75"/>
                    <a:pt x="3918" y="112"/>
                  </a:cubicBezTo>
                  <a:cubicBezTo>
                    <a:pt x="3918" y="117"/>
                    <a:pt x="3918" y="117"/>
                    <a:pt x="3918" y="117"/>
                  </a:cubicBezTo>
                  <a:cubicBezTo>
                    <a:pt x="3818" y="117"/>
                    <a:pt x="3818" y="117"/>
                    <a:pt x="3818" y="117"/>
                  </a:cubicBezTo>
                  <a:cubicBezTo>
                    <a:pt x="3820" y="140"/>
                    <a:pt x="3836" y="160"/>
                    <a:pt x="3863" y="160"/>
                  </a:cubicBezTo>
                  <a:cubicBezTo>
                    <a:pt x="3877" y="160"/>
                    <a:pt x="3891" y="154"/>
                    <a:pt x="3901" y="144"/>
                  </a:cubicBezTo>
                  <a:cubicBezTo>
                    <a:pt x="3910" y="157"/>
                    <a:pt x="3910" y="157"/>
                    <a:pt x="3910" y="157"/>
                  </a:cubicBezTo>
                  <a:cubicBezTo>
                    <a:pt x="3898" y="169"/>
                    <a:pt x="3881" y="175"/>
                    <a:pt x="3861" y="175"/>
                  </a:cubicBezTo>
                  <a:cubicBezTo>
                    <a:pt x="3825" y="175"/>
                    <a:pt x="3798" y="149"/>
                    <a:pt x="3798" y="111"/>
                  </a:cubicBezTo>
                  <a:close/>
                  <a:moveTo>
                    <a:pt x="3859" y="62"/>
                  </a:moveTo>
                  <a:cubicBezTo>
                    <a:pt x="3832" y="62"/>
                    <a:pt x="3820" y="84"/>
                    <a:pt x="3818" y="103"/>
                  </a:cubicBezTo>
                  <a:cubicBezTo>
                    <a:pt x="3899" y="103"/>
                    <a:pt x="3899" y="103"/>
                    <a:pt x="3899" y="103"/>
                  </a:cubicBezTo>
                  <a:cubicBezTo>
                    <a:pt x="3899" y="85"/>
                    <a:pt x="3887" y="62"/>
                    <a:pt x="3859" y="62"/>
                  </a:cubicBezTo>
                  <a:close/>
                  <a:moveTo>
                    <a:pt x="3937" y="161"/>
                  </a:moveTo>
                  <a:cubicBezTo>
                    <a:pt x="3937" y="153"/>
                    <a:pt x="3943" y="147"/>
                    <a:pt x="3951" y="147"/>
                  </a:cubicBezTo>
                  <a:cubicBezTo>
                    <a:pt x="3958" y="147"/>
                    <a:pt x="3965" y="153"/>
                    <a:pt x="3965" y="161"/>
                  </a:cubicBezTo>
                  <a:cubicBezTo>
                    <a:pt x="3965" y="168"/>
                    <a:pt x="3958" y="175"/>
                    <a:pt x="3951" y="175"/>
                  </a:cubicBezTo>
                  <a:cubicBezTo>
                    <a:pt x="3943" y="175"/>
                    <a:pt x="3937" y="168"/>
                    <a:pt x="393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671229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55"/>
            <a:ext cx="10972800" cy="672735"/>
          </a:xfrm>
        </p:spPr>
        <p:txBody>
          <a:bodyPr anchor="t" anchorCtr="0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467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5482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3241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75" y="1335533"/>
            <a:ext cx="7050760" cy="4125255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55"/>
            <a:ext cx="10972800" cy="672735"/>
          </a:xfrm>
        </p:spPr>
        <p:txBody>
          <a:bodyPr anchor="t" anchorCtr="0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467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6093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DNA Picture Left, Title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2546" y="1335533"/>
            <a:ext cx="7714447" cy="4145745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2546" y="413555"/>
            <a:ext cx="7714447" cy="672735"/>
          </a:xfrm>
        </p:spPr>
        <p:txBody>
          <a:bodyPr anchor="t" anchorCtr="0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467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8574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6"/>
          <a:stretch/>
        </p:blipFill>
        <p:spPr bwMode="auto">
          <a:xfrm>
            <a:off x="0" y="5935331"/>
            <a:ext cx="12192000" cy="9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771533"/>
            <a:ext cx="12192000" cy="76280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28682"/>
            <a:ext cx="12192000" cy="629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029" y="1754667"/>
            <a:ext cx="6073083" cy="3732159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77" y="874190"/>
            <a:ext cx="7987537" cy="535231"/>
          </a:xfrm>
        </p:spPr>
        <p:txBody>
          <a:bodyPr anchor="ctr" anchorCtr="0"/>
          <a:lstStyle>
            <a:lvl1pPr>
              <a:lnSpc>
                <a:spcPct val="85000"/>
              </a:lnSpc>
              <a:defRPr sz="29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420031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877105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38077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6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6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20426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F5D24C6-81AA-4A9E-B041-37AF5FB671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80176"/>
            <a:ext cx="12192000" cy="377825"/>
          </a:xfrm>
        </p:spPr>
        <p:txBody>
          <a:bodyPr/>
          <a:lstStyle>
            <a:lvl1pPr eaLnBrk="0" hangingPunct="0">
              <a:defRPr sz="1000"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ay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33"/>
            <a:ext cx="10972800" cy="4323331"/>
          </a:xfrm>
        </p:spPr>
        <p:txBody>
          <a:bodyPr/>
          <a:lstStyle>
            <a:lvl1pPr>
              <a:defRPr sz="2933"/>
            </a:lvl1pPr>
            <a:lvl2pPr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55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3191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2"/>
          <a:stretch/>
        </p:blipFill>
        <p:spPr>
          <a:xfrm>
            <a:off x="1" y="3353182"/>
            <a:ext cx="11069252" cy="350350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3353182"/>
            <a:ext cx="12192000" cy="60959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925"/>
            <a:ext cx="5508604" cy="6229075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24" y="4088254"/>
            <a:ext cx="2795256" cy="97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4"/>
          <p:cNvGrpSpPr>
            <a:grpSpLocks noChangeAspect="1"/>
          </p:cNvGrpSpPr>
          <p:nvPr userDrawn="1"/>
        </p:nvGrpSpPr>
        <p:grpSpPr bwMode="auto">
          <a:xfrm>
            <a:off x="6383560" y="5436875"/>
            <a:ext cx="3409421" cy="411757"/>
            <a:chOff x="2993" y="826"/>
            <a:chExt cx="1921" cy="232"/>
          </a:xfrm>
          <a:solidFill>
            <a:schemeClr val="tx2">
              <a:lumMod val="50000"/>
            </a:schemeClr>
          </a:solidFill>
        </p:grpSpPr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2993" y="826"/>
              <a:ext cx="1501" cy="108"/>
            </a:xfrm>
            <a:custGeom>
              <a:avLst/>
              <a:gdLst>
                <a:gd name="T0" fmla="*/ 22 w 3098"/>
                <a:gd name="T1" fmla="*/ 87 h 222"/>
                <a:gd name="T2" fmla="*/ 171 w 3098"/>
                <a:gd name="T3" fmla="*/ 172 h 222"/>
                <a:gd name="T4" fmla="*/ 224 w 3098"/>
                <a:gd name="T5" fmla="*/ 66 h 222"/>
                <a:gd name="T6" fmla="*/ 361 w 3098"/>
                <a:gd name="T7" fmla="*/ 112 h 222"/>
                <a:gd name="T8" fmla="*/ 304 w 3098"/>
                <a:gd name="T9" fmla="*/ 175 h 222"/>
                <a:gd name="T10" fmla="*/ 463 w 3098"/>
                <a:gd name="T11" fmla="*/ 172 h 222"/>
                <a:gd name="T12" fmla="*/ 463 w 3098"/>
                <a:gd name="T13" fmla="*/ 89 h 222"/>
                <a:gd name="T14" fmla="*/ 482 w 3098"/>
                <a:gd name="T15" fmla="*/ 172 h 222"/>
                <a:gd name="T16" fmla="*/ 429 w 3098"/>
                <a:gd name="T17" fmla="*/ 161 h 222"/>
                <a:gd name="T18" fmla="*/ 517 w 3098"/>
                <a:gd name="T19" fmla="*/ 49 h 222"/>
                <a:gd name="T20" fmla="*/ 536 w 3098"/>
                <a:gd name="T21" fmla="*/ 66 h 222"/>
                <a:gd name="T22" fmla="*/ 517 w 3098"/>
                <a:gd name="T23" fmla="*/ 146 h 222"/>
                <a:gd name="T24" fmla="*/ 582 w 3098"/>
                <a:gd name="T25" fmla="*/ 172 h 222"/>
                <a:gd name="T26" fmla="*/ 716 w 3098"/>
                <a:gd name="T27" fmla="*/ 92 h 222"/>
                <a:gd name="T28" fmla="*/ 652 w 3098"/>
                <a:gd name="T29" fmla="*/ 49 h 222"/>
                <a:gd name="T30" fmla="*/ 766 w 3098"/>
                <a:gd name="T31" fmla="*/ 204 h 222"/>
                <a:gd name="T32" fmla="*/ 759 w 3098"/>
                <a:gd name="T33" fmla="*/ 110 h 222"/>
                <a:gd name="T34" fmla="*/ 816 w 3098"/>
                <a:gd name="T35" fmla="*/ 222 h 222"/>
                <a:gd name="T36" fmla="*/ 818 w 3098"/>
                <a:gd name="T37" fmla="*/ 157 h 222"/>
                <a:gd name="T38" fmla="*/ 1001 w 3098"/>
                <a:gd name="T39" fmla="*/ 94 h 222"/>
                <a:gd name="T40" fmla="*/ 1013 w 3098"/>
                <a:gd name="T41" fmla="*/ 46 h 222"/>
                <a:gd name="T42" fmla="*/ 1008 w 3098"/>
                <a:gd name="T43" fmla="*/ 108 h 222"/>
                <a:gd name="T44" fmla="*/ 1297 w 3098"/>
                <a:gd name="T45" fmla="*/ 33 h 222"/>
                <a:gd name="T46" fmla="*/ 1298 w 3098"/>
                <a:gd name="T47" fmla="*/ 142 h 222"/>
                <a:gd name="T48" fmla="*/ 1311 w 3098"/>
                <a:gd name="T49" fmla="*/ 134 h 222"/>
                <a:gd name="T50" fmla="*/ 1317 w 3098"/>
                <a:gd name="T51" fmla="*/ 67 h 222"/>
                <a:gd name="T52" fmla="*/ 1394 w 3098"/>
                <a:gd name="T53" fmla="*/ 123 h 222"/>
                <a:gd name="T54" fmla="*/ 1528 w 3098"/>
                <a:gd name="T55" fmla="*/ 92 h 222"/>
                <a:gd name="T56" fmla="*/ 1464 w 3098"/>
                <a:gd name="T57" fmla="*/ 49 h 222"/>
                <a:gd name="T58" fmla="*/ 1572 w 3098"/>
                <a:gd name="T59" fmla="*/ 111 h 222"/>
                <a:gd name="T60" fmla="*/ 1634 w 3098"/>
                <a:gd name="T61" fmla="*/ 158 h 222"/>
                <a:gd name="T62" fmla="*/ 1752 w 3098"/>
                <a:gd name="T63" fmla="*/ 46 h 222"/>
                <a:gd name="T64" fmla="*/ 1803 w 3098"/>
                <a:gd name="T65" fmla="*/ 156 h 222"/>
                <a:gd name="T66" fmla="*/ 1751 w 3098"/>
                <a:gd name="T67" fmla="*/ 62 h 222"/>
                <a:gd name="T68" fmla="*/ 1895 w 3098"/>
                <a:gd name="T69" fmla="*/ 66 h 222"/>
                <a:gd name="T70" fmla="*/ 1901 w 3098"/>
                <a:gd name="T71" fmla="*/ 102 h 222"/>
                <a:gd name="T72" fmla="*/ 1968 w 3098"/>
                <a:gd name="T73" fmla="*/ 66 h 222"/>
                <a:gd name="T74" fmla="*/ 2042 w 3098"/>
                <a:gd name="T75" fmla="*/ 22 h 222"/>
                <a:gd name="T76" fmla="*/ 2007 w 3098"/>
                <a:gd name="T77" fmla="*/ 66 h 222"/>
                <a:gd name="T78" fmla="*/ 2067 w 3098"/>
                <a:gd name="T79" fmla="*/ 69 h 222"/>
                <a:gd name="T80" fmla="*/ 2048 w 3098"/>
                <a:gd name="T81" fmla="*/ 172 h 222"/>
                <a:gd name="T82" fmla="*/ 2183 w 3098"/>
                <a:gd name="T83" fmla="*/ 159 h 222"/>
                <a:gd name="T84" fmla="*/ 2139 w 3098"/>
                <a:gd name="T85" fmla="*/ 103 h 222"/>
                <a:gd name="T86" fmla="*/ 2375 w 3098"/>
                <a:gd name="T87" fmla="*/ 117 h 222"/>
                <a:gd name="T88" fmla="*/ 2255 w 3098"/>
                <a:gd name="T89" fmla="*/ 111 h 222"/>
                <a:gd name="T90" fmla="*/ 2551 w 3098"/>
                <a:gd name="T91" fmla="*/ 35 h 222"/>
                <a:gd name="T92" fmla="*/ 2543 w 3098"/>
                <a:gd name="T93" fmla="*/ 3 h 222"/>
                <a:gd name="T94" fmla="*/ 2589 w 3098"/>
                <a:gd name="T95" fmla="*/ 172 h 222"/>
                <a:gd name="T96" fmla="*/ 2761 w 3098"/>
                <a:gd name="T97" fmla="*/ 111 h 222"/>
                <a:gd name="T98" fmla="*/ 2805 w 3098"/>
                <a:gd name="T99" fmla="*/ 49 h 222"/>
                <a:gd name="T100" fmla="*/ 2824 w 3098"/>
                <a:gd name="T101" fmla="*/ 85 h 222"/>
                <a:gd name="T102" fmla="*/ 2902 w 3098"/>
                <a:gd name="T103" fmla="*/ 172 h 222"/>
                <a:gd name="T104" fmla="*/ 2981 w 3098"/>
                <a:gd name="T105" fmla="*/ 46 h 222"/>
                <a:gd name="T106" fmla="*/ 3023 w 3098"/>
                <a:gd name="T107" fmla="*/ 139 h 222"/>
                <a:gd name="T108" fmla="*/ 3070 w 3098"/>
                <a:gd name="T109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98" h="222">
                  <a:moveTo>
                    <a:pt x="0" y="87"/>
                  </a:moveTo>
                  <a:cubicBezTo>
                    <a:pt x="0" y="35"/>
                    <a:pt x="38" y="0"/>
                    <a:pt x="87" y="0"/>
                  </a:cubicBezTo>
                  <a:cubicBezTo>
                    <a:pt x="117" y="0"/>
                    <a:pt x="138" y="14"/>
                    <a:pt x="151" y="3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24" y="29"/>
                    <a:pt x="106" y="19"/>
                    <a:pt x="87" y="19"/>
                  </a:cubicBezTo>
                  <a:cubicBezTo>
                    <a:pt x="50" y="19"/>
                    <a:pt x="22" y="47"/>
                    <a:pt x="22" y="87"/>
                  </a:cubicBezTo>
                  <a:cubicBezTo>
                    <a:pt x="22" y="128"/>
                    <a:pt x="50" y="156"/>
                    <a:pt x="87" y="156"/>
                  </a:cubicBezTo>
                  <a:cubicBezTo>
                    <a:pt x="106" y="156"/>
                    <a:pt x="124" y="146"/>
                    <a:pt x="134" y="13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37" y="161"/>
                    <a:pt x="117" y="175"/>
                    <a:pt x="87" y="175"/>
                  </a:cubicBezTo>
                  <a:cubicBezTo>
                    <a:pt x="38" y="175"/>
                    <a:pt x="0" y="140"/>
                    <a:pt x="0" y="87"/>
                  </a:cubicBezTo>
                  <a:close/>
                  <a:moveTo>
                    <a:pt x="171" y="172"/>
                  </a:moveTo>
                  <a:cubicBezTo>
                    <a:pt x="171" y="49"/>
                    <a:pt x="171" y="49"/>
                    <a:pt x="17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200" y="56"/>
                    <a:pt x="215" y="47"/>
                    <a:pt x="231" y="4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29" y="66"/>
                    <a:pt x="227" y="66"/>
                    <a:pt x="224" y="66"/>
                  </a:cubicBezTo>
                  <a:cubicBezTo>
                    <a:pt x="212" y="66"/>
                    <a:pt x="196" y="75"/>
                    <a:pt x="191" y="85"/>
                  </a:cubicBezTo>
                  <a:cubicBezTo>
                    <a:pt x="191" y="172"/>
                    <a:pt x="191" y="172"/>
                    <a:pt x="191" y="172"/>
                  </a:cubicBezTo>
                  <a:lnTo>
                    <a:pt x="171" y="172"/>
                  </a:lnTo>
                  <a:close/>
                  <a:moveTo>
                    <a:pt x="242" y="111"/>
                  </a:moveTo>
                  <a:cubicBezTo>
                    <a:pt x="242" y="75"/>
                    <a:pt x="267" y="46"/>
                    <a:pt x="302" y="46"/>
                  </a:cubicBezTo>
                  <a:cubicBezTo>
                    <a:pt x="340" y="46"/>
                    <a:pt x="361" y="75"/>
                    <a:pt x="361" y="112"/>
                  </a:cubicBezTo>
                  <a:cubicBezTo>
                    <a:pt x="361" y="117"/>
                    <a:pt x="361" y="117"/>
                    <a:pt x="361" y="117"/>
                  </a:cubicBezTo>
                  <a:cubicBezTo>
                    <a:pt x="262" y="117"/>
                    <a:pt x="262" y="117"/>
                    <a:pt x="262" y="117"/>
                  </a:cubicBezTo>
                  <a:cubicBezTo>
                    <a:pt x="264" y="140"/>
                    <a:pt x="280" y="159"/>
                    <a:pt x="306" y="159"/>
                  </a:cubicBezTo>
                  <a:cubicBezTo>
                    <a:pt x="320" y="159"/>
                    <a:pt x="334" y="154"/>
                    <a:pt x="344" y="144"/>
                  </a:cubicBezTo>
                  <a:cubicBezTo>
                    <a:pt x="353" y="156"/>
                    <a:pt x="353" y="156"/>
                    <a:pt x="353" y="156"/>
                  </a:cubicBezTo>
                  <a:cubicBezTo>
                    <a:pt x="341" y="169"/>
                    <a:pt x="325" y="175"/>
                    <a:pt x="304" y="175"/>
                  </a:cubicBezTo>
                  <a:cubicBezTo>
                    <a:pt x="268" y="175"/>
                    <a:pt x="242" y="149"/>
                    <a:pt x="242" y="111"/>
                  </a:cubicBezTo>
                  <a:close/>
                  <a:moveTo>
                    <a:pt x="302" y="62"/>
                  </a:moveTo>
                  <a:cubicBezTo>
                    <a:pt x="276" y="62"/>
                    <a:pt x="263" y="84"/>
                    <a:pt x="262" y="103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42" y="85"/>
                    <a:pt x="330" y="62"/>
                    <a:pt x="302" y="62"/>
                  </a:cubicBezTo>
                  <a:close/>
                  <a:moveTo>
                    <a:pt x="463" y="172"/>
                  </a:moveTo>
                  <a:cubicBezTo>
                    <a:pt x="463" y="158"/>
                    <a:pt x="463" y="158"/>
                    <a:pt x="463" y="158"/>
                  </a:cubicBezTo>
                  <a:cubicBezTo>
                    <a:pt x="452" y="169"/>
                    <a:pt x="438" y="175"/>
                    <a:pt x="422" y="175"/>
                  </a:cubicBezTo>
                  <a:cubicBezTo>
                    <a:pt x="401" y="175"/>
                    <a:pt x="379" y="161"/>
                    <a:pt x="379" y="134"/>
                  </a:cubicBezTo>
                  <a:cubicBezTo>
                    <a:pt x="379" y="107"/>
                    <a:pt x="401" y="94"/>
                    <a:pt x="422" y="94"/>
                  </a:cubicBezTo>
                  <a:cubicBezTo>
                    <a:pt x="439" y="94"/>
                    <a:pt x="453" y="99"/>
                    <a:pt x="463" y="111"/>
                  </a:cubicBezTo>
                  <a:cubicBezTo>
                    <a:pt x="463" y="89"/>
                    <a:pt x="463" y="89"/>
                    <a:pt x="463" y="89"/>
                  </a:cubicBezTo>
                  <a:cubicBezTo>
                    <a:pt x="463" y="72"/>
                    <a:pt x="449" y="63"/>
                    <a:pt x="432" y="63"/>
                  </a:cubicBezTo>
                  <a:cubicBezTo>
                    <a:pt x="417" y="63"/>
                    <a:pt x="405" y="68"/>
                    <a:pt x="394" y="80"/>
                  </a:cubicBezTo>
                  <a:cubicBezTo>
                    <a:pt x="385" y="67"/>
                    <a:pt x="385" y="67"/>
                    <a:pt x="385" y="67"/>
                  </a:cubicBezTo>
                  <a:cubicBezTo>
                    <a:pt x="398" y="53"/>
                    <a:pt x="414" y="46"/>
                    <a:pt x="434" y="46"/>
                  </a:cubicBezTo>
                  <a:cubicBezTo>
                    <a:pt x="460" y="46"/>
                    <a:pt x="482" y="58"/>
                    <a:pt x="482" y="88"/>
                  </a:cubicBezTo>
                  <a:cubicBezTo>
                    <a:pt x="482" y="172"/>
                    <a:pt x="482" y="172"/>
                    <a:pt x="482" y="172"/>
                  </a:cubicBezTo>
                  <a:lnTo>
                    <a:pt x="463" y="172"/>
                  </a:lnTo>
                  <a:close/>
                  <a:moveTo>
                    <a:pt x="463" y="146"/>
                  </a:moveTo>
                  <a:cubicBezTo>
                    <a:pt x="463" y="123"/>
                    <a:pt x="463" y="123"/>
                    <a:pt x="463" y="123"/>
                  </a:cubicBezTo>
                  <a:cubicBezTo>
                    <a:pt x="455" y="113"/>
                    <a:pt x="442" y="108"/>
                    <a:pt x="429" y="108"/>
                  </a:cubicBezTo>
                  <a:cubicBezTo>
                    <a:pt x="411" y="108"/>
                    <a:pt x="399" y="119"/>
                    <a:pt x="399" y="135"/>
                  </a:cubicBezTo>
                  <a:cubicBezTo>
                    <a:pt x="399" y="150"/>
                    <a:pt x="411" y="161"/>
                    <a:pt x="429" y="161"/>
                  </a:cubicBezTo>
                  <a:cubicBezTo>
                    <a:pt x="442" y="161"/>
                    <a:pt x="455" y="156"/>
                    <a:pt x="463" y="146"/>
                  </a:cubicBezTo>
                  <a:close/>
                  <a:moveTo>
                    <a:pt x="517" y="146"/>
                  </a:moveTo>
                  <a:cubicBezTo>
                    <a:pt x="517" y="66"/>
                    <a:pt x="517" y="66"/>
                    <a:pt x="517" y="66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7" y="49"/>
                    <a:pt x="497" y="49"/>
                    <a:pt x="497" y="49"/>
                  </a:cubicBezTo>
                  <a:cubicBezTo>
                    <a:pt x="517" y="49"/>
                    <a:pt x="517" y="49"/>
                    <a:pt x="517" y="49"/>
                  </a:cubicBezTo>
                  <a:cubicBezTo>
                    <a:pt x="517" y="16"/>
                    <a:pt x="517" y="16"/>
                    <a:pt x="517" y="16"/>
                  </a:cubicBezTo>
                  <a:cubicBezTo>
                    <a:pt x="536" y="16"/>
                    <a:pt x="536" y="16"/>
                    <a:pt x="536" y="16"/>
                  </a:cubicBezTo>
                  <a:cubicBezTo>
                    <a:pt x="536" y="49"/>
                    <a:pt x="536" y="49"/>
                    <a:pt x="536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66"/>
                    <a:pt x="561" y="66"/>
                    <a:pt x="561" y="66"/>
                  </a:cubicBezTo>
                  <a:cubicBezTo>
                    <a:pt x="536" y="66"/>
                    <a:pt x="536" y="66"/>
                    <a:pt x="536" y="66"/>
                  </a:cubicBezTo>
                  <a:cubicBezTo>
                    <a:pt x="536" y="142"/>
                    <a:pt x="536" y="142"/>
                    <a:pt x="536" y="142"/>
                  </a:cubicBezTo>
                  <a:cubicBezTo>
                    <a:pt x="536" y="151"/>
                    <a:pt x="540" y="158"/>
                    <a:pt x="549" y="158"/>
                  </a:cubicBezTo>
                  <a:cubicBezTo>
                    <a:pt x="554" y="158"/>
                    <a:pt x="559" y="156"/>
                    <a:pt x="562" y="153"/>
                  </a:cubicBezTo>
                  <a:cubicBezTo>
                    <a:pt x="567" y="167"/>
                    <a:pt x="567" y="167"/>
                    <a:pt x="567" y="167"/>
                  </a:cubicBezTo>
                  <a:cubicBezTo>
                    <a:pt x="562" y="172"/>
                    <a:pt x="556" y="175"/>
                    <a:pt x="544" y="175"/>
                  </a:cubicBezTo>
                  <a:cubicBezTo>
                    <a:pt x="526" y="175"/>
                    <a:pt x="517" y="165"/>
                    <a:pt x="517" y="146"/>
                  </a:cubicBezTo>
                  <a:close/>
                  <a:moveTo>
                    <a:pt x="578" y="19"/>
                  </a:moveTo>
                  <a:cubicBezTo>
                    <a:pt x="578" y="12"/>
                    <a:pt x="584" y="6"/>
                    <a:pt x="591" y="6"/>
                  </a:cubicBezTo>
                  <a:cubicBezTo>
                    <a:pt x="598" y="6"/>
                    <a:pt x="604" y="12"/>
                    <a:pt x="604" y="19"/>
                  </a:cubicBezTo>
                  <a:cubicBezTo>
                    <a:pt x="604" y="26"/>
                    <a:pt x="598" y="32"/>
                    <a:pt x="591" y="32"/>
                  </a:cubicBezTo>
                  <a:cubicBezTo>
                    <a:pt x="584" y="32"/>
                    <a:pt x="578" y="26"/>
                    <a:pt x="578" y="19"/>
                  </a:cubicBezTo>
                  <a:close/>
                  <a:moveTo>
                    <a:pt x="582" y="172"/>
                  </a:moveTo>
                  <a:cubicBezTo>
                    <a:pt x="582" y="49"/>
                    <a:pt x="582" y="49"/>
                    <a:pt x="582" y="49"/>
                  </a:cubicBezTo>
                  <a:cubicBezTo>
                    <a:pt x="601" y="49"/>
                    <a:pt x="601" y="49"/>
                    <a:pt x="601" y="49"/>
                  </a:cubicBezTo>
                  <a:cubicBezTo>
                    <a:pt x="601" y="172"/>
                    <a:pt x="601" y="172"/>
                    <a:pt x="601" y="172"/>
                  </a:cubicBezTo>
                  <a:lnTo>
                    <a:pt x="582" y="172"/>
                  </a:lnTo>
                  <a:close/>
                  <a:moveTo>
                    <a:pt x="716" y="172"/>
                  </a:moveTo>
                  <a:cubicBezTo>
                    <a:pt x="716" y="92"/>
                    <a:pt x="716" y="92"/>
                    <a:pt x="716" y="92"/>
                  </a:cubicBezTo>
                  <a:cubicBezTo>
                    <a:pt x="716" y="70"/>
                    <a:pt x="705" y="63"/>
                    <a:pt x="688" y="63"/>
                  </a:cubicBezTo>
                  <a:cubicBezTo>
                    <a:pt x="673" y="63"/>
                    <a:pt x="659" y="72"/>
                    <a:pt x="652" y="82"/>
                  </a:cubicBezTo>
                  <a:cubicBezTo>
                    <a:pt x="652" y="172"/>
                    <a:pt x="652" y="172"/>
                    <a:pt x="652" y="172"/>
                  </a:cubicBezTo>
                  <a:cubicBezTo>
                    <a:pt x="633" y="172"/>
                    <a:pt x="633" y="172"/>
                    <a:pt x="633" y="172"/>
                  </a:cubicBezTo>
                  <a:cubicBezTo>
                    <a:pt x="633" y="49"/>
                    <a:pt x="633" y="49"/>
                    <a:pt x="633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67"/>
                    <a:pt x="652" y="67"/>
                    <a:pt x="652" y="67"/>
                  </a:cubicBezTo>
                  <a:cubicBezTo>
                    <a:pt x="660" y="57"/>
                    <a:pt x="677" y="46"/>
                    <a:pt x="695" y="46"/>
                  </a:cubicBezTo>
                  <a:cubicBezTo>
                    <a:pt x="721" y="46"/>
                    <a:pt x="735" y="59"/>
                    <a:pt x="735" y="86"/>
                  </a:cubicBezTo>
                  <a:cubicBezTo>
                    <a:pt x="735" y="172"/>
                    <a:pt x="735" y="172"/>
                    <a:pt x="735" y="172"/>
                  </a:cubicBezTo>
                  <a:lnTo>
                    <a:pt x="716" y="172"/>
                  </a:lnTo>
                  <a:close/>
                  <a:moveTo>
                    <a:pt x="766" y="204"/>
                  </a:moveTo>
                  <a:cubicBezTo>
                    <a:pt x="776" y="189"/>
                    <a:pt x="776" y="189"/>
                    <a:pt x="776" y="189"/>
                  </a:cubicBezTo>
                  <a:cubicBezTo>
                    <a:pt x="786" y="202"/>
                    <a:pt x="798" y="206"/>
                    <a:pt x="816" y="206"/>
                  </a:cubicBezTo>
                  <a:cubicBezTo>
                    <a:pt x="836" y="206"/>
                    <a:pt x="855" y="196"/>
                    <a:pt x="855" y="169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6" y="164"/>
                    <a:pt x="831" y="174"/>
                    <a:pt x="814" y="174"/>
                  </a:cubicBezTo>
                  <a:cubicBezTo>
                    <a:pt x="782" y="174"/>
                    <a:pt x="759" y="150"/>
                    <a:pt x="759" y="110"/>
                  </a:cubicBezTo>
                  <a:cubicBezTo>
                    <a:pt x="759" y="71"/>
                    <a:pt x="782" y="46"/>
                    <a:pt x="814" y="46"/>
                  </a:cubicBezTo>
                  <a:cubicBezTo>
                    <a:pt x="830" y="46"/>
                    <a:pt x="845" y="54"/>
                    <a:pt x="855" y="68"/>
                  </a:cubicBezTo>
                  <a:cubicBezTo>
                    <a:pt x="855" y="49"/>
                    <a:pt x="855" y="49"/>
                    <a:pt x="855" y="49"/>
                  </a:cubicBezTo>
                  <a:cubicBezTo>
                    <a:pt x="874" y="49"/>
                    <a:pt x="874" y="49"/>
                    <a:pt x="874" y="49"/>
                  </a:cubicBezTo>
                  <a:cubicBezTo>
                    <a:pt x="874" y="169"/>
                    <a:pt x="874" y="169"/>
                    <a:pt x="874" y="169"/>
                  </a:cubicBezTo>
                  <a:cubicBezTo>
                    <a:pt x="874" y="209"/>
                    <a:pt x="846" y="222"/>
                    <a:pt x="816" y="222"/>
                  </a:cubicBezTo>
                  <a:cubicBezTo>
                    <a:pt x="795" y="222"/>
                    <a:pt x="781" y="218"/>
                    <a:pt x="766" y="204"/>
                  </a:cubicBezTo>
                  <a:close/>
                  <a:moveTo>
                    <a:pt x="855" y="137"/>
                  </a:moveTo>
                  <a:cubicBezTo>
                    <a:pt x="855" y="83"/>
                    <a:pt x="855" y="83"/>
                    <a:pt x="855" y="83"/>
                  </a:cubicBezTo>
                  <a:cubicBezTo>
                    <a:pt x="848" y="72"/>
                    <a:pt x="834" y="63"/>
                    <a:pt x="818" y="63"/>
                  </a:cubicBezTo>
                  <a:cubicBezTo>
                    <a:pt x="794" y="63"/>
                    <a:pt x="779" y="83"/>
                    <a:pt x="779" y="110"/>
                  </a:cubicBezTo>
                  <a:cubicBezTo>
                    <a:pt x="779" y="137"/>
                    <a:pt x="794" y="157"/>
                    <a:pt x="818" y="157"/>
                  </a:cubicBezTo>
                  <a:cubicBezTo>
                    <a:pt x="834" y="157"/>
                    <a:pt x="848" y="147"/>
                    <a:pt x="855" y="137"/>
                  </a:cubicBezTo>
                  <a:close/>
                  <a:moveTo>
                    <a:pt x="1042" y="172"/>
                  </a:moveTo>
                  <a:cubicBezTo>
                    <a:pt x="1042" y="158"/>
                    <a:pt x="1042" y="158"/>
                    <a:pt x="1042" y="158"/>
                  </a:cubicBezTo>
                  <a:cubicBezTo>
                    <a:pt x="1032" y="169"/>
                    <a:pt x="1018" y="175"/>
                    <a:pt x="1001" y="175"/>
                  </a:cubicBezTo>
                  <a:cubicBezTo>
                    <a:pt x="980" y="175"/>
                    <a:pt x="958" y="161"/>
                    <a:pt x="958" y="134"/>
                  </a:cubicBezTo>
                  <a:cubicBezTo>
                    <a:pt x="958" y="107"/>
                    <a:pt x="980" y="94"/>
                    <a:pt x="1001" y="94"/>
                  </a:cubicBezTo>
                  <a:cubicBezTo>
                    <a:pt x="1018" y="94"/>
                    <a:pt x="1032" y="99"/>
                    <a:pt x="1042" y="111"/>
                  </a:cubicBezTo>
                  <a:cubicBezTo>
                    <a:pt x="1042" y="89"/>
                    <a:pt x="1042" y="89"/>
                    <a:pt x="1042" y="89"/>
                  </a:cubicBezTo>
                  <a:cubicBezTo>
                    <a:pt x="1042" y="72"/>
                    <a:pt x="1029" y="63"/>
                    <a:pt x="1011" y="63"/>
                  </a:cubicBezTo>
                  <a:cubicBezTo>
                    <a:pt x="996" y="63"/>
                    <a:pt x="984" y="68"/>
                    <a:pt x="973" y="80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78" y="53"/>
                    <a:pt x="993" y="46"/>
                    <a:pt x="1013" y="46"/>
                  </a:cubicBezTo>
                  <a:cubicBezTo>
                    <a:pt x="1039" y="46"/>
                    <a:pt x="1061" y="58"/>
                    <a:pt x="1061" y="88"/>
                  </a:cubicBezTo>
                  <a:cubicBezTo>
                    <a:pt x="1061" y="172"/>
                    <a:pt x="1061" y="172"/>
                    <a:pt x="1061" y="172"/>
                  </a:cubicBezTo>
                  <a:lnTo>
                    <a:pt x="1042" y="172"/>
                  </a:lnTo>
                  <a:close/>
                  <a:moveTo>
                    <a:pt x="1042" y="146"/>
                  </a:moveTo>
                  <a:cubicBezTo>
                    <a:pt x="1042" y="123"/>
                    <a:pt x="1042" y="123"/>
                    <a:pt x="1042" y="123"/>
                  </a:cubicBezTo>
                  <a:cubicBezTo>
                    <a:pt x="1035" y="113"/>
                    <a:pt x="1022" y="108"/>
                    <a:pt x="1008" y="108"/>
                  </a:cubicBezTo>
                  <a:cubicBezTo>
                    <a:pt x="990" y="108"/>
                    <a:pt x="978" y="119"/>
                    <a:pt x="978" y="135"/>
                  </a:cubicBezTo>
                  <a:cubicBezTo>
                    <a:pt x="978" y="150"/>
                    <a:pt x="990" y="161"/>
                    <a:pt x="1008" y="161"/>
                  </a:cubicBezTo>
                  <a:cubicBezTo>
                    <a:pt x="1022" y="161"/>
                    <a:pt x="1035" y="156"/>
                    <a:pt x="1042" y="146"/>
                  </a:cubicBezTo>
                  <a:close/>
                  <a:moveTo>
                    <a:pt x="1146" y="87"/>
                  </a:moveTo>
                  <a:cubicBezTo>
                    <a:pt x="1146" y="35"/>
                    <a:pt x="1184" y="0"/>
                    <a:pt x="1233" y="0"/>
                  </a:cubicBezTo>
                  <a:cubicBezTo>
                    <a:pt x="1263" y="0"/>
                    <a:pt x="1284" y="14"/>
                    <a:pt x="1297" y="33"/>
                  </a:cubicBezTo>
                  <a:cubicBezTo>
                    <a:pt x="1280" y="43"/>
                    <a:pt x="1280" y="43"/>
                    <a:pt x="1280" y="43"/>
                  </a:cubicBezTo>
                  <a:cubicBezTo>
                    <a:pt x="1270" y="29"/>
                    <a:pt x="1252" y="19"/>
                    <a:pt x="1233" y="19"/>
                  </a:cubicBezTo>
                  <a:cubicBezTo>
                    <a:pt x="1196" y="19"/>
                    <a:pt x="1168" y="47"/>
                    <a:pt x="1168" y="87"/>
                  </a:cubicBezTo>
                  <a:cubicBezTo>
                    <a:pt x="1168" y="128"/>
                    <a:pt x="1196" y="156"/>
                    <a:pt x="1233" y="156"/>
                  </a:cubicBezTo>
                  <a:cubicBezTo>
                    <a:pt x="1252" y="156"/>
                    <a:pt x="1270" y="146"/>
                    <a:pt x="1280" y="132"/>
                  </a:cubicBezTo>
                  <a:cubicBezTo>
                    <a:pt x="1298" y="142"/>
                    <a:pt x="1298" y="142"/>
                    <a:pt x="1298" y="142"/>
                  </a:cubicBezTo>
                  <a:cubicBezTo>
                    <a:pt x="1283" y="161"/>
                    <a:pt x="1263" y="175"/>
                    <a:pt x="1233" y="175"/>
                  </a:cubicBezTo>
                  <a:cubicBezTo>
                    <a:pt x="1184" y="175"/>
                    <a:pt x="1146" y="140"/>
                    <a:pt x="1146" y="87"/>
                  </a:cubicBezTo>
                  <a:close/>
                  <a:moveTo>
                    <a:pt x="1394" y="172"/>
                  </a:moveTo>
                  <a:cubicBezTo>
                    <a:pt x="1394" y="158"/>
                    <a:pt x="1394" y="158"/>
                    <a:pt x="1394" y="158"/>
                  </a:cubicBezTo>
                  <a:cubicBezTo>
                    <a:pt x="1384" y="169"/>
                    <a:pt x="1370" y="175"/>
                    <a:pt x="1354" y="175"/>
                  </a:cubicBezTo>
                  <a:cubicBezTo>
                    <a:pt x="1333" y="175"/>
                    <a:pt x="1311" y="161"/>
                    <a:pt x="1311" y="134"/>
                  </a:cubicBezTo>
                  <a:cubicBezTo>
                    <a:pt x="1311" y="107"/>
                    <a:pt x="1333" y="94"/>
                    <a:pt x="1354" y="94"/>
                  </a:cubicBezTo>
                  <a:cubicBezTo>
                    <a:pt x="1370" y="94"/>
                    <a:pt x="1384" y="99"/>
                    <a:pt x="1394" y="111"/>
                  </a:cubicBezTo>
                  <a:cubicBezTo>
                    <a:pt x="1394" y="89"/>
                    <a:pt x="1394" y="89"/>
                    <a:pt x="1394" y="89"/>
                  </a:cubicBezTo>
                  <a:cubicBezTo>
                    <a:pt x="1394" y="72"/>
                    <a:pt x="1381" y="63"/>
                    <a:pt x="1363" y="63"/>
                  </a:cubicBezTo>
                  <a:cubicBezTo>
                    <a:pt x="1349" y="63"/>
                    <a:pt x="1337" y="68"/>
                    <a:pt x="1326" y="80"/>
                  </a:cubicBezTo>
                  <a:cubicBezTo>
                    <a:pt x="1317" y="67"/>
                    <a:pt x="1317" y="67"/>
                    <a:pt x="1317" y="67"/>
                  </a:cubicBezTo>
                  <a:cubicBezTo>
                    <a:pt x="1330" y="53"/>
                    <a:pt x="1346" y="46"/>
                    <a:pt x="1366" y="46"/>
                  </a:cubicBezTo>
                  <a:cubicBezTo>
                    <a:pt x="1392" y="46"/>
                    <a:pt x="1413" y="58"/>
                    <a:pt x="1413" y="88"/>
                  </a:cubicBezTo>
                  <a:cubicBezTo>
                    <a:pt x="1413" y="172"/>
                    <a:pt x="1413" y="172"/>
                    <a:pt x="1413" y="172"/>
                  </a:cubicBezTo>
                  <a:lnTo>
                    <a:pt x="1394" y="172"/>
                  </a:lnTo>
                  <a:close/>
                  <a:moveTo>
                    <a:pt x="1394" y="146"/>
                  </a:moveTo>
                  <a:cubicBezTo>
                    <a:pt x="1394" y="123"/>
                    <a:pt x="1394" y="123"/>
                    <a:pt x="1394" y="123"/>
                  </a:cubicBezTo>
                  <a:cubicBezTo>
                    <a:pt x="1387" y="113"/>
                    <a:pt x="1374" y="108"/>
                    <a:pt x="1360" y="108"/>
                  </a:cubicBezTo>
                  <a:cubicBezTo>
                    <a:pt x="1343" y="108"/>
                    <a:pt x="1330" y="119"/>
                    <a:pt x="1330" y="135"/>
                  </a:cubicBezTo>
                  <a:cubicBezTo>
                    <a:pt x="1330" y="150"/>
                    <a:pt x="1343" y="161"/>
                    <a:pt x="1360" y="161"/>
                  </a:cubicBezTo>
                  <a:cubicBezTo>
                    <a:pt x="1374" y="161"/>
                    <a:pt x="1387" y="156"/>
                    <a:pt x="1394" y="146"/>
                  </a:cubicBezTo>
                  <a:close/>
                  <a:moveTo>
                    <a:pt x="1528" y="172"/>
                  </a:moveTo>
                  <a:cubicBezTo>
                    <a:pt x="1528" y="92"/>
                    <a:pt x="1528" y="92"/>
                    <a:pt x="1528" y="92"/>
                  </a:cubicBezTo>
                  <a:cubicBezTo>
                    <a:pt x="1528" y="70"/>
                    <a:pt x="1517" y="63"/>
                    <a:pt x="1501" y="63"/>
                  </a:cubicBezTo>
                  <a:cubicBezTo>
                    <a:pt x="1486" y="63"/>
                    <a:pt x="1471" y="72"/>
                    <a:pt x="1464" y="82"/>
                  </a:cubicBezTo>
                  <a:cubicBezTo>
                    <a:pt x="1464" y="172"/>
                    <a:pt x="1464" y="172"/>
                    <a:pt x="1464" y="172"/>
                  </a:cubicBezTo>
                  <a:cubicBezTo>
                    <a:pt x="1445" y="172"/>
                    <a:pt x="1445" y="172"/>
                    <a:pt x="1445" y="172"/>
                  </a:cubicBezTo>
                  <a:cubicBezTo>
                    <a:pt x="1445" y="49"/>
                    <a:pt x="1445" y="49"/>
                    <a:pt x="1445" y="49"/>
                  </a:cubicBezTo>
                  <a:cubicBezTo>
                    <a:pt x="1464" y="49"/>
                    <a:pt x="1464" y="49"/>
                    <a:pt x="1464" y="49"/>
                  </a:cubicBezTo>
                  <a:cubicBezTo>
                    <a:pt x="1464" y="67"/>
                    <a:pt x="1464" y="67"/>
                    <a:pt x="1464" y="67"/>
                  </a:cubicBezTo>
                  <a:cubicBezTo>
                    <a:pt x="1473" y="57"/>
                    <a:pt x="1490" y="46"/>
                    <a:pt x="1508" y="46"/>
                  </a:cubicBezTo>
                  <a:cubicBezTo>
                    <a:pt x="1534" y="46"/>
                    <a:pt x="1547" y="59"/>
                    <a:pt x="1547" y="86"/>
                  </a:cubicBezTo>
                  <a:cubicBezTo>
                    <a:pt x="1547" y="172"/>
                    <a:pt x="1547" y="172"/>
                    <a:pt x="1547" y="172"/>
                  </a:cubicBezTo>
                  <a:lnTo>
                    <a:pt x="1528" y="172"/>
                  </a:lnTo>
                  <a:close/>
                  <a:moveTo>
                    <a:pt x="1572" y="111"/>
                  </a:moveTo>
                  <a:cubicBezTo>
                    <a:pt x="1572" y="74"/>
                    <a:pt x="1596" y="46"/>
                    <a:pt x="1633" y="46"/>
                  </a:cubicBezTo>
                  <a:cubicBezTo>
                    <a:pt x="1655" y="46"/>
                    <a:pt x="1669" y="55"/>
                    <a:pt x="1678" y="68"/>
                  </a:cubicBezTo>
                  <a:cubicBezTo>
                    <a:pt x="1665" y="79"/>
                    <a:pt x="1665" y="79"/>
                    <a:pt x="1665" y="79"/>
                  </a:cubicBezTo>
                  <a:cubicBezTo>
                    <a:pt x="1657" y="68"/>
                    <a:pt x="1647" y="63"/>
                    <a:pt x="1634" y="63"/>
                  </a:cubicBezTo>
                  <a:cubicBezTo>
                    <a:pt x="1608" y="63"/>
                    <a:pt x="1592" y="83"/>
                    <a:pt x="1592" y="111"/>
                  </a:cubicBezTo>
                  <a:cubicBezTo>
                    <a:pt x="1592" y="138"/>
                    <a:pt x="1608" y="158"/>
                    <a:pt x="1634" y="158"/>
                  </a:cubicBezTo>
                  <a:cubicBezTo>
                    <a:pt x="1647" y="158"/>
                    <a:pt x="1657" y="153"/>
                    <a:pt x="1665" y="142"/>
                  </a:cubicBezTo>
                  <a:cubicBezTo>
                    <a:pt x="1678" y="154"/>
                    <a:pt x="1678" y="154"/>
                    <a:pt x="1678" y="154"/>
                  </a:cubicBezTo>
                  <a:cubicBezTo>
                    <a:pt x="1669" y="166"/>
                    <a:pt x="1655" y="175"/>
                    <a:pt x="1633" y="175"/>
                  </a:cubicBezTo>
                  <a:cubicBezTo>
                    <a:pt x="1596" y="175"/>
                    <a:pt x="1572" y="147"/>
                    <a:pt x="1572" y="111"/>
                  </a:cubicBezTo>
                  <a:close/>
                  <a:moveTo>
                    <a:pt x="1691" y="111"/>
                  </a:moveTo>
                  <a:cubicBezTo>
                    <a:pt x="1691" y="75"/>
                    <a:pt x="1717" y="46"/>
                    <a:pt x="1752" y="46"/>
                  </a:cubicBezTo>
                  <a:cubicBezTo>
                    <a:pt x="1789" y="46"/>
                    <a:pt x="1811" y="75"/>
                    <a:pt x="1811" y="112"/>
                  </a:cubicBezTo>
                  <a:cubicBezTo>
                    <a:pt x="1811" y="117"/>
                    <a:pt x="1811" y="117"/>
                    <a:pt x="1811" y="117"/>
                  </a:cubicBezTo>
                  <a:cubicBezTo>
                    <a:pt x="1711" y="117"/>
                    <a:pt x="1711" y="117"/>
                    <a:pt x="1711" y="117"/>
                  </a:cubicBezTo>
                  <a:cubicBezTo>
                    <a:pt x="1713" y="140"/>
                    <a:pt x="1729" y="159"/>
                    <a:pt x="1756" y="159"/>
                  </a:cubicBezTo>
                  <a:cubicBezTo>
                    <a:pt x="1769" y="159"/>
                    <a:pt x="1784" y="154"/>
                    <a:pt x="1793" y="144"/>
                  </a:cubicBezTo>
                  <a:cubicBezTo>
                    <a:pt x="1803" y="156"/>
                    <a:pt x="1803" y="156"/>
                    <a:pt x="1803" y="156"/>
                  </a:cubicBezTo>
                  <a:cubicBezTo>
                    <a:pt x="1790" y="169"/>
                    <a:pt x="1774" y="175"/>
                    <a:pt x="1754" y="175"/>
                  </a:cubicBezTo>
                  <a:cubicBezTo>
                    <a:pt x="1717" y="175"/>
                    <a:pt x="1691" y="149"/>
                    <a:pt x="1691" y="111"/>
                  </a:cubicBezTo>
                  <a:close/>
                  <a:moveTo>
                    <a:pt x="1751" y="62"/>
                  </a:moveTo>
                  <a:cubicBezTo>
                    <a:pt x="1725" y="62"/>
                    <a:pt x="1712" y="84"/>
                    <a:pt x="1711" y="103"/>
                  </a:cubicBezTo>
                  <a:cubicBezTo>
                    <a:pt x="1792" y="103"/>
                    <a:pt x="1792" y="103"/>
                    <a:pt x="1792" y="103"/>
                  </a:cubicBezTo>
                  <a:cubicBezTo>
                    <a:pt x="1792" y="85"/>
                    <a:pt x="1779" y="62"/>
                    <a:pt x="1751" y="62"/>
                  </a:cubicBezTo>
                  <a:close/>
                  <a:moveTo>
                    <a:pt x="1835" y="172"/>
                  </a:moveTo>
                  <a:cubicBezTo>
                    <a:pt x="1835" y="49"/>
                    <a:pt x="1835" y="49"/>
                    <a:pt x="1835" y="49"/>
                  </a:cubicBezTo>
                  <a:cubicBezTo>
                    <a:pt x="1854" y="49"/>
                    <a:pt x="1854" y="49"/>
                    <a:pt x="1854" y="49"/>
                  </a:cubicBezTo>
                  <a:cubicBezTo>
                    <a:pt x="1854" y="69"/>
                    <a:pt x="1854" y="69"/>
                    <a:pt x="1854" y="69"/>
                  </a:cubicBezTo>
                  <a:cubicBezTo>
                    <a:pt x="1864" y="56"/>
                    <a:pt x="1878" y="47"/>
                    <a:pt x="1895" y="47"/>
                  </a:cubicBezTo>
                  <a:cubicBezTo>
                    <a:pt x="1895" y="66"/>
                    <a:pt x="1895" y="66"/>
                    <a:pt x="1895" y="66"/>
                  </a:cubicBezTo>
                  <a:cubicBezTo>
                    <a:pt x="1893" y="66"/>
                    <a:pt x="1891" y="66"/>
                    <a:pt x="1887" y="66"/>
                  </a:cubicBezTo>
                  <a:cubicBezTo>
                    <a:pt x="1876" y="66"/>
                    <a:pt x="1860" y="75"/>
                    <a:pt x="1854" y="85"/>
                  </a:cubicBezTo>
                  <a:cubicBezTo>
                    <a:pt x="1854" y="172"/>
                    <a:pt x="1854" y="172"/>
                    <a:pt x="1854" y="172"/>
                  </a:cubicBezTo>
                  <a:lnTo>
                    <a:pt x="1835" y="172"/>
                  </a:lnTo>
                  <a:close/>
                  <a:moveTo>
                    <a:pt x="1901" y="119"/>
                  </a:moveTo>
                  <a:cubicBezTo>
                    <a:pt x="1901" y="102"/>
                    <a:pt x="1901" y="102"/>
                    <a:pt x="1901" y="102"/>
                  </a:cubicBezTo>
                  <a:cubicBezTo>
                    <a:pt x="1962" y="102"/>
                    <a:pt x="1962" y="102"/>
                    <a:pt x="1962" y="102"/>
                  </a:cubicBezTo>
                  <a:cubicBezTo>
                    <a:pt x="1962" y="119"/>
                    <a:pt x="1962" y="119"/>
                    <a:pt x="1962" y="119"/>
                  </a:cubicBezTo>
                  <a:lnTo>
                    <a:pt x="1901" y="119"/>
                  </a:lnTo>
                  <a:close/>
                  <a:moveTo>
                    <a:pt x="1988" y="172"/>
                  </a:moveTo>
                  <a:cubicBezTo>
                    <a:pt x="1988" y="66"/>
                    <a:pt x="1988" y="66"/>
                    <a:pt x="1988" y="66"/>
                  </a:cubicBezTo>
                  <a:cubicBezTo>
                    <a:pt x="1968" y="66"/>
                    <a:pt x="1968" y="66"/>
                    <a:pt x="1968" y="66"/>
                  </a:cubicBezTo>
                  <a:cubicBezTo>
                    <a:pt x="1968" y="49"/>
                    <a:pt x="1968" y="49"/>
                    <a:pt x="1968" y="49"/>
                  </a:cubicBezTo>
                  <a:cubicBezTo>
                    <a:pt x="1988" y="49"/>
                    <a:pt x="1988" y="49"/>
                    <a:pt x="1988" y="49"/>
                  </a:cubicBezTo>
                  <a:cubicBezTo>
                    <a:pt x="1988" y="40"/>
                    <a:pt x="1988" y="40"/>
                    <a:pt x="1988" y="40"/>
                  </a:cubicBezTo>
                  <a:cubicBezTo>
                    <a:pt x="1988" y="15"/>
                    <a:pt x="2002" y="0"/>
                    <a:pt x="2023" y="0"/>
                  </a:cubicBezTo>
                  <a:cubicBezTo>
                    <a:pt x="2033" y="0"/>
                    <a:pt x="2042" y="2"/>
                    <a:pt x="2049" y="9"/>
                  </a:cubicBezTo>
                  <a:cubicBezTo>
                    <a:pt x="2042" y="22"/>
                    <a:pt x="2042" y="22"/>
                    <a:pt x="2042" y="22"/>
                  </a:cubicBezTo>
                  <a:cubicBezTo>
                    <a:pt x="2037" y="18"/>
                    <a:pt x="2033" y="16"/>
                    <a:pt x="2026" y="16"/>
                  </a:cubicBezTo>
                  <a:cubicBezTo>
                    <a:pt x="2014" y="16"/>
                    <a:pt x="2007" y="24"/>
                    <a:pt x="2007" y="40"/>
                  </a:cubicBezTo>
                  <a:cubicBezTo>
                    <a:pt x="2007" y="49"/>
                    <a:pt x="2007" y="49"/>
                    <a:pt x="2007" y="49"/>
                  </a:cubicBezTo>
                  <a:cubicBezTo>
                    <a:pt x="2032" y="49"/>
                    <a:pt x="2032" y="49"/>
                    <a:pt x="2032" y="49"/>
                  </a:cubicBezTo>
                  <a:cubicBezTo>
                    <a:pt x="2032" y="66"/>
                    <a:pt x="2032" y="66"/>
                    <a:pt x="2032" y="66"/>
                  </a:cubicBezTo>
                  <a:cubicBezTo>
                    <a:pt x="2007" y="66"/>
                    <a:pt x="2007" y="66"/>
                    <a:pt x="2007" y="66"/>
                  </a:cubicBezTo>
                  <a:cubicBezTo>
                    <a:pt x="2007" y="172"/>
                    <a:pt x="2007" y="172"/>
                    <a:pt x="2007" y="172"/>
                  </a:cubicBezTo>
                  <a:lnTo>
                    <a:pt x="1988" y="172"/>
                  </a:lnTo>
                  <a:close/>
                  <a:moveTo>
                    <a:pt x="2048" y="172"/>
                  </a:moveTo>
                  <a:cubicBezTo>
                    <a:pt x="2048" y="49"/>
                    <a:pt x="2048" y="49"/>
                    <a:pt x="2048" y="49"/>
                  </a:cubicBezTo>
                  <a:cubicBezTo>
                    <a:pt x="2067" y="49"/>
                    <a:pt x="2067" y="49"/>
                    <a:pt x="2067" y="49"/>
                  </a:cubicBezTo>
                  <a:cubicBezTo>
                    <a:pt x="2067" y="69"/>
                    <a:pt x="2067" y="69"/>
                    <a:pt x="2067" y="69"/>
                  </a:cubicBezTo>
                  <a:cubicBezTo>
                    <a:pt x="2077" y="56"/>
                    <a:pt x="2091" y="47"/>
                    <a:pt x="2108" y="47"/>
                  </a:cubicBezTo>
                  <a:cubicBezTo>
                    <a:pt x="2108" y="66"/>
                    <a:pt x="2108" y="66"/>
                    <a:pt x="2108" y="66"/>
                  </a:cubicBezTo>
                  <a:cubicBezTo>
                    <a:pt x="2106" y="66"/>
                    <a:pt x="2104" y="66"/>
                    <a:pt x="2100" y="66"/>
                  </a:cubicBezTo>
                  <a:cubicBezTo>
                    <a:pt x="2089" y="66"/>
                    <a:pt x="2073" y="75"/>
                    <a:pt x="2067" y="85"/>
                  </a:cubicBezTo>
                  <a:cubicBezTo>
                    <a:pt x="2067" y="172"/>
                    <a:pt x="2067" y="172"/>
                    <a:pt x="2067" y="172"/>
                  </a:cubicBezTo>
                  <a:lnTo>
                    <a:pt x="2048" y="172"/>
                  </a:lnTo>
                  <a:close/>
                  <a:moveTo>
                    <a:pt x="2119" y="111"/>
                  </a:moveTo>
                  <a:cubicBezTo>
                    <a:pt x="2119" y="75"/>
                    <a:pt x="2144" y="46"/>
                    <a:pt x="2179" y="46"/>
                  </a:cubicBezTo>
                  <a:cubicBezTo>
                    <a:pt x="2216" y="46"/>
                    <a:pt x="2238" y="75"/>
                    <a:pt x="2238" y="112"/>
                  </a:cubicBezTo>
                  <a:cubicBezTo>
                    <a:pt x="2238" y="117"/>
                    <a:pt x="2238" y="117"/>
                    <a:pt x="2238" y="117"/>
                  </a:cubicBezTo>
                  <a:cubicBezTo>
                    <a:pt x="2139" y="117"/>
                    <a:pt x="2139" y="117"/>
                    <a:pt x="2139" y="117"/>
                  </a:cubicBezTo>
                  <a:cubicBezTo>
                    <a:pt x="2140" y="140"/>
                    <a:pt x="2156" y="159"/>
                    <a:pt x="2183" y="159"/>
                  </a:cubicBezTo>
                  <a:cubicBezTo>
                    <a:pt x="2197" y="159"/>
                    <a:pt x="2211" y="154"/>
                    <a:pt x="2221" y="144"/>
                  </a:cubicBezTo>
                  <a:cubicBezTo>
                    <a:pt x="2230" y="156"/>
                    <a:pt x="2230" y="156"/>
                    <a:pt x="2230" y="156"/>
                  </a:cubicBezTo>
                  <a:cubicBezTo>
                    <a:pt x="2218" y="169"/>
                    <a:pt x="2201" y="175"/>
                    <a:pt x="2181" y="175"/>
                  </a:cubicBezTo>
                  <a:cubicBezTo>
                    <a:pt x="2145" y="175"/>
                    <a:pt x="2119" y="149"/>
                    <a:pt x="2119" y="111"/>
                  </a:cubicBezTo>
                  <a:close/>
                  <a:moveTo>
                    <a:pt x="2179" y="62"/>
                  </a:moveTo>
                  <a:cubicBezTo>
                    <a:pt x="2153" y="62"/>
                    <a:pt x="2140" y="84"/>
                    <a:pt x="2139" y="103"/>
                  </a:cubicBezTo>
                  <a:cubicBezTo>
                    <a:pt x="2219" y="103"/>
                    <a:pt x="2219" y="103"/>
                    <a:pt x="2219" y="103"/>
                  </a:cubicBezTo>
                  <a:cubicBezTo>
                    <a:pt x="2219" y="85"/>
                    <a:pt x="2207" y="62"/>
                    <a:pt x="2179" y="62"/>
                  </a:cubicBezTo>
                  <a:close/>
                  <a:moveTo>
                    <a:pt x="2255" y="111"/>
                  </a:moveTo>
                  <a:cubicBezTo>
                    <a:pt x="2255" y="75"/>
                    <a:pt x="2281" y="46"/>
                    <a:pt x="2316" y="46"/>
                  </a:cubicBezTo>
                  <a:cubicBezTo>
                    <a:pt x="2353" y="46"/>
                    <a:pt x="2375" y="75"/>
                    <a:pt x="2375" y="112"/>
                  </a:cubicBezTo>
                  <a:cubicBezTo>
                    <a:pt x="2375" y="117"/>
                    <a:pt x="2375" y="117"/>
                    <a:pt x="2375" y="117"/>
                  </a:cubicBezTo>
                  <a:cubicBezTo>
                    <a:pt x="2275" y="117"/>
                    <a:pt x="2275" y="117"/>
                    <a:pt x="2275" y="117"/>
                  </a:cubicBezTo>
                  <a:cubicBezTo>
                    <a:pt x="2277" y="140"/>
                    <a:pt x="2293" y="159"/>
                    <a:pt x="2320" y="159"/>
                  </a:cubicBezTo>
                  <a:cubicBezTo>
                    <a:pt x="2334" y="159"/>
                    <a:pt x="2348" y="154"/>
                    <a:pt x="2357" y="144"/>
                  </a:cubicBezTo>
                  <a:cubicBezTo>
                    <a:pt x="2367" y="156"/>
                    <a:pt x="2367" y="156"/>
                    <a:pt x="2367" y="156"/>
                  </a:cubicBezTo>
                  <a:cubicBezTo>
                    <a:pt x="2354" y="169"/>
                    <a:pt x="2338" y="175"/>
                    <a:pt x="2318" y="175"/>
                  </a:cubicBezTo>
                  <a:cubicBezTo>
                    <a:pt x="2281" y="175"/>
                    <a:pt x="2255" y="149"/>
                    <a:pt x="2255" y="111"/>
                  </a:cubicBezTo>
                  <a:close/>
                  <a:moveTo>
                    <a:pt x="2316" y="62"/>
                  </a:moveTo>
                  <a:cubicBezTo>
                    <a:pt x="2289" y="62"/>
                    <a:pt x="2276" y="84"/>
                    <a:pt x="2275" y="103"/>
                  </a:cubicBezTo>
                  <a:cubicBezTo>
                    <a:pt x="2356" y="103"/>
                    <a:pt x="2356" y="103"/>
                    <a:pt x="2356" y="103"/>
                  </a:cubicBezTo>
                  <a:cubicBezTo>
                    <a:pt x="2356" y="85"/>
                    <a:pt x="2344" y="62"/>
                    <a:pt x="2316" y="62"/>
                  </a:cubicBezTo>
                  <a:close/>
                  <a:moveTo>
                    <a:pt x="2589" y="172"/>
                  </a:moveTo>
                  <a:cubicBezTo>
                    <a:pt x="2551" y="35"/>
                    <a:pt x="2551" y="35"/>
                    <a:pt x="2551" y="35"/>
                  </a:cubicBezTo>
                  <a:cubicBezTo>
                    <a:pt x="2514" y="172"/>
                    <a:pt x="2514" y="172"/>
                    <a:pt x="2514" y="172"/>
                  </a:cubicBezTo>
                  <a:cubicBezTo>
                    <a:pt x="2491" y="172"/>
                    <a:pt x="2491" y="172"/>
                    <a:pt x="2491" y="172"/>
                  </a:cubicBezTo>
                  <a:cubicBezTo>
                    <a:pt x="2443" y="3"/>
                    <a:pt x="2443" y="3"/>
                    <a:pt x="2443" y="3"/>
                  </a:cubicBezTo>
                  <a:cubicBezTo>
                    <a:pt x="2466" y="3"/>
                    <a:pt x="2466" y="3"/>
                    <a:pt x="2466" y="3"/>
                  </a:cubicBezTo>
                  <a:cubicBezTo>
                    <a:pt x="2504" y="144"/>
                    <a:pt x="2504" y="144"/>
                    <a:pt x="2504" y="144"/>
                  </a:cubicBezTo>
                  <a:cubicBezTo>
                    <a:pt x="2543" y="3"/>
                    <a:pt x="2543" y="3"/>
                    <a:pt x="2543" y="3"/>
                  </a:cubicBezTo>
                  <a:cubicBezTo>
                    <a:pt x="2560" y="3"/>
                    <a:pt x="2560" y="3"/>
                    <a:pt x="2560" y="3"/>
                  </a:cubicBezTo>
                  <a:cubicBezTo>
                    <a:pt x="2599" y="144"/>
                    <a:pt x="2599" y="144"/>
                    <a:pt x="2599" y="144"/>
                  </a:cubicBezTo>
                  <a:cubicBezTo>
                    <a:pt x="2637" y="3"/>
                    <a:pt x="2637" y="3"/>
                    <a:pt x="2637" y="3"/>
                  </a:cubicBezTo>
                  <a:cubicBezTo>
                    <a:pt x="2660" y="3"/>
                    <a:pt x="2660" y="3"/>
                    <a:pt x="2660" y="3"/>
                  </a:cubicBezTo>
                  <a:cubicBezTo>
                    <a:pt x="2612" y="172"/>
                    <a:pt x="2612" y="172"/>
                    <a:pt x="2612" y="172"/>
                  </a:cubicBezTo>
                  <a:lnTo>
                    <a:pt x="2589" y="172"/>
                  </a:lnTo>
                  <a:close/>
                  <a:moveTo>
                    <a:pt x="2659" y="111"/>
                  </a:moveTo>
                  <a:cubicBezTo>
                    <a:pt x="2659" y="75"/>
                    <a:pt x="2683" y="46"/>
                    <a:pt x="2720" y="46"/>
                  </a:cubicBezTo>
                  <a:cubicBezTo>
                    <a:pt x="2757" y="46"/>
                    <a:pt x="2781" y="75"/>
                    <a:pt x="2781" y="111"/>
                  </a:cubicBezTo>
                  <a:cubicBezTo>
                    <a:pt x="2781" y="146"/>
                    <a:pt x="2757" y="175"/>
                    <a:pt x="2720" y="175"/>
                  </a:cubicBezTo>
                  <a:cubicBezTo>
                    <a:pt x="2683" y="175"/>
                    <a:pt x="2659" y="146"/>
                    <a:pt x="2659" y="111"/>
                  </a:cubicBezTo>
                  <a:close/>
                  <a:moveTo>
                    <a:pt x="2761" y="111"/>
                  </a:moveTo>
                  <a:cubicBezTo>
                    <a:pt x="2761" y="86"/>
                    <a:pt x="2746" y="63"/>
                    <a:pt x="2720" y="63"/>
                  </a:cubicBezTo>
                  <a:cubicBezTo>
                    <a:pt x="2694" y="63"/>
                    <a:pt x="2679" y="86"/>
                    <a:pt x="2679" y="111"/>
                  </a:cubicBezTo>
                  <a:cubicBezTo>
                    <a:pt x="2679" y="136"/>
                    <a:pt x="2694" y="158"/>
                    <a:pt x="2720" y="158"/>
                  </a:cubicBezTo>
                  <a:cubicBezTo>
                    <a:pt x="2746" y="158"/>
                    <a:pt x="2761" y="136"/>
                    <a:pt x="2761" y="111"/>
                  </a:cubicBezTo>
                  <a:close/>
                  <a:moveTo>
                    <a:pt x="2805" y="172"/>
                  </a:moveTo>
                  <a:cubicBezTo>
                    <a:pt x="2805" y="49"/>
                    <a:pt x="2805" y="49"/>
                    <a:pt x="2805" y="49"/>
                  </a:cubicBezTo>
                  <a:cubicBezTo>
                    <a:pt x="2824" y="49"/>
                    <a:pt x="2824" y="49"/>
                    <a:pt x="2824" y="49"/>
                  </a:cubicBezTo>
                  <a:cubicBezTo>
                    <a:pt x="2824" y="69"/>
                    <a:pt x="2824" y="69"/>
                    <a:pt x="2824" y="69"/>
                  </a:cubicBezTo>
                  <a:cubicBezTo>
                    <a:pt x="2834" y="56"/>
                    <a:pt x="2849" y="47"/>
                    <a:pt x="2865" y="47"/>
                  </a:cubicBezTo>
                  <a:cubicBezTo>
                    <a:pt x="2865" y="66"/>
                    <a:pt x="2865" y="66"/>
                    <a:pt x="2865" y="66"/>
                  </a:cubicBezTo>
                  <a:cubicBezTo>
                    <a:pt x="2863" y="66"/>
                    <a:pt x="2861" y="66"/>
                    <a:pt x="2858" y="66"/>
                  </a:cubicBezTo>
                  <a:cubicBezTo>
                    <a:pt x="2846" y="66"/>
                    <a:pt x="2830" y="75"/>
                    <a:pt x="2824" y="85"/>
                  </a:cubicBezTo>
                  <a:cubicBezTo>
                    <a:pt x="2824" y="172"/>
                    <a:pt x="2824" y="172"/>
                    <a:pt x="2824" y="172"/>
                  </a:cubicBezTo>
                  <a:lnTo>
                    <a:pt x="2805" y="172"/>
                  </a:lnTo>
                  <a:close/>
                  <a:moveTo>
                    <a:pt x="2883" y="172"/>
                  </a:moveTo>
                  <a:cubicBezTo>
                    <a:pt x="2883" y="3"/>
                    <a:pt x="2883" y="3"/>
                    <a:pt x="2883" y="3"/>
                  </a:cubicBezTo>
                  <a:cubicBezTo>
                    <a:pt x="2902" y="3"/>
                    <a:pt x="2902" y="3"/>
                    <a:pt x="2902" y="3"/>
                  </a:cubicBezTo>
                  <a:cubicBezTo>
                    <a:pt x="2902" y="172"/>
                    <a:pt x="2902" y="172"/>
                    <a:pt x="2902" y="172"/>
                  </a:cubicBezTo>
                  <a:lnTo>
                    <a:pt x="2883" y="172"/>
                  </a:lnTo>
                  <a:close/>
                  <a:moveTo>
                    <a:pt x="3023" y="172"/>
                  </a:moveTo>
                  <a:cubicBezTo>
                    <a:pt x="3023" y="154"/>
                    <a:pt x="3023" y="154"/>
                    <a:pt x="3023" y="154"/>
                  </a:cubicBezTo>
                  <a:cubicBezTo>
                    <a:pt x="3014" y="166"/>
                    <a:pt x="2999" y="175"/>
                    <a:pt x="2981" y="175"/>
                  </a:cubicBezTo>
                  <a:cubicBezTo>
                    <a:pt x="2949" y="175"/>
                    <a:pt x="2927" y="151"/>
                    <a:pt x="2927" y="111"/>
                  </a:cubicBezTo>
                  <a:cubicBezTo>
                    <a:pt x="2927" y="72"/>
                    <a:pt x="2949" y="46"/>
                    <a:pt x="2981" y="46"/>
                  </a:cubicBezTo>
                  <a:cubicBezTo>
                    <a:pt x="2998" y="46"/>
                    <a:pt x="3013" y="54"/>
                    <a:pt x="3023" y="68"/>
                  </a:cubicBezTo>
                  <a:cubicBezTo>
                    <a:pt x="3023" y="3"/>
                    <a:pt x="3023" y="3"/>
                    <a:pt x="3023" y="3"/>
                  </a:cubicBezTo>
                  <a:cubicBezTo>
                    <a:pt x="3042" y="3"/>
                    <a:pt x="3042" y="3"/>
                    <a:pt x="3042" y="3"/>
                  </a:cubicBezTo>
                  <a:cubicBezTo>
                    <a:pt x="3042" y="172"/>
                    <a:pt x="3042" y="172"/>
                    <a:pt x="3042" y="172"/>
                  </a:cubicBezTo>
                  <a:lnTo>
                    <a:pt x="3023" y="172"/>
                  </a:lnTo>
                  <a:close/>
                  <a:moveTo>
                    <a:pt x="3023" y="139"/>
                  </a:moveTo>
                  <a:cubicBezTo>
                    <a:pt x="3023" y="83"/>
                    <a:pt x="3023" y="83"/>
                    <a:pt x="3023" y="83"/>
                  </a:cubicBezTo>
                  <a:cubicBezTo>
                    <a:pt x="3016" y="72"/>
                    <a:pt x="3001" y="63"/>
                    <a:pt x="2986" y="63"/>
                  </a:cubicBezTo>
                  <a:cubicBezTo>
                    <a:pt x="2961" y="63"/>
                    <a:pt x="2947" y="84"/>
                    <a:pt x="2947" y="111"/>
                  </a:cubicBezTo>
                  <a:cubicBezTo>
                    <a:pt x="2947" y="138"/>
                    <a:pt x="2961" y="158"/>
                    <a:pt x="2986" y="158"/>
                  </a:cubicBezTo>
                  <a:cubicBezTo>
                    <a:pt x="3001" y="158"/>
                    <a:pt x="3016" y="149"/>
                    <a:pt x="3023" y="139"/>
                  </a:cubicBezTo>
                  <a:close/>
                  <a:moveTo>
                    <a:pt x="3070" y="161"/>
                  </a:moveTo>
                  <a:cubicBezTo>
                    <a:pt x="3070" y="153"/>
                    <a:pt x="3076" y="147"/>
                    <a:pt x="3084" y="147"/>
                  </a:cubicBezTo>
                  <a:cubicBezTo>
                    <a:pt x="3091" y="147"/>
                    <a:pt x="3098" y="153"/>
                    <a:pt x="3098" y="161"/>
                  </a:cubicBezTo>
                  <a:cubicBezTo>
                    <a:pt x="3098" y="168"/>
                    <a:pt x="3091" y="175"/>
                    <a:pt x="3084" y="175"/>
                  </a:cubicBezTo>
                  <a:cubicBezTo>
                    <a:pt x="3076" y="175"/>
                    <a:pt x="3070" y="168"/>
                    <a:pt x="307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2993" y="950"/>
              <a:ext cx="1921" cy="108"/>
            </a:xfrm>
            <a:custGeom>
              <a:avLst/>
              <a:gdLst>
                <a:gd name="T0" fmla="*/ 146 w 3965"/>
                <a:gd name="T1" fmla="*/ 88 h 222"/>
                <a:gd name="T2" fmla="*/ 277 w 3965"/>
                <a:gd name="T3" fmla="*/ 92 h 222"/>
                <a:gd name="T4" fmla="*/ 213 w 3965"/>
                <a:gd name="T5" fmla="*/ 50 h 222"/>
                <a:gd name="T6" fmla="*/ 321 w 3965"/>
                <a:gd name="T7" fmla="*/ 111 h 222"/>
                <a:gd name="T8" fmla="*/ 423 w 3965"/>
                <a:gd name="T9" fmla="*/ 144 h 222"/>
                <a:gd name="T10" fmla="*/ 421 w 3965"/>
                <a:gd name="T11" fmla="*/ 103 h 222"/>
                <a:gd name="T12" fmla="*/ 593 w 3965"/>
                <a:gd name="T13" fmla="*/ 105 h 222"/>
                <a:gd name="T14" fmla="*/ 546 w 3965"/>
                <a:gd name="T15" fmla="*/ 22 h 222"/>
                <a:gd name="T16" fmla="*/ 776 w 3965"/>
                <a:gd name="T17" fmla="*/ 112 h 222"/>
                <a:gd name="T18" fmla="*/ 719 w 3965"/>
                <a:gd name="T19" fmla="*/ 175 h 222"/>
                <a:gd name="T20" fmla="*/ 800 w 3965"/>
                <a:gd name="T21" fmla="*/ 172 h 222"/>
                <a:gd name="T22" fmla="*/ 853 w 3965"/>
                <a:gd name="T23" fmla="*/ 66 h 222"/>
                <a:gd name="T24" fmla="*/ 917 w 3965"/>
                <a:gd name="T25" fmla="*/ 160 h 222"/>
                <a:gd name="T26" fmla="*/ 916 w 3965"/>
                <a:gd name="T27" fmla="*/ 62 h 222"/>
                <a:gd name="T28" fmla="*/ 1043 w 3965"/>
                <a:gd name="T29" fmla="*/ 46 h 222"/>
                <a:gd name="T30" fmla="*/ 1002 w 3965"/>
                <a:gd name="T31" fmla="*/ 111 h 222"/>
                <a:gd name="T32" fmla="*/ 1148 w 3965"/>
                <a:gd name="T33" fmla="*/ 83 h 222"/>
                <a:gd name="T34" fmla="*/ 1191 w 3965"/>
                <a:gd name="T35" fmla="*/ 46 h 222"/>
                <a:gd name="T36" fmla="*/ 1274 w 3965"/>
                <a:gd name="T37" fmla="*/ 173 h 222"/>
                <a:gd name="T38" fmla="*/ 1368 w 3965"/>
                <a:gd name="T39" fmla="*/ 88 h 222"/>
                <a:gd name="T40" fmla="*/ 1452 w 3965"/>
                <a:gd name="T41" fmla="*/ 19 h 222"/>
                <a:gd name="T42" fmla="*/ 1617 w 3965"/>
                <a:gd name="T43" fmla="*/ 63 h 222"/>
                <a:gd name="T44" fmla="*/ 1581 w 3965"/>
                <a:gd name="T45" fmla="*/ 67 h 222"/>
                <a:gd name="T46" fmla="*/ 1749 w 3965"/>
                <a:gd name="T47" fmla="*/ 46 h 222"/>
                <a:gd name="T48" fmla="*/ 1800 w 3965"/>
                <a:gd name="T49" fmla="*/ 157 h 222"/>
                <a:gd name="T50" fmla="*/ 1749 w 3965"/>
                <a:gd name="T51" fmla="*/ 62 h 222"/>
                <a:gd name="T52" fmla="*/ 1892 w 3965"/>
                <a:gd name="T53" fmla="*/ 172 h 222"/>
                <a:gd name="T54" fmla="*/ 2015 w 3965"/>
                <a:gd name="T55" fmla="*/ 88 h 222"/>
                <a:gd name="T56" fmla="*/ 2063 w 3965"/>
                <a:gd name="T57" fmla="*/ 172 h 222"/>
                <a:gd name="T58" fmla="*/ 2113 w 3965"/>
                <a:gd name="T59" fmla="*/ 142 h 222"/>
                <a:gd name="T60" fmla="*/ 2189 w 3965"/>
                <a:gd name="T61" fmla="*/ 77 h 222"/>
                <a:gd name="T62" fmla="*/ 2219 w 3965"/>
                <a:gd name="T63" fmla="*/ 111 h 222"/>
                <a:gd name="T64" fmla="*/ 2281 w 3965"/>
                <a:gd name="T65" fmla="*/ 158 h 222"/>
                <a:gd name="T66" fmla="*/ 2399 w 3965"/>
                <a:gd name="T67" fmla="*/ 46 h 222"/>
                <a:gd name="T68" fmla="*/ 2358 w 3965"/>
                <a:gd name="T69" fmla="*/ 111 h 222"/>
                <a:gd name="T70" fmla="*/ 2528 w 3965"/>
                <a:gd name="T71" fmla="*/ 150 h 222"/>
                <a:gd name="T72" fmla="*/ 2656 w 3965"/>
                <a:gd name="T73" fmla="*/ 46 h 222"/>
                <a:gd name="T74" fmla="*/ 2707 w 3965"/>
                <a:gd name="T75" fmla="*/ 157 h 222"/>
                <a:gd name="T76" fmla="*/ 2656 w 3965"/>
                <a:gd name="T77" fmla="*/ 62 h 222"/>
                <a:gd name="T78" fmla="*/ 2799 w 3965"/>
                <a:gd name="T79" fmla="*/ 67 h 222"/>
                <a:gd name="T80" fmla="*/ 2823 w 3965"/>
                <a:gd name="T81" fmla="*/ 205 h 222"/>
                <a:gd name="T82" fmla="*/ 2901 w 3965"/>
                <a:gd name="T83" fmla="*/ 50 h 222"/>
                <a:gd name="T84" fmla="*/ 3071 w 3965"/>
                <a:gd name="T85" fmla="*/ 172 h 222"/>
                <a:gd name="T86" fmla="*/ 3071 w 3965"/>
                <a:gd name="T87" fmla="*/ 89 h 222"/>
                <a:gd name="T88" fmla="*/ 3090 w 3965"/>
                <a:gd name="T89" fmla="*/ 172 h 222"/>
                <a:gd name="T90" fmla="*/ 3037 w 3965"/>
                <a:gd name="T91" fmla="*/ 162 h 222"/>
                <a:gd name="T92" fmla="*/ 3126 w 3965"/>
                <a:gd name="T93" fmla="*/ 50 h 222"/>
                <a:gd name="T94" fmla="*/ 3145 w 3965"/>
                <a:gd name="T95" fmla="*/ 66 h 222"/>
                <a:gd name="T96" fmla="*/ 3126 w 3965"/>
                <a:gd name="T97" fmla="*/ 147 h 222"/>
                <a:gd name="T98" fmla="*/ 3326 w 3965"/>
                <a:gd name="T99" fmla="*/ 111 h 222"/>
                <a:gd name="T100" fmla="*/ 3345 w 3965"/>
                <a:gd name="T101" fmla="*/ 88 h 222"/>
                <a:gd name="T102" fmla="*/ 3262 w 3965"/>
                <a:gd name="T103" fmla="*/ 135 h 222"/>
                <a:gd name="T104" fmla="*/ 3406 w 3965"/>
                <a:gd name="T105" fmla="*/ 3 h 222"/>
                <a:gd name="T106" fmla="*/ 3552 w 3965"/>
                <a:gd name="T107" fmla="*/ 19 h 222"/>
                <a:gd name="T108" fmla="*/ 3556 w 3965"/>
                <a:gd name="T109" fmla="*/ 50 h 222"/>
                <a:gd name="T110" fmla="*/ 3732 w 3965"/>
                <a:gd name="T111" fmla="*/ 63 h 222"/>
                <a:gd name="T112" fmla="*/ 3626 w 3965"/>
                <a:gd name="T113" fmla="*/ 83 h 222"/>
                <a:gd name="T114" fmla="*/ 3665 w 3965"/>
                <a:gd name="T115" fmla="*/ 46 h 222"/>
                <a:gd name="T116" fmla="*/ 3798 w 3965"/>
                <a:gd name="T117" fmla="*/ 111 h 222"/>
                <a:gd name="T118" fmla="*/ 3901 w 3965"/>
                <a:gd name="T119" fmla="*/ 144 h 222"/>
                <a:gd name="T120" fmla="*/ 3899 w 3965"/>
                <a:gd name="T121" fmla="*/ 103 h 222"/>
                <a:gd name="T122" fmla="*/ 3937 w 3965"/>
                <a:gd name="T123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65" h="222">
                  <a:moveTo>
                    <a:pt x="0" y="88"/>
                  </a:moveTo>
                  <a:cubicBezTo>
                    <a:pt x="0" y="38"/>
                    <a:pt x="34" y="0"/>
                    <a:pt x="84" y="0"/>
                  </a:cubicBezTo>
                  <a:cubicBezTo>
                    <a:pt x="134" y="0"/>
                    <a:pt x="168" y="38"/>
                    <a:pt x="168" y="88"/>
                  </a:cubicBezTo>
                  <a:cubicBezTo>
                    <a:pt x="168" y="138"/>
                    <a:pt x="134" y="175"/>
                    <a:pt x="84" y="175"/>
                  </a:cubicBezTo>
                  <a:cubicBezTo>
                    <a:pt x="34" y="175"/>
                    <a:pt x="0" y="138"/>
                    <a:pt x="0" y="88"/>
                  </a:cubicBezTo>
                  <a:close/>
                  <a:moveTo>
                    <a:pt x="146" y="88"/>
                  </a:moveTo>
                  <a:cubicBezTo>
                    <a:pt x="146" y="48"/>
                    <a:pt x="122" y="19"/>
                    <a:pt x="84" y="19"/>
                  </a:cubicBezTo>
                  <a:cubicBezTo>
                    <a:pt x="46" y="19"/>
                    <a:pt x="22" y="48"/>
                    <a:pt x="22" y="88"/>
                  </a:cubicBezTo>
                  <a:cubicBezTo>
                    <a:pt x="22" y="127"/>
                    <a:pt x="46" y="157"/>
                    <a:pt x="84" y="157"/>
                  </a:cubicBezTo>
                  <a:cubicBezTo>
                    <a:pt x="122" y="157"/>
                    <a:pt x="146" y="127"/>
                    <a:pt x="146" y="88"/>
                  </a:cubicBezTo>
                  <a:close/>
                  <a:moveTo>
                    <a:pt x="277" y="172"/>
                  </a:moveTo>
                  <a:cubicBezTo>
                    <a:pt x="277" y="92"/>
                    <a:pt x="277" y="92"/>
                    <a:pt x="277" y="92"/>
                  </a:cubicBezTo>
                  <a:cubicBezTo>
                    <a:pt x="277" y="70"/>
                    <a:pt x="266" y="63"/>
                    <a:pt x="250" y="63"/>
                  </a:cubicBezTo>
                  <a:cubicBezTo>
                    <a:pt x="235" y="63"/>
                    <a:pt x="220" y="73"/>
                    <a:pt x="213" y="83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194" y="172"/>
                    <a:pt x="194" y="172"/>
                    <a:pt x="194" y="172"/>
                  </a:cubicBezTo>
                  <a:cubicBezTo>
                    <a:pt x="194" y="50"/>
                    <a:pt x="194" y="50"/>
                    <a:pt x="194" y="50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22" y="57"/>
                    <a:pt x="239" y="46"/>
                    <a:pt x="257" y="46"/>
                  </a:cubicBezTo>
                  <a:cubicBezTo>
                    <a:pt x="283" y="46"/>
                    <a:pt x="296" y="59"/>
                    <a:pt x="296" y="86"/>
                  </a:cubicBezTo>
                  <a:cubicBezTo>
                    <a:pt x="296" y="172"/>
                    <a:pt x="296" y="172"/>
                    <a:pt x="296" y="172"/>
                  </a:cubicBezTo>
                  <a:lnTo>
                    <a:pt x="277" y="172"/>
                  </a:lnTo>
                  <a:close/>
                  <a:moveTo>
                    <a:pt x="321" y="111"/>
                  </a:moveTo>
                  <a:cubicBezTo>
                    <a:pt x="321" y="75"/>
                    <a:pt x="346" y="46"/>
                    <a:pt x="381" y="46"/>
                  </a:cubicBezTo>
                  <a:cubicBezTo>
                    <a:pt x="418" y="46"/>
                    <a:pt x="440" y="75"/>
                    <a:pt x="440" y="112"/>
                  </a:cubicBezTo>
                  <a:cubicBezTo>
                    <a:pt x="440" y="117"/>
                    <a:pt x="440" y="117"/>
                    <a:pt x="440" y="117"/>
                  </a:cubicBezTo>
                  <a:cubicBezTo>
                    <a:pt x="341" y="117"/>
                    <a:pt x="341" y="117"/>
                    <a:pt x="341" y="117"/>
                  </a:cubicBezTo>
                  <a:cubicBezTo>
                    <a:pt x="342" y="140"/>
                    <a:pt x="359" y="160"/>
                    <a:pt x="385" y="160"/>
                  </a:cubicBezTo>
                  <a:cubicBezTo>
                    <a:pt x="399" y="160"/>
                    <a:pt x="413" y="154"/>
                    <a:pt x="423" y="144"/>
                  </a:cubicBezTo>
                  <a:cubicBezTo>
                    <a:pt x="432" y="157"/>
                    <a:pt x="432" y="157"/>
                    <a:pt x="432" y="157"/>
                  </a:cubicBezTo>
                  <a:cubicBezTo>
                    <a:pt x="420" y="169"/>
                    <a:pt x="403" y="175"/>
                    <a:pt x="383" y="175"/>
                  </a:cubicBezTo>
                  <a:cubicBezTo>
                    <a:pt x="347" y="175"/>
                    <a:pt x="321" y="149"/>
                    <a:pt x="321" y="111"/>
                  </a:cubicBezTo>
                  <a:close/>
                  <a:moveTo>
                    <a:pt x="381" y="62"/>
                  </a:moveTo>
                  <a:cubicBezTo>
                    <a:pt x="355" y="62"/>
                    <a:pt x="342" y="84"/>
                    <a:pt x="341" y="103"/>
                  </a:cubicBezTo>
                  <a:cubicBezTo>
                    <a:pt x="421" y="103"/>
                    <a:pt x="421" y="103"/>
                    <a:pt x="421" y="103"/>
                  </a:cubicBezTo>
                  <a:cubicBezTo>
                    <a:pt x="421" y="85"/>
                    <a:pt x="409" y="62"/>
                    <a:pt x="381" y="62"/>
                  </a:cubicBezTo>
                  <a:close/>
                  <a:moveTo>
                    <a:pt x="525" y="172"/>
                  </a:moveTo>
                  <a:cubicBezTo>
                    <a:pt x="525" y="3"/>
                    <a:pt x="525" y="3"/>
                    <a:pt x="525" y="3"/>
                  </a:cubicBezTo>
                  <a:cubicBezTo>
                    <a:pt x="593" y="3"/>
                    <a:pt x="593" y="3"/>
                    <a:pt x="593" y="3"/>
                  </a:cubicBezTo>
                  <a:cubicBezTo>
                    <a:pt x="627" y="3"/>
                    <a:pt x="646" y="26"/>
                    <a:pt x="646" y="54"/>
                  </a:cubicBezTo>
                  <a:cubicBezTo>
                    <a:pt x="646" y="82"/>
                    <a:pt x="626" y="105"/>
                    <a:pt x="593" y="105"/>
                  </a:cubicBezTo>
                  <a:cubicBezTo>
                    <a:pt x="546" y="105"/>
                    <a:pt x="546" y="105"/>
                    <a:pt x="546" y="105"/>
                  </a:cubicBezTo>
                  <a:cubicBezTo>
                    <a:pt x="546" y="172"/>
                    <a:pt x="546" y="172"/>
                    <a:pt x="546" y="172"/>
                  </a:cubicBezTo>
                  <a:lnTo>
                    <a:pt x="525" y="172"/>
                  </a:lnTo>
                  <a:close/>
                  <a:moveTo>
                    <a:pt x="624" y="54"/>
                  </a:moveTo>
                  <a:cubicBezTo>
                    <a:pt x="624" y="35"/>
                    <a:pt x="610" y="22"/>
                    <a:pt x="590" y="22"/>
                  </a:cubicBezTo>
                  <a:cubicBezTo>
                    <a:pt x="546" y="22"/>
                    <a:pt x="546" y="22"/>
                    <a:pt x="546" y="22"/>
                  </a:cubicBezTo>
                  <a:cubicBezTo>
                    <a:pt x="546" y="86"/>
                    <a:pt x="546" y="86"/>
                    <a:pt x="546" y="86"/>
                  </a:cubicBezTo>
                  <a:cubicBezTo>
                    <a:pt x="590" y="86"/>
                    <a:pt x="590" y="86"/>
                    <a:pt x="590" y="86"/>
                  </a:cubicBezTo>
                  <a:cubicBezTo>
                    <a:pt x="610" y="86"/>
                    <a:pt x="624" y="73"/>
                    <a:pt x="624" y="54"/>
                  </a:cubicBezTo>
                  <a:close/>
                  <a:moveTo>
                    <a:pt x="656" y="111"/>
                  </a:moveTo>
                  <a:cubicBezTo>
                    <a:pt x="656" y="75"/>
                    <a:pt x="682" y="46"/>
                    <a:pt x="717" y="46"/>
                  </a:cubicBezTo>
                  <a:cubicBezTo>
                    <a:pt x="754" y="46"/>
                    <a:pt x="776" y="75"/>
                    <a:pt x="776" y="112"/>
                  </a:cubicBezTo>
                  <a:cubicBezTo>
                    <a:pt x="776" y="117"/>
                    <a:pt x="776" y="117"/>
                    <a:pt x="776" y="117"/>
                  </a:cubicBezTo>
                  <a:cubicBezTo>
                    <a:pt x="676" y="117"/>
                    <a:pt x="676" y="117"/>
                    <a:pt x="676" y="117"/>
                  </a:cubicBezTo>
                  <a:cubicBezTo>
                    <a:pt x="678" y="140"/>
                    <a:pt x="694" y="160"/>
                    <a:pt x="721" y="160"/>
                  </a:cubicBezTo>
                  <a:cubicBezTo>
                    <a:pt x="735" y="160"/>
                    <a:pt x="749" y="154"/>
                    <a:pt x="758" y="144"/>
                  </a:cubicBezTo>
                  <a:cubicBezTo>
                    <a:pt x="768" y="157"/>
                    <a:pt x="768" y="157"/>
                    <a:pt x="768" y="157"/>
                  </a:cubicBezTo>
                  <a:cubicBezTo>
                    <a:pt x="755" y="169"/>
                    <a:pt x="739" y="175"/>
                    <a:pt x="719" y="175"/>
                  </a:cubicBezTo>
                  <a:cubicBezTo>
                    <a:pt x="682" y="175"/>
                    <a:pt x="656" y="149"/>
                    <a:pt x="656" y="111"/>
                  </a:cubicBezTo>
                  <a:close/>
                  <a:moveTo>
                    <a:pt x="717" y="62"/>
                  </a:moveTo>
                  <a:cubicBezTo>
                    <a:pt x="690" y="62"/>
                    <a:pt x="677" y="84"/>
                    <a:pt x="676" y="103"/>
                  </a:cubicBezTo>
                  <a:cubicBezTo>
                    <a:pt x="757" y="103"/>
                    <a:pt x="757" y="103"/>
                    <a:pt x="757" y="103"/>
                  </a:cubicBezTo>
                  <a:cubicBezTo>
                    <a:pt x="757" y="85"/>
                    <a:pt x="745" y="62"/>
                    <a:pt x="717" y="62"/>
                  </a:cubicBezTo>
                  <a:close/>
                  <a:moveTo>
                    <a:pt x="800" y="172"/>
                  </a:moveTo>
                  <a:cubicBezTo>
                    <a:pt x="800" y="50"/>
                    <a:pt x="800" y="50"/>
                    <a:pt x="800" y="50"/>
                  </a:cubicBezTo>
                  <a:cubicBezTo>
                    <a:pt x="819" y="50"/>
                    <a:pt x="819" y="50"/>
                    <a:pt x="819" y="50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829" y="56"/>
                    <a:pt x="843" y="47"/>
                    <a:pt x="860" y="47"/>
                  </a:cubicBezTo>
                  <a:cubicBezTo>
                    <a:pt x="860" y="67"/>
                    <a:pt x="860" y="67"/>
                    <a:pt x="860" y="67"/>
                  </a:cubicBezTo>
                  <a:cubicBezTo>
                    <a:pt x="858" y="66"/>
                    <a:pt x="856" y="66"/>
                    <a:pt x="853" y="66"/>
                  </a:cubicBezTo>
                  <a:cubicBezTo>
                    <a:pt x="841" y="66"/>
                    <a:pt x="825" y="75"/>
                    <a:pt x="819" y="85"/>
                  </a:cubicBezTo>
                  <a:cubicBezTo>
                    <a:pt x="819" y="172"/>
                    <a:pt x="819" y="172"/>
                    <a:pt x="819" y="172"/>
                  </a:cubicBezTo>
                  <a:lnTo>
                    <a:pt x="800" y="172"/>
                  </a:lnTo>
                  <a:close/>
                  <a:moveTo>
                    <a:pt x="867" y="156"/>
                  </a:moveTo>
                  <a:cubicBezTo>
                    <a:pt x="877" y="142"/>
                    <a:pt x="877" y="142"/>
                    <a:pt x="877" y="142"/>
                  </a:cubicBezTo>
                  <a:cubicBezTo>
                    <a:pt x="885" y="152"/>
                    <a:pt x="901" y="160"/>
                    <a:pt x="917" y="160"/>
                  </a:cubicBezTo>
                  <a:cubicBezTo>
                    <a:pt x="936" y="160"/>
                    <a:pt x="946" y="151"/>
                    <a:pt x="946" y="139"/>
                  </a:cubicBezTo>
                  <a:cubicBezTo>
                    <a:pt x="946" y="109"/>
                    <a:pt x="870" y="127"/>
                    <a:pt x="870" y="82"/>
                  </a:cubicBezTo>
                  <a:cubicBezTo>
                    <a:pt x="870" y="63"/>
                    <a:pt x="887" y="46"/>
                    <a:pt x="916" y="46"/>
                  </a:cubicBezTo>
                  <a:cubicBezTo>
                    <a:pt x="937" y="46"/>
                    <a:pt x="952" y="54"/>
                    <a:pt x="962" y="64"/>
                  </a:cubicBezTo>
                  <a:cubicBezTo>
                    <a:pt x="953" y="77"/>
                    <a:pt x="953" y="77"/>
                    <a:pt x="953" y="77"/>
                  </a:cubicBezTo>
                  <a:cubicBezTo>
                    <a:pt x="945" y="69"/>
                    <a:pt x="932" y="62"/>
                    <a:pt x="916" y="62"/>
                  </a:cubicBezTo>
                  <a:cubicBezTo>
                    <a:pt x="899" y="62"/>
                    <a:pt x="889" y="70"/>
                    <a:pt x="889" y="81"/>
                  </a:cubicBezTo>
                  <a:cubicBezTo>
                    <a:pt x="889" y="108"/>
                    <a:pt x="965" y="90"/>
                    <a:pt x="965" y="138"/>
                  </a:cubicBezTo>
                  <a:cubicBezTo>
                    <a:pt x="965" y="159"/>
                    <a:pt x="948" y="175"/>
                    <a:pt x="917" y="175"/>
                  </a:cubicBezTo>
                  <a:cubicBezTo>
                    <a:pt x="897" y="175"/>
                    <a:pt x="879" y="169"/>
                    <a:pt x="867" y="156"/>
                  </a:cubicBezTo>
                  <a:close/>
                  <a:moveTo>
                    <a:pt x="982" y="111"/>
                  </a:moveTo>
                  <a:cubicBezTo>
                    <a:pt x="982" y="75"/>
                    <a:pt x="1006" y="46"/>
                    <a:pt x="1043" y="46"/>
                  </a:cubicBezTo>
                  <a:cubicBezTo>
                    <a:pt x="1081" y="46"/>
                    <a:pt x="1104" y="75"/>
                    <a:pt x="1104" y="111"/>
                  </a:cubicBezTo>
                  <a:cubicBezTo>
                    <a:pt x="1104" y="146"/>
                    <a:pt x="1081" y="175"/>
                    <a:pt x="1043" y="175"/>
                  </a:cubicBezTo>
                  <a:cubicBezTo>
                    <a:pt x="1006" y="175"/>
                    <a:pt x="982" y="146"/>
                    <a:pt x="982" y="111"/>
                  </a:cubicBezTo>
                  <a:close/>
                  <a:moveTo>
                    <a:pt x="1084" y="111"/>
                  </a:moveTo>
                  <a:cubicBezTo>
                    <a:pt x="1084" y="86"/>
                    <a:pt x="1069" y="63"/>
                    <a:pt x="1043" y="63"/>
                  </a:cubicBezTo>
                  <a:cubicBezTo>
                    <a:pt x="1017" y="63"/>
                    <a:pt x="1002" y="86"/>
                    <a:pt x="1002" y="111"/>
                  </a:cubicBezTo>
                  <a:cubicBezTo>
                    <a:pt x="1002" y="136"/>
                    <a:pt x="1017" y="158"/>
                    <a:pt x="1043" y="158"/>
                  </a:cubicBezTo>
                  <a:cubicBezTo>
                    <a:pt x="1069" y="158"/>
                    <a:pt x="1084" y="136"/>
                    <a:pt x="1084" y="111"/>
                  </a:cubicBezTo>
                  <a:close/>
                  <a:moveTo>
                    <a:pt x="1211" y="172"/>
                  </a:moveTo>
                  <a:cubicBezTo>
                    <a:pt x="1211" y="92"/>
                    <a:pt x="1211" y="92"/>
                    <a:pt x="1211" y="92"/>
                  </a:cubicBezTo>
                  <a:cubicBezTo>
                    <a:pt x="1211" y="70"/>
                    <a:pt x="1201" y="63"/>
                    <a:pt x="1184" y="63"/>
                  </a:cubicBezTo>
                  <a:cubicBezTo>
                    <a:pt x="1169" y="63"/>
                    <a:pt x="1155" y="73"/>
                    <a:pt x="1148" y="83"/>
                  </a:cubicBezTo>
                  <a:cubicBezTo>
                    <a:pt x="1148" y="172"/>
                    <a:pt x="1148" y="172"/>
                    <a:pt x="1148" y="172"/>
                  </a:cubicBezTo>
                  <a:cubicBezTo>
                    <a:pt x="1129" y="172"/>
                    <a:pt x="1129" y="172"/>
                    <a:pt x="1129" y="172"/>
                  </a:cubicBezTo>
                  <a:cubicBezTo>
                    <a:pt x="1129" y="50"/>
                    <a:pt x="1129" y="50"/>
                    <a:pt x="1129" y="50"/>
                  </a:cubicBezTo>
                  <a:cubicBezTo>
                    <a:pt x="1148" y="50"/>
                    <a:pt x="1148" y="50"/>
                    <a:pt x="1148" y="50"/>
                  </a:cubicBezTo>
                  <a:cubicBezTo>
                    <a:pt x="1148" y="67"/>
                    <a:pt x="1148" y="67"/>
                    <a:pt x="1148" y="67"/>
                  </a:cubicBezTo>
                  <a:cubicBezTo>
                    <a:pt x="1156" y="57"/>
                    <a:pt x="1173" y="46"/>
                    <a:pt x="1191" y="46"/>
                  </a:cubicBezTo>
                  <a:cubicBezTo>
                    <a:pt x="1217" y="46"/>
                    <a:pt x="1231" y="59"/>
                    <a:pt x="1231" y="86"/>
                  </a:cubicBezTo>
                  <a:cubicBezTo>
                    <a:pt x="1231" y="172"/>
                    <a:pt x="1231" y="172"/>
                    <a:pt x="1231" y="172"/>
                  </a:cubicBezTo>
                  <a:lnTo>
                    <a:pt x="1211" y="172"/>
                  </a:lnTo>
                  <a:close/>
                  <a:moveTo>
                    <a:pt x="1267" y="205"/>
                  </a:moveTo>
                  <a:cubicBezTo>
                    <a:pt x="1258" y="197"/>
                    <a:pt x="1258" y="197"/>
                    <a:pt x="1258" y="197"/>
                  </a:cubicBezTo>
                  <a:cubicBezTo>
                    <a:pt x="1266" y="191"/>
                    <a:pt x="1273" y="181"/>
                    <a:pt x="1274" y="173"/>
                  </a:cubicBezTo>
                  <a:cubicBezTo>
                    <a:pt x="1274" y="173"/>
                    <a:pt x="1272" y="174"/>
                    <a:pt x="1271" y="174"/>
                  </a:cubicBezTo>
                  <a:cubicBezTo>
                    <a:pt x="1264" y="174"/>
                    <a:pt x="1259" y="168"/>
                    <a:pt x="1259" y="161"/>
                  </a:cubicBezTo>
                  <a:cubicBezTo>
                    <a:pt x="1259" y="153"/>
                    <a:pt x="1264" y="147"/>
                    <a:pt x="1272" y="147"/>
                  </a:cubicBezTo>
                  <a:cubicBezTo>
                    <a:pt x="1280" y="147"/>
                    <a:pt x="1288" y="154"/>
                    <a:pt x="1288" y="166"/>
                  </a:cubicBezTo>
                  <a:cubicBezTo>
                    <a:pt x="1288" y="182"/>
                    <a:pt x="1279" y="196"/>
                    <a:pt x="1267" y="205"/>
                  </a:cubicBezTo>
                  <a:close/>
                  <a:moveTo>
                    <a:pt x="1368" y="88"/>
                  </a:moveTo>
                  <a:cubicBezTo>
                    <a:pt x="1368" y="38"/>
                    <a:pt x="1401" y="0"/>
                    <a:pt x="1452" y="0"/>
                  </a:cubicBezTo>
                  <a:cubicBezTo>
                    <a:pt x="1502" y="0"/>
                    <a:pt x="1536" y="38"/>
                    <a:pt x="1536" y="88"/>
                  </a:cubicBezTo>
                  <a:cubicBezTo>
                    <a:pt x="1536" y="138"/>
                    <a:pt x="1502" y="175"/>
                    <a:pt x="1452" y="175"/>
                  </a:cubicBezTo>
                  <a:cubicBezTo>
                    <a:pt x="1401" y="175"/>
                    <a:pt x="1368" y="138"/>
                    <a:pt x="1368" y="88"/>
                  </a:cubicBezTo>
                  <a:close/>
                  <a:moveTo>
                    <a:pt x="1514" y="88"/>
                  </a:moveTo>
                  <a:cubicBezTo>
                    <a:pt x="1514" y="48"/>
                    <a:pt x="1490" y="19"/>
                    <a:pt x="1452" y="19"/>
                  </a:cubicBezTo>
                  <a:cubicBezTo>
                    <a:pt x="1414" y="19"/>
                    <a:pt x="1389" y="48"/>
                    <a:pt x="1389" y="88"/>
                  </a:cubicBezTo>
                  <a:cubicBezTo>
                    <a:pt x="1389" y="127"/>
                    <a:pt x="1414" y="157"/>
                    <a:pt x="1452" y="157"/>
                  </a:cubicBezTo>
                  <a:cubicBezTo>
                    <a:pt x="1490" y="157"/>
                    <a:pt x="1514" y="127"/>
                    <a:pt x="1514" y="88"/>
                  </a:cubicBezTo>
                  <a:close/>
                  <a:moveTo>
                    <a:pt x="1645" y="172"/>
                  </a:moveTo>
                  <a:cubicBezTo>
                    <a:pt x="1645" y="92"/>
                    <a:pt x="1645" y="92"/>
                    <a:pt x="1645" y="92"/>
                  </a:cubicBezTo>
                  <a:cubicBezTo>
                    <a:pt x="1645" y="70"/>
                    <a:pt x="1634" y="63"/>
                    <a:pt x="1617" y="63"/>
                  </a:cubicBezTo>
                  <a:cubicBezTo>
                    <a:pt x="1602" y="63"/>
                    <a:pt x="1588" y="73"/>
                    <a:pt x="1581" y="83"/>
                  </a:cubicBezTo>
                  <a:cubicBezTo>
                    <a:pt x="1581" y="172"/>
                    <a:pt x="1581" y="172"/>
                    <a:pt x="1581" y="172"/>
                  </a:cubicBezTo>
                  <a:cubicBezTo>
                    <a:pt x="1562" y="172"/>
                    <a:pt x="1562" y="172"/>
                    <a:pt x="1562" y="172"/>
                  </a:cubicBezTo>
                  <a:cubicBezTo>
                    <a:pt x="1562" y="50"/>
                    <a:pt x="1562" y="50"/>
                    <a:pt x="1562" y="50"/>
                  </a:cubicBezTo>
                  <a:cubicBezTo>
                    <a:pt x="1581" y="50"/>
                    <a:pt x="1581" y="50"/>
                    <a:pt x="1581" y="50"/>
                  </a:cubicBezTo>
                  <a:cubicBezTo>
                    <a:pt x="1581" y="67"/>
                    <a:pt x="1581" y="67"/>
                    <a:pt x="1581" y="67"/>
                  </a:cubicBezTo>
                  <a:cubicBezTo>
                    <a:pt x="1590" y="57"/>
                    <a:pt x="1606" y="46"/>
                    <a:pt x="1625" y="46"/>
                  </a:cubicBezTo>
                  <a:cubicBezTo>
                    <a:pt x="1650" y="46"/>
                    <a:pt x="1664" y="59"/>
                    <a:pt x="1664" y="86"/>
                  </a:cubicBezTo>
                  <a:cubicBezTo>
                    <a:pt x="1664" y="172"/>
                    <a:pt x="1664" y="172"/>
                    <a:pt x="1664" y="172"/>
                  </a:cubicBezTo>
                  <a:lnTo>
                    <a:pt x="1645" y="172"/>
                  </a:lnTo>
                  <a:close/>
                  <a:moveTo>
                    <a:pt x="1688" y="111"/>
                  </a:moveTo>
                  <a:cubicBezTo>
                    <a:pt x="1688" y="75"/>
                    <a:pt x="1714" y="46"/>
                    <a:pt x="1749" y="46"/>
                  </a:cubicBezTo>
                  <a:cubicBezTo>
                    <a:pt x="1786" y="46"/>
                    <a:pt x="1808" y="75"/>
                    <a:pt x="1808" y="112"/>
                  </a:cubicBezTo>
                  <a:cubicBezTo>
                    <a:pt x="1808" y="117"/>
                    <a:pt x="1808" y="117"/>
                    <a:pt x="1808" y="117"/>
                  </a:cubicBezTo>
                  <a:cubicBezTo>
                    <a:pt x="1708" y="117"/>
                    <a:pt x="1708" y="117"/>
                    <a:pt x="1708" y="117"/>
                  </a:cubicBezTo>
                  <a:cubicBezTo>
                    <a:pt x="1710" y="140"/>
                    <a:pt x="1726" y="160"/>
                    <a:pt x="1753" y="160"/>
                  </a:cubicBezTo>
                  <a:cubicBezTo>
                    <a:pt x="1767" y="160"/>
                    <a:pt x="1781" y="154"/>
                    <a:pt x="1791" y="144"/>
                  </a:cubicBezTo>
                  <a:cubicBezTo>
                    <a:pt x="1800" y="157"/>
                    <a:pt x="1800" y="157"/>
                    <a:pt x="1800" y="157"/>
                  </a:cubicBezTo>
                  <a:cubicBezTo>
                    <a:pt x="1788" y="169"/>
                    <a:pt x="1771" y="175"/>
                    <a:pt x="1751" y="175"/>
                  </a:cubicBezTo>
                  <a:cubicBezTo>
                    <a:pt x="1715" y="175"/>
                    <a:pt x="1688" y="149"/>
                    <a:pt x="1688" y="111"/>
                  </a:cubicBezTo>
                  <a:close/>
                  <a:moveTo>
                    <a:pt x="1749" y="62"/>
                  </a:moveTo>
                  <a:cubicBezTo>
                    <a:pt x="1722" y="62"/>
                    <a:pt x="1710" y="84"/>
                    <a:pt x="1708" y="103"/>
                  </a:cubicBezTo>
                  <a:cubicBezTo>
                    <a:pt x="1789" y="103"/>
                    <a:pt x="1789" y="103"/>
                    <a:pt x="1789" y="103"/>
                  </a:cubicBezTo>
                  <a:cubicBezTo>
                    <a:pt x="1789" y="85"/>
                    <a:pt x="1777" y="62"/>
                    <a:pt x="1749" y="62"/>
                  </a:cubicBezTo>
                  <a:close/>
                  <a:moveTo>
                    <a:pt x="1892" y="172"/>
                  </a:moveTo>
                  <a:cubicBezTo>
                    <a:pt x="1892" y="3"/>
                    <a:pt x="1892" y="3"/>
                    <a:pt x="1892" y="3"/>
                  </a:cubicBezTo>
                  <a:cubicBezTo>
                    <a:pt x="1950" y="3"/>
                    <a:pt x="1950" y="3"/>
                    <a:pt x="1950" y="3"/>
                  </a:cubicBezTo>
                  <a:cubicBezTo>
                    <a:pt x="2003" y="3"/>
                    <a:pt x="2037" y="40"/>
                    <a:pt x="2037" y="88"/>
                  </a:cubicBezTo>
                  <a:cubicBezTo>
                    <a:pt x="2037" y="136"/>
                    <a:pt x="2003" y="172"/>
                    <a:pt x="1950" y="172"/>
                  </a:cubicBezTo>
                  <a:lnTo>
                    <a:pt x="1892" y="172"/>
                  </a:lnTo>
                  <a:close/>
                  <a:moveTo>
                    <a:pt x="2015" y="88"/>
                  </a:moveTo>
                  <a:cubicBezTo>
                    <a:pt x="2015" y="51"/>
                    <a:pt x="1992" y="22"/>
                    <a:pt x="1950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13" y="153"/>
                    <a:pt x="1913" y="153"/>
                    <a:pt x="1913" y="153"/>
                  </a:cubicBezTo>
                  <a:cubicBezTo>
                    <a:pt x="1950" y="153"/>
                    <a:pt x="1950" y="153"/>
                    <a:pt x="1950" y="153"/>
                  </a:cubicBezTo>
                  <a:cubicBezTo>
                    <a:pt x="1991" y="153"/>
                    <a:pt x="2015" y="124"/>
                    <a:pt x="2015" y="88"/>
                  </a:cubicBezTo>
                  <a:close/>
                  <a:moveTo>
                    <a:pt x="2060" y="19"/>
                  </a:moveTo>
                  <a:cubicBezTo>
                    <a:pt x="2060" y="12"/>
                    <a:pt x="2066" y="6"/>
                    <a:pt x="2073" y="6"/>
                  </a:cubicBezTo>
                  <a:cubicBezTo>
                    <a:pt x="2080" y="6"/>
                    <a:pt x="2086" y="12"/>
                    <a:pt x="2086" y="19"/>
                  </a:cubicBezTo>
                  <a:cubicBezTo>
                    <a:pt x="2086" y="26"/>
                    <a:pt x="2080" y="32"/>
                    <a:pt x="2073" y="32"/>
                  </a:cubicBezTo>
                  <a:cubicBezTo>
                    <a:pt x="2066" y="32"/>
                    <a:pt x="2060" y="26"/>
                    <a:pt x="2060" y="19"/>
                  </a:cubicBezTo>
                  <a:close/>
                  <a:moveTo>
                    <a:pt x="2063" y="172"/>
                  </a:moveTo>
                  <a:cubicBezTo>
                    <a:pt x="2063" y="50"/>
                    <a:pt x="2063" y="50"/>
                    <a:pt x="2063" y="50"/>
                  </a:cubicBezTo>
                  <a:cubicBezTo>
                    <a:pt x="2082" y="50"/>
                    <a:pt x="2082" y="50"/>
                    <a:pt x="2082" y="50"/>
                  </a:cubicBezTo>
                  <a:cubicBezTo>
                    <a:pt x="2082" y="172"/>
                    <a:pt x="2082" y="172"/>
                    <a:pt x="2082" y="172"/>
                  </a:cubicBezTo>
                  <a:lnTo>
                    <a:pt x="2063" y="172"/>
                  </a:lnTo>
                  <a:close/>
                  <a:moveTo>
                    <a:pt x="2103" y="156"/>
                  </a:moveTo>
                  <a:cubicBezTo>
                    <a:pt x="2113" y="142"/>
                    <a:pt x="2113" y="142"/>
                    <a:pt x="2113" y="142"/>
                  </a:cubicBezTo>
                  <a:cubicBezTo>
                    <a:pt x="2121" y="152"/>
                    <a:pt x="2137" y="160"/>
                    <a:pt x="2154" y="160"/>
                  </a:cubicBezTo>
                  <a:cubicBezTo>
                    <a:pt x="2172" y="160"/>
                    <a:pt x="2183" y="151"/>
                    <a:pt x="2183" y="139"/>
                  </a:cubicBezTo>
                  <a:cubicBezTo>
                    <a:pt x="2183" y="109"/>
                    <a:pt x="2107" y="127"/>
                    <a:pt x="2107" y="82"/>
                  </a:cubicBezTo>
                  <a:cubicBezTo>
                    <a:pt x="2107" y="63"/>
                    <a:pt x="2123" y="46"/>
                    <a:pt x="2152" y="46"/>
                  </a:cubicBezTo>
                  <a:cubicBezTo>
                    <a:pt x="2173" y="46"/>
                    <a:pt x="2188" y="54"/>
                    <a:pt x="2198" y="64"/>
                  </a:cubicBezTo>
                  <a:cubicBezTo>
                    <a:pt x="2189" y="77"/>
                    <a:pt x="2189" y="77"/>
                    <a:pt x="2189" y="77"/>
                  </a:cubicBezTo>
                  <a:cubicBezTo>
                    <a:pt x="2182" y="69"/>
                    <a:pt x="2168" y="62"/>
                    <a:pt x="2152" y="62"/>
                  </a:cubicBezTo>
                  <a:cubicBezTo>
                    <a:pt x="2136" y="62"/>
                    <a:pt x="2125" y="70"/>
                    <a:pt x="2125" y="81"/>
                  </a:cubicBezTo>
                  <a:cubicBezTo>
                    <a:pt x="2125" y="108"/>
                    <a:pt x="2201" y="90"/>
                    <a:pt x="2201" y="138"/>
                  </a:cubicBezTo>
                  <a:cubicBezTo>
                    <a:pt x="2201" y="159"/>
                    <a:pt x="2185" y="175"/>
                    <a:pt x="2153" y="175"/>
                  </a:cubicBezTo>
                  <a:cubicBezTo>
                    <a:pt x="2133" y="175"/>
                    <a:pt x="2116" y="169"/>
                    <a:pt x="2103" y="156"/>
                  </a:cubicBezTo>
                  <a:close/>
                  <a:moveTo>
                    <a:pt x="2219" y="111"/>
                  </a:moveTo>
                  <a:cubicBezTo>
                    <a:pt x="2219" y="74"/>
                    <a:pt x="2243" y="46"/>
                    <a:pt x="2280" y="46"/>
                  </a:cubicBezTo>
                  <a:cubicBezTo>
                    <a:pt x="2302" y="46"/>
                    <a:pt x="2316" y="56"/>
                    <a:pt x="2325" y="68"/>
                  </a:cubicBezTo>
                  <a:cubicBezTo>
                    <a:pt x="2312" y="80"/>
                    <a:pt x="2312" y="80"/>
                    <a:pt x="2312" y="80"/>
                  </a:cubicBezTo>
                  <a:cubicBezTo>
                    <a:pt x="2304" y="68"/>
                    <a:pt x="2294" y="63"/>
                    <a:pt x="2281" y="63"/>
                  </a:cubicBezTo>
                  <a:cubicBezTo>
                    <a:pt x="2255" y="63"/>
                    <a:pt x="2239" y="84"/>
                    <a:pt x="2239" y="111"/>
                  </a:cubicBezTo>
                  <a:cubicBezTo>
                    <a:pt x="2239" y="138"/>
                    <a:pt x="2255" y="158"/>
                    <a:pt x="2281" y="158"/>
                  </a:cubicBezTo>
                  <a:cubicBezTo>
                    <a:pt x="2294" y="158"/>
                    <a:pt x="2304" y="153"/>
                    <a:pt x="2312" y="142"/>
                  </a:cubicBezTo>
                  <a:cubicBezTo>
                    <a:pt x="2325" y="154"/>
                    <a:pt x="2325" y="154"/>
                    <a:pt x="2325" y="154"/>
                  </a:cubicBezTo>
                  <a:cubicBezTo>
                    <a:pt x="2316" y="166"/>
                    <a:pt x="2302" y="175"/>
                    <a:pt x="2280" y="175"/>
                  </a:cubicBezTo>
                  <a:cubicBezTo>
                    <a:pt x="2243" y="175"/>
                    <a:pt x="2219" y="147"/>
                    <a:pt x="2219" y="111"/>
                  </a:cubicBezTo>
                  <a:close/>
                  <a:moveTo>
                    <a:pt x="2338" y="111"/>
                  </a:moveTo>
                  <a:cubicBezTo>
                    <a:pt x="2338" y="75"/>
                    <a:pt x="2362" y="46"/>
                    <a:pt x="2399" y="46"/>
                  </a:cubicBezTo>
                  <a:cubicBezTo>
                    <a:pt x="2436" y="46"/>
                    <a:pt x="2460" y="75"/>
                    <a:pt x="2460" y="111"/>
                  </a:cubicBezTo>
                  <a:cubicBezTo>
                    <a:pt x="2460" y="146"/>
                    <a:pt x="2436" y="175"/>
                    <a:pt x="2399" y="175"/>
                  </a:cubicBezTo>
                  <a:cubicBezTo>
                    <a:pt x="2362" y="175"/>
                    <a:pt x="2338" y="146"/>
                    <a:pt x="2338" y="111"/>
                  </a:cubicBezTo>
                  <a:close/>
                  <a:moveTo>
                    <a:pt x="2440" y="111"/>
                  </a:moveTo>
                  <a:cubicBezTo>
                    <a:pt x="2440" y="86"/>
                    <a:pt x="2425" y="63"/>
                    <a:pt x="2399" y="63"/>
                  </a:cubicBezTo>
                  <a:cubicBezTo>
                    <a:pt x="2373" y="63"/>
                    <a:pt x="2358" y="86"/>
                    <a:pt x="2358" y="111"/>
                  </a:cubicBezTo>
                  <a:cubicBezTo>
                    <a:pt x="2358" y="136"/>
                    <a:pt x="2373" y="158"/>
                    <a:pt x="2399" y="158"/>
                  </a:cubicBezTo>
                  <a:cubicBezTo>
                    <a:pt x="2425" y="158"/>
                    <a:pt x="2440" y="136"/>
                    <a:pt x="2440" y="111"/>
                  </a:cubicBezTo>
                  <a:close/>
                  <a:moveTo>
                    <a:pt x="2517" y="172"/>
                  </a:moveTo>
                  <a:cubicBezTo>
                    <a:pt x="2466" y="50"/>
                    <a:pt x="2466" y="50"/>
                    <a:pt x="2466" y="50"/>
                  </a:cubicBezTo>
                  <a:cubicBezTo>
                    <a:pt x="2487" y="50"/>
                    <a:pt x="2487" y="50"/>
                    <a:pt x="2487" y="50"/>
                  </a:cubicBezTo>
                  <a:cubicBezTo>
                    <a:pt x="2528" y="150"/>
                    <a:pt x="2528" y="150"/>
                    <a:pt x="2528" y="150"/>
                  </a:cubicBezTo>
                  <a:cubicBezTo>
                    <a:pt x="2568" y="50"/>
                    <a:pt x="2568" y="50"/>
                    <a:pt x="2568" y="50"/>
                  </a:cubicBezTo>
                  <a:cubicBezTo>
                    <a:pt x="2589" y="50"/>
                    <a:pt x="2589" y="50"/>
                    <a:pt x="2589" y="50"/>
                  </a:cubicBezTo>
                  <a:cubicBezTo>
                    <a:pt x="2538" y="172"/>
                    <a:pt x="2538" y="172"/>
                    <a:pt x="2538" y="172"/>
                  </a:cubicBezTo>
                  <a:lnTo>
                    <a:pt x="2517" y="172"/>
                  </a:lnTo>
                  <a:close/>
                  <a:moveTo>
                    <a:pt x="2595" y="111"/>
                  </a:moveTo>
                  <a:cubicBezTo>
                    <a:pt x="2595" y="75"/>
                    <a:pt x="2621" y="46"/>
                    <a:pt x="2656" y="46"/>
                  </a:cubicBezTo>
                  <a:cubicBezTo>
                    <a:pt x="2693" y="46"/>
                    <a:pt x="2715" y="75"/>
                    <a:pt x="2715" y="112"/>
                  </a:cubicBezTo>
                  <a:cubicBezTo>
                    <a:pt x="2715" y="117"/>
                    <a:pt x="2715" y="117"/>
                    <a:pt x="2715" y="117"/>
                  </a:cubicBezTo>
                  <a:cubicBezTo>
                    <a:pt x="2616" y="117"/>
                    <a:pt x="2616" y="117"/>
                    <a:pt x="2616" y="117"/>
                  </a:cubicBezTo>
                  <a:cubicBezTo>
                    <a:pt x="2617" y="140"/>
                    <a:pt x="2633" y="160"/>
                    <a:pt x="2660" y="160"/>
                  </a:cubicBezTo>
                  <a:cubicBezTo>
                    <a:pt x="2674" y="160"/>
                    <a:pt x="2688" y="154"/>
                    <a:pt x="2698" y="144"/>
                  </a:cubicBezTo>
                  <a:cubicBezTo>
                    <a:pt x="2707" y="157"/>
                    <a:pt x="2707" y="157"/>
                    <a:pt x="2707" y="157"/>
                  </a:cubicBezTo>
                  <a:cubicBezTo>
                    <a:pt x="2695" y="169"/>
                    <a:pt x="2678" y="175"/>
                    <a:pt x="2658" y="175"/>
                  </a:cubicBezTo>
                  <a:cubicBezTo>
                    <a:pt x="2622" y="175"/>
                    <a:pt x="2595" y="149"/>
                    <a:pt x="2595" y="111"/>
                  </a:cubicBezTo>
                  <a:close/>
                  <a:moveTo>
                    <a:pt x="2656" y="62"/>
                  </a:moveTo>
                  <a:cubicBezTo>
                    <a:pt x="2630" y="62"/>
                    <a:pt x="2617" y="84"/>
                    <a:pt x="2616" y="103"/>
                  </a:cubicBezTo>
                  <a:cubicBezTo>
                    <a:pt x="2696" y="103"/>
                    <a:pt x="2696" y="103"/>
                    <a:pt x="2696" y="103"/>
                  </a:cubicBezTo>
                  <a:cubicBezTo>
                    <a:pt x="2696" y="85"/>
                    <a:pt x="2684" y="62"/>
                    <a:pt x="2656" y="62"/>
                  </a:cubicBezTo>
                  <a:close/>
                  <a:moveTo>
                    <a:pt x="2739" y="172"/>
                  </a:moveTo>
                  <a:cubicBezTo>
                    <a:pt x="2739" y="50"/>
                    <a:pt x="2739" y="50"/>
                    <a:pt x="2739" y="50"/>
                  </a:cubicBezTo>
                  <a:cubicBezTo>
                    <a:pt x="2758" y="50"/>
                    <a:pt x="2758" y="50"/>
                    <a:pt x="2758" y="50"/>
                  </a:cubicBezTo>
                  <a:cubicBezTo>
                    <a:pt x="2758" y="69"/>
                    <a:pt x="2758" y="69"/>
                    <a:pt x="2758" y="69"/>
                  </a:cubicBezTo>
                  <a:cubicBezTo>
                    <a:pt x="2768" y="56"/>
                    <a:pt x="2783" y="47"/>
                    <a:pt x="2799" y="47"/>
                  </a:cubicBezTo>
                  <a:cubicBezTo>
                    <a:pt x="2799" y="67"/>
                    <a:pt x="2799" y="67"/>
                    <a:pt x="2799" y="67"/>
                  </a:cubicBezTo>
                  <a:cubicBezTo>
                    <a:pt x="2797" y="66"/>
                    <a:pt x="2795" y="66"/>
                    <a:pt x="2792" y="66"/>
                  </a:cubicBezTo>
                  <a:cubicBezTo>
                    <a:pt x="2780" y="66"/>
                    <a:pt x="2764" y="75"/>
                    <a:pt x="2758" y="85"/>
                  </a:cubicBezTo>
                  <a:cubicBezTo>
                    <a:pt x="2758" y="172"/>
                    <a:pt x="2758" y="172"/>
                    <a:pt x="2758" y="172"/>
                  </a:cubicBezTo>
                  <a:lnTo>
                    <a:pt x="2739" y="172"/>
                  </a:lnTo>
                  <a:close/>
                  <a:moveTo>
                    <a:pt x="2813" y="203"/>
                  </a:moveTo>
                  <a:cubicBezTo>
                    <a:pt x="2816" y="204"/>
                    <a:pt x="2820" y="205"/>
                    <a:pt x="2823" y="205"/>
                  </a:cubicBezTo>
                  <a:cubicBezTo>
                    <a:pt x="2832" y="205"/>
                    <a:pt x="2837" y="202"/>
                    <a:pt x="2842" y="192"/>
                  </a:cubicBezTo>
                  <a:cubicBezTo>
                    <a:pt x="2850" y="174"/>
                    <a:pt x="2850" y="174"/>
                    <a:pt x="2850" y="174"/>
                  </a:cubicBezTo>
                  <a:cubicBezTo>
                    <a:pt x="2799" y="50"/>
                    <a:pt x="2799" y="50"/>
                    <a:pt x="2799" y="50"/>
                  </a:cubicBezTo>
                  <a:cubicBezTo>
                    <a:pt x="2819" y="50"/>
                    <a:pt x="2819" y="50"/>
                    <a:pt x="2819" y="50"/>
                  </a:cubicBezTo>
                  <a:cubicBezTo>
                    <a:pt x="2860" y="150"/>
                    <a:pt x="2860" y="150"/>
                    <a:pt x="2860" y="150"/>
                  </a:cubicBezTo>
                  <a:cubicBezTo>
                    <a:pt x="2901" y="50"/>
                    <a:pt x="2901" y="50"/>
                    <a:pt x="2901" y="50"/>
                  </a:cubicBezTo>
                  <a:cubicBezTo>
                    <a:pt x="2922" y="50"/>
                    <a:pt x="2922" y="50"/>
                    <a:pt x="2922" y="50"/>
                  </a:cubicBezTo>
                  <a:cubicBezTo>
                    <a:pt x="2860" y="197"/>
                    <a:pt x="2860" y="197"/>
                    <a:pt x="2860" y="197"/>
                  </a:cubicBezTo>
                  <a:cubicBezTo>
                    <a:pt x="2853" y="215"/>
                    <a:pt x="2840" y="222"/>
                    <a:pt x="2824" y="222"/>
                  </a:cubicBezTo>
                  <a:cubicBezTo>
                    <a:pt x="2820" y="222"/>
                    <a:pt x="2814" y="221"/>
                    <a:pt x="2810" y="220"/>
                  </a:cubicBezTo>
                  <a:lnTo>
                    <a:pt x="2813" y="203"/>
                  </a:lnTo>
                  <a:close/>
                  <a:moveTo>
                    <a:pt x="3071" y="172"/>
                  </a:moveTo>
                  <a:cubicBezTo>
                    <a:pt x="3071" y="158"/>
                    <a:pt x="3071" y="158"/>
                    <a:pt x="3071" y="158"/>
                  </a:cubicBezTo>
                  <a:cubicBezTo>
                    <a:pt x="3061" y="169"/>
                    <a:pt x="3047" y="175"/>
                    <a:pt x="3030" y="175"/>
                  </a:cubicBezTo>
                  <a:cubicBezTo>
                    <a:pt x="3010" y="175"/>
                    <a:pt x="2987" y="161"/>
                    <a:pt x="2987" y="135"/>
                  </a:cubicBezTo>
                  <a:cubicBezTo>
                    <a:pt x="2987" y="107"/>
                    <a:pt x="3010" y="94"/>
                    <a:pt x="3030" y="94"/>
                  </a:cubicBezTo>
                  <a:cubicBezTo>
                    <a:pt x="3047" y="94"/>
                    <a:pt x="3061" y="100"/>
                    <a:pt x="3071" y="111"/>
                  </a:cubicBezTo>
                  <a:cubicBezTo>
                    <a:pt x="3071" y="89"/>
                    <a:pt x="3071" y="89"/>
                    <a:pt x="3071" y="89"/>
                  </a:cubicBezTo>
                  <a:cubicBezTo>
                    <a:pt x="3071" y="72"/>
                    <a:pt x="3058" y="63"/>
                    <a:pt x="3040" y="63"/>
                  </a:cubicBezTo>
                  <a:cubicBezTo>
                    <a:pt x="3025" y="63"/>
                    <a:pt x="3013" y="68"/>
                    <a:pt x="3002" y="80"/>
                  </a:cubicBezTo>
                  <a:cubicBezTo>
                    <a:pt x="2994" y="67"/>
                    <a:pt x="2994" y="67"/>
                    <a:pt x="2994" y="67"/>
                  </a:cubicBezTo>
                  <a:cubicBezTo>
                    <a:pt x="3007" y="53"/>
                    <a:pt x="3023" y="46"/>
                    <a:pt x="3043" y="46"/>
                  </a:cubicBezTo>
                  <a:cubicBezTo>
                    <a:pt x="3069" y="46"/>
                    <a:pt x="3090" y="58"/>
                    <a:pt x="3090" y="88"/>
                  </a:cubicBezTo>
                  <a:cubicBezTo>
                    <a:pt x="3090" y="172"/>
                    <a:pt x="3090" y="172"/>
                    <a:pt x="3090" y="172"/>
                  </a:cubicBezTo>
                  <a:lnTo>
                    <a:pt x="3071" y="172"/>
                  </a:lnTo>
                  <a:close/>
                  <a:moveTo>
                    <a:pt x="3071" y="146"/>
                  </a:moveTo>
                  <a:cubicBezTo>
                    <a:pt x="3071" y="123"/>
                    <a:pt x="3071" y="123"/>
                    <a:pt x="3071" y="123"/>
                  </a:cubicBezTo>
                  <a:cubicBezTo>
                    <a:pt x="3064" y="113"/>
                    <a:pt x="3051" y="108"/>
                    <a:pt x="3037" y="108"/>
                  </a:cubicBezTo>
                  <a:cubicBezTo>
                    <a:pt x="3019" y="108"/>
                    <a:pt x="3007" y="119"/>
                    <a:pt x="3007" y="135"/>
                  </a:cubicBezTo>
                  <a:cubicBezTo>
                    <a:pt x="3007" y="150"/>
                    <a:pt x="3019" y="162"/>
                    <a:pt x="3037" y="162"/>
                  </a:cubicBezTo>
                  <a:cubicBezTo>
                    <a:pt x="3051" y="162"/>
                    <a:pt x="3064" y="157"/>
                    <a:pt x="3071" y="146"/>
                  </a:cubicBezTo>
                  <a:close/>
                  <a:moveTo>
                    <a:pt x="3126" y="147"/>
                  </a:moveTo>
                  <a:cubicBezTo>
                    <a:pt x="3126" y="66"/>
                    <a:pt x="3126" y="66"/>
                    <a:pt x="3126" y="66"/>
                  </a:cubicBezTo>
                  <a:cubicBezTo>
                    <a:pt x="3105" y="66"/>
                    <a:pt x="3105" y="66"/>
                    <a:pt x="3105" y="66"/>
                  </a:cubicBezTo>
                  <a:cubicBezTo>
                    <a:pt x="3105" y="50"/>
                    <a:pt x="3105" y="50"/>
                    <a:pt x="3105" y="50"/>
                  </a:cubicBezTo>
                  <a:cubicBezTo>
                    <a:pt x="3126" y="50"/>
                    <a:pt x="3126" y="50"/>
                    <a:pt x="3126" y="50"/>
                  </a:cubicBezTo>
                  <a:cubicBezTo>
                    <a:pt x="3126" y="16"/>
                    <a:pt x="3126" y="16"/>
                    <a:pt x="3126" y="16"/>
                  </a:cubicBezTo>
                  <a:cubicBezTo>
                    <a:pt x="3145" y="16"/>
                    <a:pt x="3145" y="16"/>
                    <a:pt x="3145" y="16"/>
                  </a:cubicBezTo>
                  <a:cubicBezTo>
                    <a:pt x="3145" y="50"/>
                    <a:pt x="3145" y="50"/>
                    <a:pt x="3145" y="50"/>
                  </a:cubicBezTo>
                  <a:cubicBezTo>
                    <a:pt x="3170" y="50"/>
                    <a:pt x="3170" y="50"/>
                    <a:pt x="3170" y="50"/>
                  </a:cubicBezTo>
                  <a:cubicBezTo>
                    <a:pt x="3170" y="66"/>
                    <a:pt x="3170" y="66"/>
                    <a:pt x="3170" y="66"/>
                  </a:cubicBezTo>
                  <a:cubicBezTo>
                    <a:pt x="3145" y="66"/>
                    <a:pt x="3145" y="66"/>
                    <a:pt x="3145" y="66"/>
                  </a:cubicBezTo>
                  <a:cubicBezTo>
                    <a:pt x="3145" y="143"/>
                    <a:pt x="3145" y="143"/>
                    <a:pt x="3145" y="143"/>
                  </a:cubicBezTo>
                  <a:cubicBezTo>
                    <a:pt x="3145" y="152"/>
                    <a:pt x="3149" y="158"/>
                    <a:pt x="3157" y="158"/>
                  </a:cubicBezTo>
                  <a:cubicBezTo>
                    <a:pt x="3163" y="158"/>
                    <a:pt x="3168" y="156"/>
                    <a:pt x="3170" y="153"/>
                  </a:cubicBezTo>
                  <a:cubicBezTo>
                    <a:pt x="3176" y="167"/>
                    <a:pt x="3176" y="167"/>
                    <a:pt x="3176" y="167"/>
                  </a:cubicBezTo>
                  <a:cubicBezTo>
                    <a:pt x="3171" y="172"/>
                    <a:pt x="3164" y="175"/>
                    <a:pt x="3153" y="175"/>
                  </a:cubicBezTo>
                  <a:cubicBezTo>
                    <a:pt x="3135" y="175"/>
                    <a:pt x="3126" y="165"/>
                    <a:pt x="3126" y="147"/>
                  </a:cubicBezTo>
                  <a:close/>
                  <a:moveTo>
                    <a:pt x="3326" y="172"/>
                  </a:moveTo>
                  <a:cubicBezTo>
                    <a:pt x="3326" y="158"/>
                    <a:pt x="3326" y="158"/>
                    <a:pt x="3326" y="158"/>
                  </a:cubicBezTo>
                  <a:cubicBezTo>
                    <a:pt x="3316" y="169"/>
                    <a:pt x="3302" y="175"/>
                    <a:pt x="3286" y="175"/>
                  </a:cubicBezTo>
                  <a:cubicBezTo>
                    <a:pt x="3265" y="175"/>
                    <a:pt x="3243" y="161"/>
                    <a:pt x="3243" y="135"/>
                  </a:cubicBezTo>
                  <a:cubicBezTo>
                    <a:pt x="3243" y="107"/>
                    <a:pt x="3265" y="94"/>
                    <a:pt x="3286" y="94"/>
                  </a:cubicBezTo>
                  <a:cubicBezTo>
                    <a:pt x="3302" y="94"/>
                    <a:pt x="3316" y="100"/>
                    <a:pt x="3326" y="111"/>
                  </a:cubicBezTo>
                  <a:cubicBezTo>
                    <a:pt x="3326" y="89"/>
                    <a:pt x="3326" y="89"/>
                    <a:pt x="3326" y="89"/>
                  </a:cubicBezTo>
                  <a:cubicBezTo>
                    <a:pt x="3326" y="72"/>
                    <a:pt x="3313" y="63"/>
                    <a:pt x="3295" y="63"/>
                  </a:cubicBezTo>
                  <a:cubicBezTo>
                    <a:pt x="3281" y="63"/>
                    <a:pt x="3269" y="68"/>
                    <a:pt x="3258" y="80"/>
                  </a:cubicBezTo>
                  <a:cubicBezTo>
                    <a:pt x="3249" y="67"/>
                    <a:pt x="3249" y="67"/>
                    <a:pt x="3249" y="67"/>
                  </a:cubicBezTo>
                  <a:cubicBezTo>
                    <a:pt x="3262" y="53"/>
                    <a:pt x="3278" y="46"/>
                    <a:pt x="3298" y="46"/>
                  </a:cubicBezTo>
                  <a:cubicBezTo>
                    <a:pt x="3324" y="46"/>
                    <a:pt x="3345" y="58"/>
                    <a:pt x="3345" y="88"/>
                  </a:cubicBezTo>
                  <a:cubicBezTo>
                    <a:pt x="3345" y="172"/>
                    <a:pt x="3345" y="172"/>
                    <a:pt x="3345" y="172"/>
                  </a:cubicBezTo>
                  <a:lnTo>
                    <a:pt x="3326" y="172"/>
                  </a:lnTo>
                  <a:close/>
                  <a:moveTo>
                    <a:pt x="3326" y="146"/>
                  </a:moveTo>
                  <a:cubicBezTo>
                    <a:pt x="3326" y="123"/>
                    <a:pt x="3326" y="123"/>
                    <a:pt x="3326" y="123"/>
                  </a:cubicBezTo>
                  <a:cubicBezTo>
                    <a:pt x="3319" y="113"/>
                    <a:pt x="3306" y="108"/>
                    <a:pt x="3293" y="108"/>
                  </a:cubicBezTo>
                  <a:cubicBezTo>
                    <a:pt x="3275" y="108"/>
                    <a:pt x="3262" y="119"/>
                    <a:pt x="3262" y="135"/>
                  </a:cubicBezTo>
                  <a:cubicBezTo>
                    <a:pt x="3262" y="150"/>
                    <a:pt x="3275" y="162"/>
                    <a:pt x="3293" y="162"/>
                  </a:cubicBezTo>
                  <a:cubicBezTo>
                    <a:pt x="3306" y="162"/>
                    <a:pt x="3319" y="157"/>
                    <a:pt x="3326" y="146"/>
                  </a:cubicBezTo>
                  <a:close/>
                  <a:moveTo>
                    <a:pt x="3460" y="172"/>
                  </a:moveTo>
                  <a:cubicBezTo>
                    <a:pt x="3460" y="22"/>
                    <a:pt x="3460" y="22"/>
                    <a:pt x="3460" y="22"/>
                  </a:cubicBezTo>
                  <a:cubicBezTo>
                    <a:pt x="3406" y="22"/>
                    <a:pt x="3406" y="22"/>
                    <a:pt x="3406" y="22"/>
                  </a:cubicBezTo>
                  <a:cubicBezTo>
                    <a:pt x="3406" y="3"/>
                    <a:pt x="3406" y="3"/>
                    <a:pt x="3406" y="3"/>
                  </a:cubicBezTo>
                  <a:cubicBezTo>
                    <a:pt x="3535" y="3"/>
                    <a:pt x="3535" y="3"/>
                    <a:pt x="3535" y="3"/>
                  </a:cubicBezTo>
                  <a:cubicBezTo>
                    <a:pt x="3535" y="22"/>
                    <a:pt x="3535" y="22"/>
                    <a:pt x="3535" y="22"/>
                  </a:cubicBezTo>
                  <a:cubicBezTo>
                    <a:pt x="3481" y="22"/>
                    <a:pt x="3481" y="22"/>
                    <a:pt x="3481" y="22"/>
                  </a:cubicBezTo>
                  <a:cubicBezTo>
                    <a:pt x="3481" y="172"/>
                    <a:pt x="3481" y="172"/>
                    <a:pt x="3481" y="172"/>
                  </a:cubicBezTo>
                  <a:lnTo>
                    <a:pt x="3460" y="172"/>
                  </a:lnTo>
                  <a:close/>
                  <a:moveTo>
                    <a:pt x="3552" y="19"/>
                  </a:moveTo>
                  <a:cubicBezTo>
                    <a:pt x="3552" y="12"/>
                    <a:pt x="3558" y="6"/>
                    <a:pt x="3565" y="6"/>
                  </a:cubicBezTo>
                  <a:cubicBezTo>
                    <a:pt x="3572" y="6"/>
                    <a:pt x="3578" y="12"/>
                    <a:pt x="3578" y="19"/>
                  </a:cubicBezTo>
                  <a:cubicBezTo>
                    <a:pt x="3578" y="26"/>
                    <a:pt x="3572" y="32"/>
                    <a:pt x="3565" y="32"/>
                  </a:cubicBezTo>
                  <a:cubicBezTo>
                    <a:pt x="3558" y="32"/>
                    <a:pt x="3552" y="26"/>
                    <a:pt x="3552" y="19"/>
                  </a:cubicBezTo>
                  <a:close/>
                  <a:moveTo>
                    <a:pt x="3556" y="172"/>
                  </a:moveTo>
                  <a:cubicBezTo>
                    <a:pt x="3556" y="50"/>
                    <a:pt x="3556" y="50"/>
                    <a:pt x="3556" y="50"/>
                  </a:cubicBezTo>
                  <a:cubicBezTo>
                    <a:pt x="3575" y="50"/>
                    <a:pt x="3575" y="50"/>
                    <a:pt x="3575" y="50"/>
                  </a:cubicBezTo>
                  <a:cubicBezTo>
                    <a:pt x="3575" y="172"/>
                    <a:pt x="3575" y="172"/>
                    <a:pt x="3575" y="172"/>
                  </a:cubicBezTo>
                  <a:lnTo>
                    <a:pt x="3556" y="172"/>
                  </a:lnTo>
                  <a:close/>
                  <a:moveTo>
                    <a:pt x="3755" y="172"/>
                  </a:moveTo>
                  <a:cubicBezTo>
                    <a:pt x="3755" y="89"/>
                    <a:pt x="3755" y="89"/>
                    <a:pt x="3755" y="89"/>
                  </a:cubicBezTo>
                  <a:cubicBezTo>
                    <a:pt x="3755" y="73"/>
                    <a:pt x="3748" y="63"/>
                    <a:pt x="3732" y="63"/>
                  </a:cubicBezTo>
                  <a:cubicBezTo>
                    <a:pt x="3719" y="63"/>
                    <a:pt x="3706" y="73"/>
                    <a:pt x="3700" y="82"/>
                  </a:cubicBezTo>
                  <a:cubicBezTo>
                    <a:pt x="3700" y="172"/>
                    <a:pt x="3700" y="172"/>
                    <a:pt x="3700" y="172"/>
                  </a:cubicBezTo>
                  <a:cubicBezTo>
                    <a:pt x="3680" y="172"/>
                    <a:pt x="3680" y="172"/>
                    <a:pt x="3680" y="172"/>
                  </a:cubicBezTo>
                  <a:cubicBezTo>
                    <a:pt x="3680" y="89"/>
                    <a:pt x="3680" y="89"/>
                    <a:pt x="3680" y="89"/>
                  </a:cubicBezTo>
                  <a:cubicBezTo>
                    <a:pt x="3680" y="73"/>
                    <a:pt x="3674" y="63"/>
                    <a:pt x="3658" y="63"/>
                  </a:cubicBezTo>
                  <a:cubicBezTo>
                    <a:pt x="3645" y="63"/>
                    <a:pt x="3632" y="73"/>
                    <a:pt x="3626" y="83"/>
                  </a:cubicBezTo>
                  <a:cubicBezTo>
                    <a:pt x="3626" y="172"/>
                    <a:pt x="3626" y="172"/>
                    <a:pt x="3626" y="172"/>
                  </a:cubicBezTo>
                  <a:cubicBezTo>
                    <a:pt x="3606" y="172"/>
                    <a:pt x="3606" y="172"/>
                    <a:pt x="3606" y="172"/>
                  </a:cubicBezTo>
                  <a:cubicBezTo>
                    <a:pt x="3606" y="50"/>
                    <a:pt x="3606" y="50"/>
                    <a:pt x="3606" y="50"/>
                  </a:cubicBezTo>
                  <a:cubicBezTo>
                    <a:pt x="3626" y="50"/>
                    <a:pt x="3626" y="50"/>
                    <a:pt x="3626" y="50"/>
                  </a:cubicBezTo>
                  <a:cubicBezTo>
                    <a:pt x="3626" y="67"/>
                    <a:pt x="3626" y="67"/>
                    <a:pt x="3626" y="67"/>
                  </a:cubicBezTo>
                  <a:cubicBezTo>
                    <a:pt x="3631" y="59"/>
                    <a:pt x="3647" y="46"/>
                    <a:pt x="3665" y="46"/>
                  </a:cubicBezTo>
                  <a:cubicBezTo>
                    <a:pt x="3684" y="46"/>
                    <a:pt x="3695" y="57"/>
                    <a:pt x="3698" y="69"/>
                  </a:cubicBezTo>
                  <a:cubicBezTo>
                    <a:pt x="3705" y="58"/>
                    <a:pt x="3722" y="46"/>
                    <a:pt x="3739" y="46"/>
                  </a:cubicBezTo>
                  <a:cubicBezTo>
                    <a:pt x="3762" y="46"/>
                    <a:pt x="3774" y="59"/>
                    <a:pt x="3774" y="84"/>
                  </a:cubicBezTo>
                  <a:cubicBezTo>
                    <a:pt x="3774" y="172"/>
                    <a:pt x="3774" y="172"/>
                    <a:pt x="3774" y="172"/>
                  </a:cubicBezTo>
                  <a:lnTo>
                    <a:pt x="3755" y="172"/>
                  </a:lnTo>
                  <a:close/>
                  <a:moveTo>
                    <a:pt x="3798" y="111"/>
                  </a:moveTo>
                  <a:cubicBezTo>
                    <a:pt x="3798" y="75"/>
                    <a:pt x="3824" y="46"/>
                    <a:pt x="3859" y="46"/>
                  </a:cubicBezTo>
                  <a:cubicBezTo>
                    <a:pt x="3896" y="46"/>
                    <a:pt x="3918" y="75"/>
                    <a:pt x="3918" y="112"/>
                  </a:cubicBezTo>
                  <a:cubicBezTo>
                    <a:pt x="3918" y="117"/>
                    <a:pt x="3918" y="117"/>
                    <a:pt x="3918" y="117"/>
                  </a:cubicBezTo>
                  <a:cubicBezTo>
                    <a:pt x="3818" y="117"/>
                    <a:pt x="3818" y="117"/>
                    <a:pt x="3818" y="117"/>
                  </a:cubicBezTo>
                  <a:cubicBezTo>
                    <a:pt x="3820" y="140"/>
                    <a:pt x="3836" y="160"/>
                    <a:pt x="3863" y="160"/>
                  </a:cubicBezTo>
                  <a:cubicBezTo>
                    <a:pt x="3877" y="160"/>
                    <a:pt x="3891" y="154"/>
                    <a:pt x="3901" y="144"/>
                  </a:cubicBezTo>
                  <a:cubicBezTo>
                    <a:pt x="3910" y="157"/>
                    <a:pt x="3910" y="157"/>
                    <a:pt x="3910" y="157"/>
                  </a:cubicBezTo>
                  <a:cubicBezTo>
                    <a:pt x="3898" y="169"/>
                    <a:pt x="3881" y="175"/>
                    <a:pt x="3861" y="175"/>
                  </a:cubicBezTo>
                  <a:cubicBezTo>
                    <a:pt x="3825" y="175"/>
                    <a:pt x="3798" y="149"/>
                    <a:pt x="3798" y="111"/>
                  </a:cubicBezTo>
                  <a:close/>
                  <a:moveTo>
                    <a:pt x="3859" y="62"/>
                  </a:moveTo>
                  <a:cubicBezTo>
                    <a:pt x="3832" y="62"/>
                    <a:pt x="3820" y="84"/>
                    <a:pt x="3818" y="103"/>
                  </a:cubicBezTo>
                  <a:cubicBezTo>
                    <a:pt x="3899" y="103"/>
                    <a:pt x="3899" y="103"/>
                    <a:pt x="3899" y="103"/>
                  </a:cubicBezTo>
                  <a:cubicBezTo>
                    <a:pt x="3899" y="85"/>
                    <a:pt x="3887" y="62"/>
                    <a:pt x="3859" y="62"/>
                  </a:cubicBezTo>
                  <a:close/>
                  <a:moveTo>
                    <a:pt x="3937" y="161"/>
                  </a:moveTo>
                  <a:cubicBezTo>
                    <a:pt x="3937" y="153"/>
                    <a:pt x="3943" y="147"/>
                    <a:pt x="3951" y="147"/>
                  </a:cubicBezTo>
                  <a:cubicBezTo>
                    <a:pt x="3958" y="147"/>
                    <a:pt x="3965" y="153"/>
                    <a:pt x="3965" y="161"/>
                  </a:cubicBezTo>
                  <a:cubicBezTo>
                    <a:pt x="3965" y="168"/>
                    <a:pt x="3958" y="175"/>
                    <a:pt x="3951" y="175"/>
                  </a:cubicBezTo>
                  <a:cubicBezTo>
                    <a:pt x="3943" y="175"/>
                    <a:pt x="3937" y="168"/>
                    <a:pt x="393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</p:grpSp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270508" y="347904"/>
            <a:ext cx="4798745" cy="1572608"/>
          </a:xfrm>
          <a:ln algn="ctr"/>
        </p:spPr>
        <p:txBody>
          <a:bodyPr anchor="b"/>
          <a:lstStyle>
            <a:lvl1pPr algn="l">
              <a:defRPr sz="3467" b="1">
                <a:solidFill>
                  <a:srgbClr val="39383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70509" y="2070134"/>
            <a:ext cx="4337049" cy="7905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133">
                <a:solidFill>
                  <a:srgbClr val="393838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>
            <a:off x="6379555" y="6413398"/>
            <a:ext cx="5552332" cy="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800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9521543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33"/>
            <a:ext cx="10972800" cy="4357483"/>
          </a:xfrm>
        </p:spPr>
        <p:txBody>
          <a:bodyPr/>
          <a:lstStyle>
            <a:lvl1pPr>
              <a:defRPr sz="2933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133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55"/>
            <a:ext cx="10972800" cy="672735"/>
          </a:xfrm>
        </p:spPr>
        <p:txBody>
          <a:bodyPr anchor="t" anchorCtr="0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467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48551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5" y="0"/>
            <a:ext cx="6011777" cy="65402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33"/>
            <a:ext cx="10972800" cy="4234539"/>
          </a:xfrm>
        </p:spPr>
        <p:txBody>
          <a:bodyPr/>
          <a:lstStyle>
            <a:lvl1pPr>
              <a:defRPr sz="2933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133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55"/>
            <a:ext cx="10972800" cy="672735"/>
          </a:xfrm>
        </p:spPr>
        <p:txBody>
          <a:bodyPr anchor="t" anchorCtr="0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467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53369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H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brightnessContrast bright="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38" b="24425"/>
          <a:stretch/>
        </p:blipFill>
        <p:spPr bwMode="auto">
          <a:xfrm>
            <a:off x="15" y="439735"/>
            <a:ext cx="2589605" cy="617062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5637" y="1464423"/>
            <a:ext cx="8389697" cy="3721836"/>
          </a:xfrm>
        </p:spPr>
        <p:txBody>
          <a:bodyPr/>
          <a:lstStyle>
            <a:lvl1pPr>
              <a:defRPr sz="2933"/>
            </a:lvl1pPr>
            <a:lvl2pPr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37" y="649250"/>
            <a:ext cx="8389697" cy="672735"/>
          </a:xfrm>
        </p:spPr>
        <p:txBody>
          <a:bodyPr anchor="b" anchorCtr="0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467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15881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2055"/>
            <a:ext cx="12192000" cy="130492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1294657"/>
            <a:ext cx="12192000" cy="10865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2324907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0" y="1352516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205" y="2816505"/>
            <a:ext cx="4166696" cy="1713907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24959">
            <a:off x="1570565" y="594123"/>
            <a:ext cx="2914041" cy="4368599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13" y="5101697"/>
            <a:ext cx="2876300" cy="100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9221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205" y="2816505"/>
            <a:ext cx="4166696" cy="1713907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162055"/>
            <a:ext cx="12192000" cy="130492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94657"/>
            <a:ext cx="12192000" cy="10865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2324907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13" y="5101697"/>
            <a:ext cx="2876300" cy="100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0" y="1352516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24959">
            <a:off x="1078973" y="649589"/>
            <a:ext cx="4414404" cy="330859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25807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32"/>
            <a:ext cx="10972800" cy="4343823"/>
          </a:xfrm>
        </p:spPr>
        <p:txBody>
          <a:bodyPr/>
          <a:lstStyle>
            <a:lvl1pPr>
              <a:defRPr sz="2933"/>
            </a:lvl1pPr>
            <a:lvl2pPr>
              <a:defRPr sz="2667"/>
            </a:lvl2pPr>
            <a:lvl3pPr>
              <a:defRPr sz="2133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55"/>
            <a:ext cx="10972800" cy="672735"/>
          </a:xfrm>
        </p:spPr>
        <p:txBody>
          <a:bodyPr anchor="t" anchorCtr="0"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467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50"/>
          <a:stretch/>
        </p:blipFill>
        <p:spPr>
          <a:xfrm>
            <a:off x="6" y="6"/>
            <a:ext cx="12191989" cy="38749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914" y="5823615"/>
            <a:ext cx="2039277" cy="71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23917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414014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578854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z="1000" smtClean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6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9" r:id="rId15"/>
    <p:sldLayoutId id="2147484216" r:id="rId16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6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49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66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1" indent="-290491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•"/>
        <a:defRPr sz="2933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895" indent="-285730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Calibri" panose="020F0502020204030204" pitchFamily="34" charset="0"/>
        <a:buChar char="‒"/>
        <a:defRPr sz="2667">
          <a:solidFill>
            <a:schemeClr val="tx1"/>
          </a:solidFill>
          <a:latin typeface="Calibri" panose="020F0502020204030204" pitchFamily="34" charset="0"/>
        </a:defRPr>
      </a:lvl2pPr>
      <a:lvl3pPr marL="1142914" indent="-228584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Courier New" panose="02070309020205020404" pitchFamily="49" charset="0"/>
        <a:buChar char="o"/>
        <a:defRPr sz="2133">
          <a:solidFill>
            <a:schemeClr val="tx1"/>
          </a:solidFill>
          <a:latin typeface="Calibri" panose="020F0502020204030204" pitchFamily="34" charset="0"/>
        </a:defRPr>
      </a:lvl3pPr>
      <a:lvl4pPr marL="1600080" indent="-228584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Courier New" panose="02070309020205020404" pitchFamily="49" charset="0"/>
        <a:buChar char="o"/>
        <a:defRPr sz="2133">
          <a:solidFill>
            <a:schemeClr val="tx1"/>
          </a:solidFill>
          <a:latin typeface="Calibri" panose="020F0502020204030204" pitchFamily="34" charset="0"/>
        </a:defRPr>
      </a:lvl4pPr>
      <a:lvl5pPr marL="2057247" indent="-228584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Courier New" panose="02070309020205020404" pitchFamily="49" charset="0"/>
        <a:buChar char="o"/>
        <a:defRPr sz="2133">
          <a:solidFill>
            <a:schemeClr val="tx1"/>
          </a:solidFill>
          <a:latin typeface="Calibri" panose="020F0502020204030204" pitchFamily="34" charset="0"/>
        </a:defRPr>
      </a:lvl5pPr>
      <a:lvl6pPr marL="2514412" indent="-228584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acponline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uma.borate@osumc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1634" y="2576470"/>
            <a:ext cx="6669866" cy="3218540"/>
          </a:xfrm>
        </p:spPr>
        <p:txBody>
          <a:bodyPr/>
          <a:lstStyle/>
          <a:p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normal hematopoiesis </a:t>
            </a:r>
            <a:r>
              <a:rPr lang="en-US" sz="4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MDS: clonality and inflammation</a:t>
            </a:r>
            <a:br>
              <a:rPr lang="en-US" sz="4400" dirty="0">
                <a:cs typeface="Times New Roman" panose="02020603050405020304" pitchFamily="18" charset="0"/>
              </a:rPr>
            </a:br>
            <a:br>
              <a:rPr lang="en-US" sz="4400" dirty="0">
                <a:cs typeface="Times New Roman" panose="02020603050405020304" pitchFamily="18" charset="0"/>
              </a:rPr>
            </a:br>
            <a:br>
              <a:rPr lang="en-US" sz="4400" dirty="0">
                <a:cs typeface="Times New Roman" panose="02020603050405020304" pitchFamily="18" charset="0"/>
              </a:rPr>
            </a:br>
            <a:br>
              <a:rPr lang="en-US" sz="4400" dirty="0"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4294967295"/>
          </p:nvPr>
        </p:nvSpPr>
        <p:spPr>
          <a:xfrm>
            <a:off x="274320" y="5132069"/>
            <a:ext cx="6206489" cy="2072323"/>
          </a:xfrm>
        </p:spPr>
        <p:txBody>
          <a:bodyPr/>
          <a:lstStyle/>
          <a:p>
            <a:pPr lvl="2"/>
            <a:r>
              <a:rPr lang="en-US" sz="2000" b="1" dirty="0"/>
              <a:t>Uma M Borate MD, MS</a:t>
            </a:r>
          </a:p>
          <a:p>
            <a:pPr lvl="2"/>
            <a:r>
              <a:rPr lang="en-US" sz="2000" dirty="0"/>
              <a:t>Clinical Associate Professor,</a:t>
            </a:r>
          </a:p>
          <a:p>
            <a:pPr lvl="2"/>
            <a:r>
              <a:rPr lang="en-US" sz="2000" dirty="0"/>
              <a:t>Acute Leukemia Clinical Research Director</a:t>
            </a:r>
          </a:p>
          <a:p>
            <a:pPr lvl="2"/>
            <a:r>
              <a:rPr lang="en-US" sz="2000" dirty="0"/>
              <a:t>Division of Hematology</a:t>
            </a:r>
          </a:p>
          <a:p>
            <a:pPr lvl="2"/>
            <a:r>
              <a:rPr lang="en-US" sz="2000" dirty="0"/>
              <a:t>The James Cancer Hospital and OSUCCC</a:t>
            </a:r>
          </a:p>
        </p:txBody>
      </p:sp>
    </p:spTree>
    <p:extLst>
      <p:ext uri="{BB962C8B-B14F-4D97-AF65-F5344CB8AC3E}">
        <p14:creationId xmlns:p14="http://schemas.microsoft.com/office/powerpoint/2010/main" val="413683179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CE067-7BF0-40B1-9EEE-2DC24E887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59" y="6294904"/>
            <a:ext cx="10972800" cy="4357483"/>
          </a:xfrm>
        </p:spPr>
        <p:txBody>
          <a:bodyPr/>
          <a:lstStyle/>
          <a:p>
            <a:r>
              <a:rPr lang="en-US" dirty="0"/>
              <a:t>Jaiswal S et al. N </a:t>
            </a:r>
            <a:r>
              <a:rPr lang="en-US" dirty="0" err="1"/>
              <a:t>Engl</a:t>
            </a:r>
            <a:r>
              <a:rPr lang="en-US" dirty="0"/>
              <a:t> J Med 2014;371:2488-2498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F64CD-4390-4458-8D8B-A47556921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A19188-CCD0-4FFB-8DFB-60D3E72DC09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2388CC-4A2A-47A8-8DCA-24C5B197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Somatic Mutations, According to Age. </a:t>
            </a:r>
            <a:br>
              <a:rPr lang="en-US" dirty="0"/>
            </a:br>
            <a:r>
              <a:rPr lang="en-US" sz="1800" dirty="0"/>
              <a:t>Colored bands, in increasingly lighter shades, represent the 50th, 75th, and 95th percentiles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42FCAAE-796A-4A38-AEF7-A45D37ADA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71" y="1408238"/>
            <a:ext cx="7795259" cy="488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03611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Content Placeholder 2"/>
          <p:cNvSpPr txBox="1"/>
          <p:nvPr/>
        </p:nvSpPr>
        <p:spPr>
          <a:xfrm>
            <a:off x="372533" y="410948"/>
            <a:ext cx="11924248" cy="117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3864" tIns="33864" rIns="33864" bIns="33864">
            <a:spAutoFit/>
          </a:bodyPr>
          <a:lstStyle>
            <a:lvl1pPr>
              <a:lnSpc>
                <a:spcPct val="90000"/>
              </a:lnSpc>
              <a:spcBef>
                <a:spcPts val="800"/>
              </a:spcBef>
              <a:defRPr sz="4000" b="1" spc="-150">
                <a:solidFill>
                  <a:srgbClr val="457FA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Fitness of</a:t>
            </a:r>
            <a:r>
              <a:rPr lang="en-US" dirty="0">
                <a:solidFill>
                  <a:schemeClr val="tx1"/>
                </a:solidFill>
              </a:rPr>
              <a:t> mutations</a:t>
            </a:r>
            <a:r>
              <a:rPr dirty="0">
                <a:solidFill>
                  <a:schemeClr val="tx1"/>
                </a:solidFill>
              </a:rPr>
              <a:t> dependent on mutation and environmental context </a:t>
            </a:r>
          </a:p>
        </p:txBody>
      </p:sp>
      <p:pic>
        <p:nvPicPr>
          <p:cNvPr id="1460" name="Figure5_Final.pdf" descr="Figure5_Fin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63" y="1487186"/>
            <a:ext cx="9672474" cy="503225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99EFD-98B0-4DAF-AAEE-67DEA3532C30}"/>
              </a:ext>
            </a:extLst>
          </p:cNvPr>
          <p:cNvSpPr txBox="1"/>
          <p:nvPr/>
        </p:nvSpPr>
        <p:spPr>
          <a:xfrm>
            <a:off x="7059930" y="6457890"/>
            <a:ext cx="6423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Slide courtesy of Dr. Kelly Bolton, Wash 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592EA-65B0-4736-92E6-63374EBE1260}"/>
              </a:ext>
            </a:extLst>
          </p:cNvPr>
          <p:cNvSpPr txBox="1"/>
          <p:nvPr/>
        </p:nvSpPr>
        <p:spPr>
          <a:xfrm>
            <a:off x="0" y="6327694"/>
            <a:ext cx="6423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Bolton et al., Nature Genetics 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EF9B0-56C3-409B-AFD9-C44319B7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625135"/>
            <a:ext cx="10972800" cy="67273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476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2922-D50F-4B31-9651-6BB855236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0BC7F-F69A-40CF-A6F5-8825F176E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26D34-3051-4077-B652-5E53AD02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Targeting IL-1Beta Activation through the Inflammasome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D56FFA-B724-442A-928C-E0D14D97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5" y="1443264"/>
            <a:ext cx="6853779" cy="49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70DE2-B7AB-4FCE-A06F-8D78CA493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404" y="1343057"/>
            <a:ext cx="5055504" cy="4989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D71A0-2691-4EDE-B53B-362D5BA49EBC}"/>
              </a:ext>
            </a:extLst>
          </p:cNvPr>
          <p:cNvSpPr txBox="1"/>
          <p:nvPr/>
        </p:nvSpPr>
        <p:spPr>
          <a:xfrm>
            <a:off x="7183994" y="6407622"/>
            <a:ext cx="62236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https://flipper.diff.org/app/items/info/4713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851C7-D322-430F-AA75-CAD76B90C2B2}"/>
              </a:ext>
            </a:extLst>
          </p:cNvPr>
          <p:cNvSpPr txBox="1"/>
          <p:nvPr/>
        </p:nvSpPr>
        <p:spPr>
          <a:xfrm>
            <a:off x="2160270" y="6611636"/>
            <a:ext cx="6743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Elina K. Cook, Michael Luo, Michael J. </a:t>
            </a:r>
            <a:r>
              <a:rPr lang="en-US" sz="1100" dirty="0" err="1"/>
              <a:t>Rauh</a:t>
            </a:r>
            <a:r>
              <a:rPr lang="en-US" sz="1100" dirty="0"/>
              <a:t>, Experimental Hematology, Volume 83, 2020, Pages 85-94,</a:t>
            </a:r>
          </a:p>
          <a:p>
            <a:r>
              <a:rPr lang="en-US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3157476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97E0C4-6FF4-4977-A173-258DE1CC9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2146" y="1463039"/>
            <a:ext cx="5734536" cy="42917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0446D-D428-4492-9EC7-5D824FE91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A19188-CCD0-4FFB-8DFB-60D3E72DC09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FC09A9-979B-4E5D-B5F7-C6D1BDFF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3" y="367194"/>
            <a:ext cx="10972800" cy="672735"/>
          </a:xfrm>
        </p:spPr>
        <p:txBody>
          <a:bodyPr/>
          <a:lstStyle/>
          <a:p>
            <a:r>
              <a:rPr lang="en-US" sz="3600" dirty="0"/>
              <a:t>Targeting inflammation-what evidence do we have ?</a:t>
            </a:r>
            <a:br>
              <a:rPr lang="en-US" dirty="0"/>
            </a:br>
            <a:r>
              <a:rPr lang="en-US" dirty="0"/>
              <a:t> </a:t>
            </a:r>
            <a:r>
              <a:rPr lang="en-US" sz="1000" dirty="0"/>
              <a:t>slide courtesy of Dr. David Steensma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B6892-6489-43AD-A498-CFCCB5C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1039929"/>
            <a:ext cx="6440226" cy="53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6367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 2"/>
          <p:cNvSpPr/>
          <p:nvPr/>
        </p:nvSpPr>
        <p:spPr>
          <a:xfrm>
            <a:off x="1981200" y="6300000"/>
            <a:ext cx="8381880" cy="0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TextShape 4"/>
          <p:cNvSpPr txBox="1"/>
          <p:nvPr/>
        </p:nvSpPr>
        <p:spPr>
          <a:xfrm>
            <a:off x="6096000" y="6480000"/>
            <a:ext cx="2651760" cy="385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spc="-1">
                <a:solidFill>
                  <a:srgbClr val="000000"/>
                </a:solidFill>
                <a:latin typeface="Arial"/>
                <a:hlinkClick r:id="rId2"/>
              </a:rPr>
              <a:t>https://www.acponline.org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TextShape 5"/>
          <p:cNvSpPr txBox="1"/>
          <p:nvPr/>
        </p:nvSpPr>
        <p:spPr>
          <a:xfrm>
            <a:off x="66180" y="279995"/>
            <a:ext cx="11935320" cy="38025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Effects of Interleukin-1β Inhibition on Incident Anemia -Exploratory Analyses From a Randomized Trial</a:t>
            </a:r>
            <a:endParaRPr lang="en-US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TextShape 6"/>
          <p:cNvSpPr txBox="1"/>
          <p:nvPr/>
        </p:nvSpPr>
        <p:spPr>
          <a:xfrm>
            <a:off x="2249310" y="6372717"/>
            <a:ext cx="8424000" cy="2649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1" spc="-1" dirty="0">
                <a:solidFill>
                  <a:srgbClr val="000000"/>
                </a:solidFill>
                <a:latin typeface="Arial"/>
              </a:rPr>
              <a:t>Ann Intern Med. 2020; 172(8):523-532. doi:10.7326/M19-2945</a:t>
            </a:r>
            <a:endParaRPr lang="en-US" sz="8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" name="Main graphic"/>
          <p:cNvPicPr/>
          <p:nvPr/>
        </p:nvPicPr>
        <p:blipFill>
          <a:blip r:embed="rId3"/>
          <a:stretch/>
        </p:blipFill>
        <p:spPr>
          <a:xfrm>
            <a:off x="5158740" y="732963"/>
            <a:ext cx="6110610" cy="5354191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14C803-E133-4E89-80F3-9881C6AFD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0" y="992859"/>
            <a:ext cx="5158740" cy="52707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2788D-560D-2633-3211-FEDCEE67D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82" y="6493759"/>
            <a:ext cx="6181838" cy="366183"/>
          </a:xfrm>
        </p:spPr>
        <p:txBody>
          <a:bodyPr/>
          <a:lstStyle/>
          <a:p>
            <a:fld id="{3C956E73-2E7A-40C4-98E5-5009DBC8D49F}" type="slidenum">
              <a:rPr lang="en-US" sz="1200" b="1" smtClean="0"/>
              <a:pPr/>
              <a:t>15</a:t>
            </a:fld>
            <a:r>
              <a:rPr lang="en-US" sz="1200" b="1" i="0" dirty="0">
                <a:solidFill>
                  <a:srgbClr val="222222"/>
                </a:solidFill>
                <a:effectLst/>
                <a:latin typeface="-apple-system"/>
              </a:rPr>
              <a:t>Jiang, S. Tet2 at the interface between cancer and immunity. </a:t>
            </a:r>
            <a:r>
              <a:rPr lang="en-US" sz="1200" b="1" i="1" dirty="0" err="1">
                <a:solidFill>
                  <a:srgbClr val="222222"/>
                </a:solidFill>
                <a:effectLst/>
                <a:latin typeface="-apple-system"/>
              </a:rPr>
              <a:t>Commun</a:t>
            </a:r>
            <a:r>
              <a:rPr lang="en-US" sz="1200" b="1" i="1" dirty="0">
                <a:solidFill>
                  <a:srgbClr val="222222"/>
                </a:solidFill>
                <a:effectLst/>
                <a:latin typeface="-apple-system"/>
              </a:rPr>
              <a:t> Biol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-apple-system"/>
              </a:rPr>
              <a:t> 3, 667 (2020).</a:t>
            </a:r>
            <a:endParaRPr lang="en-US" sz="12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62550C-4528-DDC4-E975-A4F6457D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TET2 mutation and impact of inflammation/immunity</a:t>
            </a:r>
          </a:p>
        </p:txBody>
      </p:sp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id="{93E1307A-BBAD-7841-5C8D-F8EC96BD03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7" y="883013"/>
            <a:ext cx="8938048" cy="561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0936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ouse graphic">
            <a:extLst>
              <a:ext uri="{FF2B5EF4-FFF2-40B4-BE49-F238E27FC236}">
                <a16:creationId xmlns:a16="http://schemas.microsoft.com/office/drawing/2014/main" id="{476BE83F-56D5-8143-9A52-FE65FC40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0" y="127334"/>
            <a:ext cx="167173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mouse graphic">
            <a:extLst>
              <a:ext uri="{FF2B5EF4-FFF2-40B4-BE49-F238E27FC236}">
                <a16:creationId xmlns:a16="http://schemas.microsoft.com/office/drawing/2014/main" id="{78916034-C3F5-9D46-8536-04304786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30" y="44870"/>
            <a:ext cx="167173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3A68E-4453-7D48-8628-89C9AA6F3F3B}"/>
              </a:ext>
            </a:extLst>
          </p:cNvPr>
          <p:cNvSpPr txBox="1"/>
          <p:nvPr/>
        </p:nvSpPr>
        <p:spPr>
          <a:xfrm>
            <a:off x="936107" y="2318702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/>
              </a:rPr>
              <a:t>LDLr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/>
              </a:rPr>
              <a:t>-/-</a:t>
            </a:r>
            <a:endParaRPr lang="en-US" sz="3200" b="1" i="1" baseline="300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9A304C36-5328-A44A-87E3-28B89A06DAD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22514" y="1700186"/>
            <a:ext cx="1396383" cy="176919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1EED84-2B09-F049-9CBA-9A8BB406FD11}"/>
              </a:ext>
            </a:extLst>
          </p:cNvPr>
          <p:cNvSpPr txBox="1"/>
          <p:nvPr/>
        </p:nvSpPr>
        <p:spPr>
          <a:xfrm>
            <a:off x="8956349" y="56547"/>
            <a:ext cx="297430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Progressive Cardiovascular </a:t>
            </a:r>
          </a:p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Disease</a:t>
            </a:r>
          </a:p>
        </p:txBody>
      </p:sp>
      <p:pic>
        <p:nvPicPr>
          <p:cNvPr id="12" name="Picture 2" descr="Image result for mouse graphic">
            <a:extLst>
              <a:ext uri="{FF2B5EF4-FFF2-40B4-BE49-F238E27FC236}">
                <a16:creationId xmlns:a16="http://schemas.microsoft.com/office/drawing/2014/main" id="{0F255185-3EBE-0742-A557-2C91CC18B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14" y="5258674"/>
            <a:ext cx="167173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C67030-9670-0C42-B8D4-E69D308B8705}"/>
              </a:ext>
            </a:extLst>
          </p:cNvPr>
          <p:cNvSpPr txBox="1"/>
          <p:nvPr/>
        </p:nvSpPr>
        <p:spPr>
          <a:xfrm>
            <a:off x="9078589" y="3793829"/>
            <a:ext cx="2852067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Less atherosclerosis</a:t>
            </a:r>
          </a:p>
        </p:txBody>
      </p:sp>
      <p:pic>
        <p:nvPicPr>
          <p:cNvPr id="14" name="Picture 2" descr="Image result for mouse graphic">
            <a:extLst>
              <a:ext uri="{FF2B5EF4-FFF2-40B4-BE49-F238E27FC236}">
                <a16:creationId xmlns:a16="http://schemas.microsoft.com/office/drawing/2014/main" id="{391A5AFD-5A6B-434A-B086-9B7779E9E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10" y="74207"/>
            <a:ext cx="167173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mouse graphic">
            <a:extLst>
              <a:ext uri="{FF2B5EF4-FFF2-40B4-BE49-F238E27FC236}">
                <a16:creationId xmlns:a16="http://schemas.microsoft.com/office/drawing/2014/main" id="{705604B2-C3B4-E244-9AA8-4334DEAA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89" y="2907327"/>
            <a:ext cx="167173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mouse graphic">
            <a:extLst>
              <a:ext uri="{FF2B5EF4-FFF2-40B4-BE49-F238E27FC236}">
                <a16:creationId xmlns:a16="http://schemas.microsoft.com/office/drawing/2014/main" id="{BDAA4F11-CDC4-3840-BE8F-EEF4B622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67" y="5219701"/>
            <a:ext cx="167173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mouse graphic">
            <a:extLst>
              <a:ext uri="{FF2B5EF4-FFF2-40B4-BE49-F238E27FC236}">
                <a16:creationId xmlns:a16="http://schemas.microsoft.com/office/drawing/2014/main" id="{8DA70B4A-0935-F34B-90F7-7AF32D81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29" y="2877990"/>
            <a:ext cx="167173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B9FE4A-2B37-6E4D-A054-24A70C825E2B}"/>
              </a:ext>
            </a:extLst>
          </p:cNvPr>
          <p:cNvSpPr txBox="1"/>
          <p:nvPr/>
        </p:nvSpPr>
        <p:spPr>
          <a:xfrm>
            <a:off x="5311604" y="361715"/>
            <a:ext cx="842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Tet2-/-</a:t>
            </a:r>
            <a:endParaRPr lang="en-US" sz="3200" b="1" baseline="30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FAE55C-8387-844F-B729-57D6C9A7A082}"/>
              </a:ext>
            </a:extLst>
          </p:cNvPr>
          <p:cNvSpPr txBox="1"/>
          <p:nvPr/>
        </p:nvSpPr>
        <p:spPr>
          <a:xfrm>
            <a:off x="5311605" y="5594008"/>
            <a:ext cx="1568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Tet2+/+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7E9AEE-96E6-F64D-8813-5DEE75563249}"/>
              </a:ext>
            </a:extLst>
          </p:cNvPr>
          <p:cNvSpPr txBox="1"/>
          <p:nvPr/>
        </p:nvSpPr>
        <p:spPr>
          <a:xfrm>
            <a:off x="4963920" y="2611089"/>
            <a:ext cx="21540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Tet2-/- HSCs</a:t>
            </a:r>
          </a:p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plus addition of</a:t>
            </a:r>
          </a:p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NLRP3 inhibitor</a:t>
            </a:r>
          </a:p>
          <a:p>
            <a:pPr algn="ctr"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98E1EE-0002-FF4A-BAA1-9D6065102BB5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181600" y="864019"/>
            <a:ext cx="1982429" cy="2933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FE0C801-E97A-4E43-9E48-D7410598295E}"/>
              </a:ext>
            </a:extLst>
          </p:cNvPr>
          <p:cNvCxnSpPr>
            <a:cxnSpLocks/>
          </p:cNvCxnSpPr>
          <p:nvPr/>
        </p:nvCxnSpPr>
        <p:spPr>
          <a:xfrm>
            <a:off x="5155365" y="6008052"/>
            <a:ext cx="2121743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7DBDA3A-6029-FA40-8160-0486BE0424F3}"/>
              </a:ext>
            </a:extLst>
          </p:cNvPr>
          <p:cNvCxnSpPr>
            <a:cxnSpLocks/>
          </p:cNvCxnSpPr>
          <p:nvPr/>
        </p:nvCxnSpPr>
        <p:spPr>
          <a:xfrm>
            <a:off x="5102094" y="4140224"/>
            <a:ext cx="2205135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5AECF6-C986-5F47-A433-387A9B08A62F}"/>
              </a:ext>
            </a:extLst>
          </p:cNvPr>
          <p:cNvSpPr txBox="1"/>
          <p:nvPr/>
        </p:nvSpPr>
        <p:spPr>
          <a:xfrm>
            <a:off x="615588" y="3214798"/>
            <a:ext cx="2390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Fed fatty diet</a:t>
            </a:r>
          </a:p>
          <a:p>
            <a:pPr algn="ctr"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AE52935-47EE-9048-A5A7-FF5A1B26C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40" t="33906" b="36780"/>
          <a:stretch/>
        </p:blipFill>
        <p:spPr>
          <a:xfrm>
            <a:off x="8978961" y="893357"/>
            <a:ext cx="1771363" cy="17424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21B4A5D-B061-4B43-8D49-AFFEBE906734}"/>
              </a:ext>
            </a:extLst>
          </p:cNvPr>
          <p:cNvSpPr txBox="1"/>
          <p:nvPr/>
        </p:nvSpPr>
        <p:spPr>
          <a:xfrm>
            <a:off x="-23971" y="6211669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Fuster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JJ et al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Science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2017; 355:842-827</a:t>
            </a: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Jaiswal S et al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NEJM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2017; 377;111-121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11C1B0C-68CB-F441-ADE7-3E6E2163E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59" t="34093" r="45458" b="36780"/>
          <a:stretch/>
        </p:blipFill>
        <p:spPr>
          <a:xfrm>
            <a:off x="9043562" y="4492225"/>
            <a:ext cx="1759807" cy="17312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589300-E350-BF4D-9F8D-CD510D7B0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50" t="12800" r="46956" b="4227"/>
          <a:stretch/>
        </p:blipFill>
        <p:spPr>
          <a:xfrm>
            <a:off x="11073780" y="4279259"/>
            <a:ext cx="592219" cy="24613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BCDAAF-D887-D745-8CB5-7E69A0E98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39" t="6990" r="13258" b="4227"/>
          <a:stretch/>
        </p:blipFill>
        <p:spPr>
          <a:xfrm>
            <a:off x="10750325" y="800698"/>
            <a:ext cx="1180331" cy="275839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957E406-F79B-9F49-876E-A09D43AF7014}"/>
              </a:ext>
            </a:extLst>
          </p:cNvPr>
          <p:cNvSpPr txBox="1"/>
          <p:nvPr/>
        </p:nvSpPr>
        <p:spPr>
          <a:xfrm>
            <a:off x="5936433" y="361715"/>
            <a:ext cx="1874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or Tet2+/-</a:t>
            </a:r>
          </a:p>
          <a:p>
            <a:pPr>
              <a:defRPr/>
            </a:pPr>
            <a:r>
              <a:rPr lang="en-US" b="1" baseline="30000" dirty="0">
                <a:solidFill>
                  <a:prstClr val="black"/>
                </a:solidFill>
                <a:latin typeface="Calibri" panose="020F0502020204030204"/>
              </a:rPr>
              <a:t>HSCs</a:t>
            </a:r>
          </a:p>
        </p:txBody>
      </p:sp>
      <p:sp>
        <p:nvSpPr>
          <p:cNvPr id="27" name="Title 6"/>
          <p:cNvSpPr txBox="1">
            <a:spLocks/>
          </p:cNvSpPr>
          <p:nvPr/>
        </p:nvSpPr>
        <p:spPr>
          <a:xfrm>
            <a:off x="112609" y="3753407"/>
            <a:ext cx="2469793" cy="23692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What is the mechanism of vascular events in CHIP?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504B18-F3CE-412E-B5C3-4273278AE47E}"/>
              </a:ext>
            </a:extLst>
          </p:cNvPr>
          <p:cNvSpPr txBox="1"/>
          <p:nvPr/>
        </p:nvSpPr>
        <p:spPr>
          <a:xfrm>
            <a:off x="2582402" y="1610973"/>
            <a:ext cx="6127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TET2-deficient macrophages exhibited an increase in NLRP3 inflammasome–mediated interleukin-1β secretion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9950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3D9AB4-9461-4DD9-B157-5CD4ECF90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308792E-17FF-4A2A-906F-583017271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" y="439110"/>
            <a:ext cx="7108788" cy="415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lonal Hematopoiesis of Indeterminate Potential Reshapes Age-Related CVD:  JACC Review Topic of the Week - ScienceDirect">
            <a:extLst>
              <a:ext uri="{FF2B5EF4-FFF2-40B4-BE49-F238E27FC236}">
                <a16:creationId xmlns:a16="http://schemas.microsoft.com/office/drawing/2014/main" id="{273F8AD6-5024-40E4-AA51-22EB8F402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09" y="454874"/>
            <a:ext cx="4872008" cy="61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0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2C73A1-A1C3-4C39-A8A2-37E1D629B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0AE795-CA72-47EC-B319-944C681C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237014"/>
            <a:ext cx="11946542" cy="672735"/>
          </a:xfrm>
        </p:spPr>
        <p:txBody>
          <a:bodyPr/>
          <a:lstStyle/>
          <a:p>
            <a:r>
              <a:rPr lang="en-US" dirty="0"/>
              <a:t>The relationship between CH, Inflammation and Auto-Immunity</a:t>
            </a:r>
          </a:p>
        </p:txBody>
      </p:sp>
      <p:pic>
        <p:nvPicPr>
          <p:cNvPr id="1026" name="Picture 2" descr="Full size image for 'Autoimmunity, Clonal Hematopoiesis, and Myeloid Neoplasms'">
            <a:extLst>
              <a:ext uri="{FF2B5EF4-FFF2-40B4-BE49-F238E27FC236}">
                <a16:creationId xmlns:a16="http://schemas.microsoft.com/office/drawing/2014/main" id="{DD9491FA-A1D6-4DA3-BD58-4FC47F115F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8" y="3396640"/>
            <a:ext cx="3574959" cy="331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88D828-8CC3-4603-97FB-897C486D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68" y="753034"/>
            <a:ext cx="8987872" cy="239912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3259765-0085-4376-9C55-E5DC27611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62" y="3271098"/>
            <a:ext cx="6020778" cy="354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>
            <a:extLst>
              <a:ext uri="{FF2B5EF4-FFF2-40B4-BE49-F238E27FC236}">
                <a16:creationId xmlns:a16="http://schemas.microsoft.com/office/drawing/2014/main" id="{75E32D03-773B-4536-8F44-2DFFFADCCB00}"/>
              </a:ext>
            </a:extLst>
          </p:cNvPr>
          <p:cNvSpPr txBox="1"/>
          <p:nvPr/>
        </p:nvSpPr>
        <p:spPr bwMode="auto">
          <a:xfrm>
            <a:off x="-634479" y="-74629"/>
            <a:ext cx="13460958" cy="24923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              </a:t>
            </a: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CHIP and hips: clonal hematopoiesis is common in patients undergoing hip arthroplasty and is</a:t>
            </a:r>
          </a:p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          associated with autoimmune disease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C073D76-5A2B-46B8-AC0D-5812AF1F8F25}"/>
              </a:ext>
            </a:extLst>
          </p:cNvPr>
          <p:cNvSpPr txBox="1"/>
          <p:nvPr/>
        </p:nvSpPr>
        <p:spPr bwMode="auto">
          <a:xfrm>
            <a:off x="600872" y="5631657"/>
            <a:ext cx="9404059" cy="3317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Judith S.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Hecker,Luise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Hartmann,Jennifer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Rivière,Michèle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C.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Buck,Mark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van der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Garde,Maja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Rothenberg-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Thurley,Luise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Fischer,Susann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Winter,Bianka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Ksienzyk,Frank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Ziemann,Maria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Solovey,Martina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Rauner,Elena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Tsourdi,Katja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Sockel,Marie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Schneider,Anne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S.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Kubasch,Martin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Nolde,Dominikus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Hausmann,Alexander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C.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Paulus,Jörg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Lützner,Andreas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Roth,Florian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Bassermann,Karsten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Spiekermann,Carsten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Marr,Lorenz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C.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Hofbauer,Uwe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Platzbecker,Klaus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H. </a:t>
            </a:r>
            <a:r>
              <a:rPr lang="en-US" alt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Metzeler,Katharina</a:t>
            </a:r>
            <a:r>
              <a:rPr lang="en-US" alt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S. Götze, CHIP and hips: clonal hematopoiesis is common in patients undergoing hip arthroplasty and is associated with autoimmune disease, Blood, 2021, </a:t>
            </a:r>
          </a:p>
        </p:txBody>
      </p:sp>
      <p:sp>
        <p:nvSpPr>
          <p:cNvPr id="3076" name="TextBox 11">
            <a:extLst>
              <a:ext uri="{FF2B5EF4-FFF2-40B4-BE49-F238E27FC236}">
                <a16:creationId xmlns:a16="http://schemas.microsoft.com/office/drawing/2014/main" id="{773984F1-907B-4C6F-AF38-3F25524F6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05425"/>
            <a:ext cx="9144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 b="1">
              <a:latin typeface="Helvetica" panose="020B0604020202020204" pitchFamily="34" charset="0"/>
            </a:endParaRPr>
          </a:p>
        </p:txBody>
      </p:sp>
      <p:sp>
        <p:nvSpPr>
          <p:cNvPr id="5125" name="Footer Placeholder 3">
            <a:extLst>
              <a:ext uri="{FF2B5EF4-FFF2-40B4-BE49-F238E27FC236}">
                <a16:creationId xmlns:a16="http://schemas.microsoft.com/office/drawing/2014/main" id="{1176EACB-646A-47BE-9BF9-A31DFC898715}"/>
              </a:ext>
            </a:extLst>
          </p:cNvPr>
          <p:cNvSpPr/>
          <p:nvPr/>
        </p:nvSpPr>
        <p:spPr>
          <a:xfrm>
            <a:off x="1524000" y="6464300"/>
            <a:ext cx="3232150" cy="4191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80000" tIns="0" rIns="180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en-US" sz="1000">
                <a:solidFill>
                  <a:srgbClr val="2A2A2A"/>
                </a:solidFill>
              </a:rPr>
              <a:t>Copyright © 2023 American Society of Hematology </a:t>
            </a:r>
          </a:p>
        </p:txBody>
      </p:sp>
      <p:pic>
        <p:nvPicPr>
          <p:cNvPr id="3078" name="Picture 2">
            <a:extLst>
              <a:ext uri="{FF2B5EF4-FFF2-40B4-BE49-F238E27FC236}">
                <a16:creationId xmlns:a16="http://schemas.microsoft.com/office/drawing/2014/main" id="{1F215610-E5E2-4901-AF89-5926B9C9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4" y="6418263"/>
            <a:ext cx="3005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New picture">
            <a:extLst>
              <a:ext uri="{FF2B5EF4-FFF2-40B4-BE49-F238E27FC236}">
                <a16:creationId xmlns:a16="http://schemas.microsoft.com/office/drawing/2014/main" id="{7437C1CC-6DC9-45CE-A8E8-D3E5823F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42" y="608265"/>
            <a:ext cx="5270721" cy="482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3DD5F9-1A2B-4D30-50BC-29E336CE5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Consultant for Novartis, </a:t>
            </a:r>
            <a:r>
              <a:rPr lang="en-US" dirty="0" err="1"/>
              <a:t>Abbvie</a:t>
            </a:r>
            <a:r>
              <a:rPr lang="en-US" dirty="0"/>
              <a:t>, Incyte, Daiichi Sankyo</a:t>
            </a:r>
          </a:p>
          <a:p>
            <a:r>
              <a:rPr lang="en-US" dirty="0"/>
              <a:t>IDMC for Takeda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2DDA0-D129-7D0E-967C-75F48F965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3DD2CC-F330-5F1C-AEBD-5903A196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</a:t>
            </a:r>
          </a:p>
        </p:txBody>
      </p:sp>
    </p:spTree>
    <p:extLst>
      <p:ext uri="{BB962C8B-B14F-4D97-AF65-F5344CB8AC3E}">
        <p14:creationId xmlns:p14="http://schemas.microsoft.com/office/powerpoint/2010/main" val="264515206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627A42-A506-4B2A-9C3B-5C1B5BA38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1095943"/>
            <a:ext cx="10972800" cy="435748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66E45-92F9-B94F-96AC-2688805B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CH and blood counts predict MN development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12A37-AD86-2643-B7BF-AB5A2DE99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" r="60221"/>
          <a:stretch/>
        </p:blipFill>
        <p:spPr>
          <a:xfrm>
            <a:off x="1223058" y="1491392"/>
            <a:ext cx="3509683" cy="4745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21D24-5547-6249-B6F6-0E7450BF2233}"/>
              </a:ext>
            </a:extLst>
          </p:cNvPr>
          <p:cNvSpPr txBox="1"/>
          <p:nvPr/>
        </p:nvSpPr>
        <p:spPr>
          <a:xfrm>
            <a:off x="2109803" y="6447353"/>
            <a:ext cx="2976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Bolton et al., Nature Genetics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2CB071-0E18-E043-B3C1-FA1036822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47" b="67932"/>
          <a:stretch/>
        </p:blipFill>
        <p:spPr>
          <a:xfrm>
            <a:off x="5734651" y="2651333"/>
            <a:ext cx="5108561" cy="26174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2D8745-7785-AA4E-ABDB-17036E8DA1C5}"/>
              </a:ext>
            </a:extLst>
          </p:cNvPr>
          <p:cNvSpPr txBox="1"/>
          <p:nvPr/>
        </p:nvSpPr>
        <p:spPr>
          <a:xfrm>
            <a:off x="7675305" y="6346304"/>
            <a:ext cx="2976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Desai et al., Nature Medicine 2018</a:t>
            </a:r>
          </a:p>
        </p:txBody>
      </p:sp>
    </p:spTree>
    <p:extLst>
      <p:ext uri="{BB962C8B-B14F-4D97-AF65-F5344CB8AC3E}">
        <p14:creationId xmlns:p14="http://schemas.microsoft.com/office/powerpoint/2010/main" val="151442802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E926CB-C20B-40B5-9BB9-6465C9698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2" y="1335533"/>
            <a:ext cx="11537527" cy="4357483"/>
          </a:xfrm>
        </p:spPr>
        <p:txBody>
          <a:bodyPr/>
          <a:lstStyle/>
          <a:p>
            <a:r>
              <a:rPr lang="en-US" sz="2800" dirty="0"/>
              <a:t>Fact: CH mutations can be detected many years before MDS or AML development</a:t>
            </a:r>
          </a:p>
          <a:p>
            <a:r>
              <a:rPr lang="en-US" sz="2800" dirty="0"/>
              <a:t>Clinical implication: Window for early intervention ?</a:t>
            </a:r>
          </a:p>
          <a:p>
            <a:r>
              <a:rPr lang="en-US" sz="2800" dirty="0"/>
              <a:t>Fact: We know certain high risk CH mutations are found in dominant clones of MDS and AML patients</a:t>
            </a:r>
          </a:p>
          <a:p>
            <a:r>
              <a:rPr lang="en-US" sz="2800" dirty="0"/>
              <a:t>Clinical implications: Can we target these mutations, the patient’s environment( make an informed decision on type of chemo) and the inflammasome to prevent clonal evolution ?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B88F5-8632-42DF-A760-76874102E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A19188-CCD0-4FFB-8DFB-60D3E72DC09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2155E8-2BEC-46A1-9627-F3E773D38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Should we intervene early and treat CH 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D19D2-3703-4638-80A1-FF054EE1715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162675"/>
            <a:ext cx="11085513" cy="476250"/>
          </a:xfrm>
        </p:spPr>
        <p:txBody>
          <a:bodyPr/>
          <a:lstStyle/>
          <a:p>
            <a:r>
              <a:rPr lang="en-US" dirty="0"/>
              <a:t>Slide courtesy of Dr. Kelly Bolton, Wash Univ</a:t>
            </a:r>
          </a:p>
        </p:txBody>
      </p:sp>
    </p:spTree>
    <p:extLst>
      <p:ext uri="{BB962C8B-B14F-4D97-AF65-F5344CB8AC3E}">
        <p14:creationId xmlns:p14="http://schemas.microsoft.com/office/powerpoint/2010/main" val="111228558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59" y="552139"/>
            <a:ext cx="10972800" cy="2363512"/>
          </a:xfrm>
        </p:spPr>
        <p:txBody>
          <a:bodyPr/>
          <a:lstStyle/>
          <a:p>
            <a:pPr defTabSz="1219170">
              <a:lnSpc>
                <a:spcPct val="100000"/>
              </a:lnSpc>
              <a:defRPr/>
            </a:pPr>
            <a:r>
              <a:rPr lang="en-US" sz="4267" b="1" dirty="0"/>
              <a:t>OSU-22091: Inflammation Modification to Prevent Leukemic Progression of Clonal </a:t>
            </a:r>
            <a:r>
              <a:rPr lang="en-US" sz="4267" b="1" dirty="0" err="1"/>
              <a:t>Cytopenias</a:t>
            </a:r>
            <a:r>
              <a:rPr lang="en-US" sz="4267" b="1" dirty="0"/>
              <a:t> of Unknown Significance (CCUS)  Trial (IMPACT)</a:t>
            </a:r>
            <a:br>
              <a:rPr lang="en-US" sz="4267" b="1" dirty="0"/>
            </a:b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Principal Investigator: Uma Borate, MD, MS</a:t>
            </a:r>
            <a:b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</a:br>
            <a:endParaRPr lang="en-US" sz="4267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24348-0C97-D748-8B77-FD4237119291}"/>
              </a:ext>
            </a:extLst>
          </p:cNvPr>
          <p:cNvSpPr txBox="1"/>
          <p:nvPr/>
        </p:nvSpPr>
        <p:spPr>
          <a:xfrm>
            <a:off x="1969601" y="4760635"/>
            <a:ext cx="6312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Principal Investigator: Uma Borate, MD, MS</a:t>
            </a:r>
          </a:p>
        </p:txBody>
      </p:sp>
    </p:spTree>
    <p:extLst>
      <p:ext uri="{BB962C8B-B14F-4D97-AF65-F5344CB8AC3E}">
        <p14:creationId xmlns:p14="http://schemas.microsoft.com/office/powerpoint/2010/main" val="5256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2252B36-61FC-9843-B163-64BE62DD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63" y="340485"/>
            <a:ext cx="10972800" cy="672735"/>
          </a:xfrm>
        </p:spPr>
        <p:txBody>
          <a:bodyPr/>
          <a:lstStyle/>
          <a:p>
            <a:r>
              <a:rPr lang="en-US" sz="3200" dirty="0"/>
              <a:t>Canakinumab Mechanism of 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8737D-9655-8644-A2EA-A056C4F19A3E}"/>
              </a:ext>
            </a:extLst>
          </p:cNvPr>
          <p:cNvSpPr txBox="1"/>
          <p:nvPr/>
        </p:nvSpPr>
        <p:spPr>
          <a:xfrm>
            <a:off x="362148" y="1013219"/>
            <a:ext cx="4707467" cy="497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High-affinity human monoclonal anti-human interleukin-1β (IL-1β) antibody of the IgG1/k isotype</a:t>
            </a:r>
            <a:r>
              <a:rPr lang="en-US" sz="1867" baseline="30000" dirty="0"/>
              <a:t>7</a:t>
            </a:r>
            <a:endParaRPr lang="en-US" sz="1867" dirty="0"/>
          </a:p>
          <a:p>
            <a:endParaRPr lang="en-U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IL-1β plays a clinically significant role in auto-inflammatory syndromes (e.g., CAPS, TRAPS, HIDS/MKD, FMF; Still's disease including both SJIA and AOSD, and gouty arthritis)</a:t>
            </a:r>
            <a:r>
              <a:rPr lang="en-US" sz="1867" baseline="30000" dirty="0"/>
              <a:t>7</a:t>
            </a:r>
            <a:endParaRPr lang="en-U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We suspect clinical benefit of IL-1 inhibition via Canakinumab in patients with high-risk CCUS, as it may reduce downstream activations of other cytokines such as IL-6 (which have been shown to be important factors in CH and malignant transformation)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7A2F21-0B2F-9E46-9CFA-30B6FFAE1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749921"/>
            <a:ext cx="5838163" cy="49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Eligibility Criteria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58ABF7-9E5F-E241-A293-F538C95971F1}"/>
              </a:ext>
            </a:extLst>
          </p:cNvPr>
          <p:cNvSpPr/>
          <p:nvPr/>
        </p:nvSpPr>
        <p:spPr>
          <a:xfrm>
            <a:off x="526959" y="1086290"/>
            <a:ext cx="11226892" cy="440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-904217" algn="l"/>
                <a:tab pos="-609585" algn="l"/>
                <a:tab pos="0" algn="l"/>
                <a:tab pos="299713" algn="l"/>
                <a:tab pos="602812" algn="l"/>
                <a:tab pos="904217" algn="l"/>
                <a:tab pos="1210703" algn="l"/>
                <a:tab pos="1537508" algn="l"/>
                <a:tab pos="1818595" algn="l"/>
                <a:tab pos="2121694" algn="l"/>
                <a:tab pos="2425639" algn="l"/>
                <a:tab pos="2753291" algn="l"/>
                <a:tab pos="3056390" algn="l"/>
                <a:tab pos="3337477" algn="l"/>
                <a:tab pos="3687988" algn="l"/>
                <a:tab pos="3968227" algn="l"/>
                <a:tab pos="4248467" algn="l"/>
                <a:tab pos="4876678" algn="l"/>
                <a:tab pos="5181470" algn="l"/>
                <a:tab pos="5486263" algn="l"/>
                <a:tab pos="5791055" algn="l"/>
                <a:tab pos="6095848" algn="l"/>
                <a:tab pos="6400640" algn="l"/>
                <a:tab pos="6705432" algn="l"/>
                <a:tab pos="7010225" algn="l"/>
                <a:tab pos="7315017" algn="l"/>
                <a:tab pos="7619810" algn="l"/>
              </a:tabLst>
            </a:pPr>
            <a:r>
              <a:rPr lang="en-US" sz="1867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INCLUSION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tabLst>
                <a:tab pos="-904217" algn="l"/>
                <a:tab pos="-609585" algn="l"/>
                <a:tab pos="0" algn="l"/>
                <a:tab pos="299713" algn="l"/>
                <a:tab pos="602812" algn="l"/>
                <a:tab pos="904217" algn="l"/>
                <a:tab pos="1210703" algn="l"/>
                <a:tab pos="1537508" algn="l"/>
                <a:tab pos="1818595" algn="l"/>
                <a:tab pos="2121694" algn="l"/>
                <a:tab pos="2425639" algn="l"/>
                <a:tab pos="2753291" algn="l"/>
                <a:tab pos="3056390" algn="l"/>
                <a:tab pos="3337477" algn="l"/>
                <a:tab pos="3687988" algn="l"/>
                <a:tab pos="3968227" algn="l"/>
                <a:tab pos="4248467" algn="l"/>
                <a:tab pos="4876678" algn="l"/>
                <a:tab pos="5181470" algn="l"/>
                <a:tab pos="5486263" algn="l"/>
                <a:tab pos="5791055" algn="l"/>
                <a:tab pos="6095848" algn="l"/>
                <a:tab pos="6400640" algn="l"/>
                <a:tab pos="6705432" algn="l"/>
                <a:tab pos="7010225" algn="l"/>
                <a:tab pos="7315017" algn="l"/>
                <a:tab pos="7619810" algn="l"/>
              </a:tabLst>
            </a:pPr>
            <a:r>
              <a:rPr lang="en-US" sz="1867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80990" indent="-38099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904217" algn="l"/>
                <a:tab pos="-609585" algn="l"/>
                <a:tab pos="0" algn="l"/>
                <a:tab pos="299713" algn="l"/>
                <a:tab pos="602812" algn="l"/>
                <a:tab pos="904217" algn="l"/>
                <a:tab pos="1210703" algn="l"/>
                <a:tab pos="1537508" algn="l"/>
                <a:tab pos="1818595" algn="l"/>
                <a:tab pos="2121694" algn="l"/>
                <a:tab pos="2425639" algn="l"/>
                <a:tab pos="2753291" algn="l"/>
                <a:tab pos="3056390" algn="l"/>
                <a:tab pos="3337477" algn="l"/>
                <a:tab pos="3687988" algn="l"/>
                <a:tab pos="3968227" algn="l"/>
                <a:tab pos="4248467" algn="l"/>
                <a:tab pos="4876678" algn="l"/>
                <a:tab pos="5181470" algn="l"/>
                <a:tab pos="5486263" algn="l"/>
                <a:tab pos="5791055" algn="l"/>
                <a:tab pos="6095848" algn="l"/>
                <a:tab pos="6400640" algn="l"/>
                <a:tab pos="6705432" algn="l"/>
                <a:tab pos="7010225" algn="l"/>
                <a:tab pos="7315017" algn="l"/>
                <a:tab pos="7619810" algn="l"/>
              </a:tabLst>
            </a:pPr>
            <a:r>
              <a:rPr lang="en-US" sz="1867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Patients with age ≥18 with high-risk CCUS defined as one or more cytopenia's (&gt; 4 months) with either a somatic spliceosomal mutation or </a:t>
            </a:r>
            <a:r>
              <a:rPr lang="en-US" sz="1867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TET2</a:t>
            </a:r>
            <a:r>
              <a:rPr lang="en-US" sz="1867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67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DMNT3A</a:t>
            </a:r>
            <a:r>
              <a:rPr lang="en-US" sz="1867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or </a:t>
            </a:r>
            <a:r>
              <a:rPr lang="en-US" sz="1867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ASXL1</a:t>
            </a:r>
            <a:r>
              <a:rPr lang="en-US" sz="1867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mutation coupled with at least 1 other somatic mutation as determined by next generation sequencing and bone marrow biopsy</a:t>
            </a:r>
            <a:endParaRPr lang="en-US" sz="1867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80990" indent="-38099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904217" algn="l"/>
                <a:tab pos="-609585" algn="l"/>
                <a:tab pos="0" algn="l"/>
                <a:tab pos="299713" algn="l"/>
                <a:tab pos="602812" algn="l"/>
                <a:tab pos="904217" algn="l"/>
                <a:tab pos="1210703" algn="l"/>
                <a:tab pos="1537508" algn="l"/>
                <a:tab pos="1818595" algn="l"/>
                <a:tab pos="2121694" algn="l"/>
                <a:tab pos="2425639" algn="l"/>
                <a:tab pos="2753291" algn="l"/>
                <a:tab pos="3056390" algn="l"/>
                <a:tab pos="3337477" algn="l"/>
                <a:tab pos="3687988" algn="l"/>
                <a:tab pos="3968227" algn="l"/>
                <a:tab pos="4248467" algn="l"/>
                <a:tab pos="4876678" algn="l"/>
                <a:tab pos="5181470" algn="l"/>
                <a:tab pos="5486263" algn="l"/>
                <a:tab pos="5791055" algn="l"/>
                <a:tab pos="6095848" algn="l"/>
                <a:tab pos="6400640" algn="l"/>
                <a:tab pos="6705432" algn="l"/>
                <a:tab pos="7010225" algn="l"/>
                <a:tab pos="7315017" algn="l"/>
                <a:tab pos="7619810" algn="l"/>
              </a:tabLst>
            </a:pPr>
            <a:r>
              <a:rPr lang="en-US" sz="1867" dirty="0"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Ability to understand and willingness to sign the written informed consent document.</a:t>
            </a:r>
            <a:r>
              <a:rPr lang="en-US" sz="1867" b="1" dirty="0"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 </a:t>
            </a:r>
          </a:p>
          <a:p>
            <a:pPr marL="380990" indent="-38099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904217" algn="l"/>
                <a:tab pos="-609585" algn="l"/>
                <a:tab pos="0" algn="l"/>
                <a:tab pos="299713" algn="l"/>
                <a:tab pos="602812" algn="l"/>
                <a:tab pos="904217" algn="l"/>
                <a:tab pos="1210703" algn="l"/>
                <a:tab pos="1537508" algn="l"/>
                <a:tab pos="1818595" algn="l"/>
                <a:tab pos="2121694" algn="l"/>
                <a:tab pos="2425639" algn="l"/>
                <a:tab pos="2753291" algn="l"/>
                <a:tab pos="3056390" algn="l"/>
                <a:tab pos="3337477" algn="l"/>
                <a:tab pos="3687988" algn="l"/>
                <a:tab pos="3968227" algn="l"/>
                <a:tab pos="4248467" algn="l"/>
                <a:tab pos="4876678" algn="l"/>
                <a:tab pos="5181470" algn="l"/>
                <a:tab pos="5486263" algn="l"/>
                <a:tab pos="5791055" algn="l"/>
                <a:tab pos="6095848" algn="l"/>
                <a:tab pos="6400640" algn="l"/>
                <a:tab pos="6705432" algn="l"/>
                <a:tab pos="7010225" algn="l"/>
                <a:tab pos="7315017" algn="l"/>
                <a:tab pos="7619810" algn="l"/>
              </a:tabLst>
            </a:pPr>
            <a:endParaRPr lang="en-US" sz="1867" b="1" dirty="0"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tabLst>
                <a:tab pos="-904217" algn="l"/>
                <a:tab pos="-609585" algn="l"/>
                <a:tab pos="0" algn="l"/>
                <a:tab pos="299713" algn="l"/>
                <a:tab pos="602812" algn="l"/>
                <a:tab pos="904217" algn="l"/>
                <a:tab pos="1210703" algn="l"/>
                <a:tab pos="1537508" algn="l"/>
                <a:tab pos="1818595" algn="l"/>
                <a:tab pos="2121694" algn="l"/>
                <a:tab pos="2425639" algn="l"/>
                <a:tab pos="2753291" algn="l"/>
                <a:tab pos="3056390" algn="l"/>
                <a:tab pos="3337477" algn="l"/>
                <a:tab pos="3687988" algn="l"/>
                <a:tab pos="3968227" algn="l"/>
                <a:tab pos="4248467" algn="l"/>
                <a:tab pos="4876678" algn="l"/>
                <a:tab pos="5181470" algn="l"/>
                <a:tab pos="5486263" algn="l"/>
                <a:tab pos="5791055" algn="l"/>
                <a:tab pos="6095848" algn="l"/>
                <a:tab pos="6400640" algn="l"/>
                <a:tab pos="6705432" algn="l"/>
                <a:tab pos="7010225" algn="l"/>
                <a:tab pos="7315017" algn="l"/>
                <a:tab pos="7619810" algn="l"/>
              </a:tabLst>
            </a:pPr>
            <a:r>
              <a:rPr lang="en-US" sz="1867" b="1" dirty="0"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EXCLUSION</a:t>
            </a:r>
          </a:p>
          <a:p>
            <a:pPr marL="299713" algn="just">
              <a:spcBef>
                <a:spcPts val="0"/>
              </a:spcBef>
              <a:spcAft>
                <a:spcPts val="0"/>
              </a:spcAft>
              <a:tabLst>
                <a:tab pos="-904217" algn="l"/>
                <a:tab pos="-609585" algn="l"/>
                <a:tab pos="0" algn="l"/>
                <a:tab pos="299713" algn="l"/>
                <a:tab pos="602812" algn="l"/>
                <a:tab pos="904217" algn="l"/>
                <a:tab pos="1210703" algn="l"/>
                <a:tab pos="1537508" algn="l"/>
                <a:tab pos="1818595" algn="l"/>
                <a:tab pos="2121694" algn="l"/>
                <a:tab pos="2425639" algn="l"/>
                <a:tab pos="2753291" algn="l"/>
                <a:tab pos="3056390" algn="l"/>
                <a:tab pos="3337477" algn="l"/>
                <a:tab pos="3687988" algn="l"/>
                <a:tab pos="3968227" algn="l"/>
                <a:tab pos="4248467" algn="l"/>
                <a:tab pos="4876678" algn="l"/>
                <a:tab pos="5181470" algn="l"/>
                <a:tab pos="5486263" algn="l"/>
                <a:tab pos="5791055" algn="l"/>
                <a:tab pos="6095848" algn="l"/>
                <a:tab pos="6400640" algn="l"/>
                <a:tab pos="6705432" algn="l"/>
                <a:tab pos="7010225" algn="l"/>
                <a:tab pos="7315017" algn="l"/>
                <a:tab pos="7619810" algn="l"/>
              </a:tabLst>
            </a:pPr>
            <a:endParaRPr lang="en-US" sz="1867" b="1" dirty="0"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" panose="020F0502020204030204" pitchFamily="34" charset="0"/>
                <a:cs typeface="Calibri" panose="020F0502020204030204" pitchFamily="34" charset="0"/>
              </a:rPr>
              <a:t>Concurrent malignancy requiring </a:t>
            </a:r>
            <a:r>
              <a:rPr lang="en-US" sz="1867" i="1" dirty="0"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en-US" sz="1867" dirty="0">
                <a:latin typeface="Calibri" panose="020F0502020204030204" pitchFamily="34" charset="0"/>
                <a:cs typeface="Calibri" panose="020F0502020204030204" pitchFamily="34" charset="0"/>
              </a:rPr>
              <a:t> systemic therapy  </a:t>
            </a:r>
            <a:endParaRPr lang="en-US" sz="1867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" panose="020F0502020204030204" pitchFamily="34" charset="0"/>
                <a:cs typeface="Calibri" panose="020F0502020204030204" pitchFamily="34" charset="0"/>
              </a:rPr>
              <a:t>Diagnosis of MDS or any other myeloid malignancy in the patient’s lifetime  </a:t>
            </a:r>
            <a:endParaRPr lang="en-US" sz="1867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" panose="020F0502020204030204" pitchFamily="34" charset="0"/>
                <a:cs typeface="Calibri" panose="020F0502020204030204" pitchFamily="34" charset="0"/>
              </a:rPr>
              <a:t>Has received cancer therapy within 12 months of beginning Canakinumab </a:t>
            </a:r>
            <a:endParaRPr lang="en-US" sz="1867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" panose="020F0502020204030204" pitchFamily="34" charset="0"/>
                <a:cs typeface="Calibri" panose="020F0502020204030204" pitchFamily="34" charset="0"/>
              </a:rPr>
              <a:t>Patient with an active inflammatory disease requiring anti-inflammatory treatment, specifically TNF-alpha or other biologic agent; those on prednisone (dose less than 20 mg), methotrexate , and azathioprine are allowed</a:t>
            </a:r>
            <a:endParaRPr lang="en-US" sz="1867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Calibri" panose="020F0502020204030204" pitchFamily="34" charset="0"/>
                <a:cs typeface="Calibri" panose="020F0502020204030204" pitchFamily="34" charset="0"/>
              </a:rPr>
              <a:t>Active infection requiring prompt evaluation and treatment or history of recurrent infections</a:t>
            </a:r>
            <a:r>
              <a:rPr lang="en-US" sz="1867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87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033" y="379235"/>
            <a:ext cx="10972800" cy="672735"/>
          </a:xfrm>
        </p:spPr>
        <p:txBody>
          <a:bodyPr/>
          <a:lstStyle/>
          <a:p>
            <a:r>
              <a:rPr lang="en-US" sz="3200" dirty="0"/>
              <a:t>Schema of Proposed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A6CF4-EE87-2946-A3DD-A172A411E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54" y="938011"/>
            <a:ext cx="9176807" cy="53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DA54F9-3DBB-41C6-A75D-804CEF201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 also known as CHIP is the presence of ‘early ‘ mutations in the blood that may progress to a myeloid malignancy( MDS or AML) at an average rate of 0.5-1%/yr.</a:t>
            </a:r>
          </a:p>
          <a:p>
            <a:r>
              <a:rPr lang="en-US" dirty="0"/>
              <a:t>CHIP is seen as early as age 40 and in approx. 10% pts &gt;70 </a:t>
            </a:r>
            <a:r>
              <a:rPr lang="en-US" dirty="0" err="1"/>
              <a:t>yrs</a:t>
            </a:r>
            <a:r>
              <a:rPr lang="en-US" dirty="0"/>
              <a:t>/age</a:t>
            </a:r>
          </a:p>
          <a:p>
            <a:r>
              <a:rPr lang="en-US" dirty="0"/>
              <a:t>CHIP is associated with increased risk of CVD, MI and HF.</a:t>
            </a:r>
          </a:p>
          <a:p>
            <a:r>
              <a:rPr lang="en-US" dirty="0"/>
              <a:t>CHIP can progress to CCUS –MDS/AML likely related to a pro-inflammatory state involving the IL-1B and the NLRP3 inflammasome pathway</a:t>
            </a:r>
          </a:p>
          <a:p>
            <a:r>
              <a:rPr lang="en-US" dirty="0"/>
              <a:t>We are in an exciting time where we can intervene in high risk CCUS patients to potentially prevent progression to MDS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655A4A-E25C-4440-8339-DC33B9E5D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10E16-8D27-4395-BF2E-695E02831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25348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DE16A-9ABB-B147-9AD9-4C11B4086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56E73-2E7A-40C4-98E5-5009DBC8D49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71707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17070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! Find me at </a:t>
            </a:r>
            <a:r>
              <a:rPr lang="en-US" dirty="0">
                <a:hlinkClick r:id="rId2"/>
              </a:rPr>
              <a:t>uma.borate@osumc.edu</a:t>
            </a:r>
            <a:r>
              <a:rPr lang="en-US" dirty="0"/>
              <a:t> for any questions /ideas/collaborations 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8496" y="1502979"/>
            <a:ext cx="6492200" cy="48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87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93B37B-3FDD-D3E0-6FEC-8F60483CD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E7232D-2816-F560-0F54-632F1FCA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hematopoiesis-myth ?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912DC-73CC-0D45-2159-24C9AB6700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0" y="1361887"/>
            <a:ext cx="11310457" cy="41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CD70F-2127-90C9-D12A-20F20FB9398C}"/>
              </a:ext>
            </a:extLst>
          </p:cNvPr>
          <p:cNvSpPr txBox="1"/>
          <p:nvPr/>
        </p:nvSpPr>
        <p:spPr>
          <a:xfrm>
            <a:off x="526958" y="5771710"/>
            <a:ext cx="8537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Grant A. </a:t>
            </a:r>
            <a:r>
              <a:rPr lang="en-US" sz="1200" dirty="0" err="1"/>
              <a:t>Challen</a:t>
            </a:r>
            <a:r>
              <a:rPr lang="en-US" sz="1200" dirty="0"/>
              <a:t>, Margaret A. Goodell,</a:t>
            </a:r>
          </a:p>
          <a:p>
            <a:r>
              <a:rPr lang="en-US" sz="1200" dirty="0"/>
              <a:t>Clonal hematopoiesis: mechanisms driving dominance of stem cell clones,</a:t>
            </a:r>
          </a:p>
          <a:p>
            <a:r>
              <a:rPr lang="en-US" sz="1200" dirty="0" err="1"/>
              <a:t>Blood,Volume</a:t>
            </a:r>
            <a:r>
              <a:rPr lang="en-US" sz="1200" dirty="0"/>
              <a:t> 136, Issue 14,2020</a:t>
            </a:r>
          </a:p>
        </p:txBody>
      </p:sp>
    </p:spTree>
    <p:extLst>
      <p:ext uri="{BB962C8B-B14F-4D97-AF65-F5344CB8AC3E}">
        <p14:creationId xmlns:p14="http://schemas.microsoft.com/office/powerpoint/2010/main" val="113841335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41A12F-3540-47DE-94FE-B37D3084F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6667" y="1086290"/>
            <a:ext cx="7550332" cy="51745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66BC3-827A-418F-9911-BEF59EE5D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61FC1C-9B17-44F2-A97F-39FB464C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Contrasting hematopoiesis with clonal hematopoiesis</a:t>
            </a:r>
            <a:b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71D7A-B7C5-4A92-99ED-A11F2EB85076}"/>
              </a:ext>
            </a:extLst>
          </p:cNvPr>
          <p:cNvSpPr txBox="1"/>
          <p:nvPr/>
        </p:nvSpPr>
        <p:spPr>
          <a:xfrm>
            <a:off x="372533" y="6493759"/>
            <a:ext cx="6289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/>
              <a:t>Leukemia (Leukemia) ISSN 1476-5551 (online) ISSN 0887-6924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9446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30E3C0-6064-42F1-93FF-C2E1A33E8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822" y="1767276"/>
            <a:ext cx="7407282" cy="34933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26644-EC56-4A4B-A285-60D2D0C8F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A19188-CCD0-4FFB-8DFB-60D3E72DC09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4A8F1F-18EC-45FC-988A-DC2A749F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Clonal hematopoiesis increases all-cause mortality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11744-43CE-4791-8F2D-04B23A9D17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162675"/>
            <a:ext cx="11085513" cy="4762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Jaiswal S et al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Med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2014; 371:2488-98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3426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32" y="0"/>
            <a:ext cx="8986712" cy="4298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87" r="2285" b="47650"/>
          <a:stretch/>
        </p:blipFill>
        <p:spPr>
          <a:xfrm>
            <a:off x="79326" y="4130485"/>
            <a:ext cx="5602652" cy="2448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2" t="49417" r="2690"/>
          <a:stretch/>
        </p:blipFill>
        <p:spPr>
          <a:xfrm>
            <a:off x="5943599" y="4243303"/>
            <a:ext cx="5767755" cy="2461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273197" y="3284134"/>
            <a:ext cx="4481361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CHIP and Coronary Heart Disease: HR 1.9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5688" y="3284134"/>
            <a:ext cx="4996077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CHIP and Early-Onset Myocardial Infarction: </a:t>
            </a:r>
            <a:r>
              <a:rPr lang="en-US" sz="2800" dirty="0">
                <a:solidFill>
                  <a:schemeClr val="tx1"/>
                </a:solidFill>
                <a:latin typeface="Calibri" panose="020F0502020204030204"/>
              </a:rPr>
              <a:t>HR 4.0</a:t>
            </a:r>
          </a:p>
        </p:txBody>
      </p:sp>
    </p:spTree>
    <p:extLst>
      <p:ext uri="{BB962C8B-B14F-4D97-AF65-F5344CB8AC3E}">
        <p14:creationId xmlns:p14="http://schemas.microsoft.com/office/powerpoint/2010/main" val="1284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1C608-A48A-4CAA-9F57-45B9CF51F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35BBC-1EA6-4A97-BACA-1794A2BB3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A19188-CCD0-4FFB-8DFB-60D3E72DC09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FB747F-2365-4D8B-9042-BF01AE4B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 is associated with increased risk of hematologic cancer and reduced overall survival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F1927-932E-48F6-9D21-0B80FAD2F9F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083" y="5704134"/>
            <a:ext cx="11085513" cy="476250"/>
          </a:xfrm>
        </p:spPr>
        <p:txBody>
          <a:bodyPr/>
          <a:lstStyle/>
          <a:p>
            <a:r>
              <a:rPr lang="en-US" dirty="0"/>
              <a:t>Genovese G et al. N </a:t>
            </a:r>
            <a:r>
              <a:rPr lang="en-US" dirty="0" err="1"/>
              <a:t>Engl</a:t>
            </a:r>
            <a:r>
              <a:rPr lang="en-US" dirty="0"/>
              <a:t> J Med 2014;371:2477-2487</a:t>
            </a:r>
          </a:p>
        </p:txBody>
      </p:sp>
      <p:pic>
        <p:nvPicPr>
          <p:cNvPr id="6" name="Picture 3" descr="Picture 3">
            <a:extLst>
              <a:ext uri="{FF2B5EF4-FFF2-40B4-BE49-F238E27FC236}">
                <a16:creationId xmlns:a16="http://schemas.microsoft.com/office/drawing/2014/main" id="{1B38160C-A533-4D87-9394-19F96F952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" t="4484" r="61635" b="58188"/>
          <a:stretch>
            <a:fillRect/>
          </a:stretch>
        </p:blipFill>
        <p:spPr>
          <a:xfrm>
            <a:off x="823020" y="2241248"/>
            <a:ext cx="4705992" cy="275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2EDE9355-B1C6-4AE9-AFF1-5915DA1CE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1" t="54057" r="60521" b="2622"/>
          <a:stretch>
            <a:fillRect/>
          </a:stretch>
        </p:blipFill>
        <p:spPr>
          <a:xfrm>
            <a:off x="6062472" y="2241248"/>
            <a:ext cx="4551743" cy="31232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02110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380053"/>
              </a:buClr>
            </a:pPr>
            <a:r>
              <a:rPr lang="en-US" dirty="0"/>
              <a:t>Text</a:t>
            </a:r>
          </a:p>
          <a:p>
            <a:pPr lvl="1">
              <a:buClr>
                <a:srgbClr val="380053"/>
              </a:buClr>
            </a:pPr>
            <a:r>
              <a:rPr lang="en-US" dirty="0"/>
              <a:t>Level 1</a:t>
            </a:r>
          </a:p>
          <a:p>
            <a:pPr lvl="2">
              <a:buClr>
                <a:srgbClr val="380053"/>
              </a:buClr>
            </a:pPr>
            <a:r>
              <a:rPr lang="en-US" dirty="0"/>
              <a:t>Level 2</a:t>
            </a:r>
          </a:p>
          <a:p>
            <a:pPr lvl="3">
              <a:buClr>
                <a:srgbClr val="380053"/>
              </a:buClr>
            </a:pPr>
            <a:r>
              <a:rPr lang="en-US" dirty="0"/>
              <a:t>Level 3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4B70F0-AEEB-4F5E-8E8C-D8079187FC1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All CH is not created equal 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82C9AA-AB20-AB49-8CB3-824ECA626C9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162675"/>
            <a:ext cx="11085513" cy="476250"/>
          </a:xfrm>
        </p:spPr>
        <p:txBody>
          <a:bodyPr/>
          <a:lstStyle/>
          <a:p>
            <a:r>
              <a:rPr lang="en-US" sz="1800" dirty="0" err="1"/>
              <a:t>Luise</a:t>
            </a:r>
            <a:r>
              <a:rPr lang="en-US" sz="1800" dirty="0"/>
              <a:t> Hartmann and  Klaus H. Metzeler  Genes Chromosomes Cancer. 2019;58:828–838</a:t>
            </a:r>
          </a:p>
        </p:txBody>
      </p:sp>
      <p:pic>
        <p:nvPicPr>
          <p:cNvPr id="7" name="Picture 2" descr="Clonal hematopoiesis and preleukemia—Genetics, biology, and clinical  implications - Hartmann - 2019 - Genes, Chromosomes and Cancer - Wiley  Online Library">
            <a:extLst>
              <a:ext uri="{FF2B5EF4-FFF2-40B4-BE49-F238E27FC236}">
                <a16:creationId xmlns:a16="http://schemas.microsoft.com/office/drawing/2014/main" id="{6894FC21-6F70-498D-94DD-AFF46C298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" y="1264600"/>
            <a:ext cx="9003715" cy="46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54118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0CDD-D7E4-47CC-8BAC-F7D54206A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83" y="6493759"/>
            <a:ext cx="981752" cy="366183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FA19188-CCD0-4FFB-8DFB-60D3E72DC091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629D6A-27CB-4577-A3FC-A93840F2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13555"/>
            <a:ext cx="11345493" cy="672735"/>
          </a:xfrm>
        </p:spPr>
        <p:txBody>
          <a:bodyPr wrap="square" anchor="t">
            <a:normAutofit/>
          </a:bodyPr>
          <a:lstStyle/>
          <a:p>
            <a:r>
              <a:rPr lang="en-US" sz="3200" dirty="0"/>
              <a:t>Factors that drive Clonal Hematopoiesis</a:t>
            </a: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1F4D8C5F-9FC9-698D-A009-47B0964DE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799641"/>
              </p:ext>
            </p:extLst>
          </p:nvPr>
        </p:nvGraphicFramePr>
        <p:xfrm>
          <a:off x="830696" y="1337311"/>
          <a:ext cx="9216274" cy="416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446532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heme/theme1.xml><?xml version="1.0" encoding="utf-8"?>
<a:theme xmlns:a="http://schemas.openxmlformats.org/drawingml/2006/main" name="2016 Clinical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297E98CBC1F94D91B146E1518FE7ED" ma:contentTypeVersion="12" ma:contentTypeDescription="Create a new document." ma:contentTypeScope="" ma:versionID="270481fef39f7bbf38dd7c588c6bbd9f">
  <xsd:schema xmlns:xsd="http://www.w3.org/2001/XMLSchema" xmlns:xs="http://www.w3.org/2001/XMLSchema" xmlns:p="http://schemas.microsoft.com/office/2006/metadata/properties" xmlns:ns2="e0b5dbd4-acfb-472b-b966-7f56fcd07a38" xmlns:ns3="8fc97630-28a3-402b-81e4-61cf3797a0ea" targetNamespace="http://schemas.microsoft.com/office/2006/metadata/properties" ma:root="true" ma:fieldsID="a485ca568254c12d5578dc747d0ae22d" ns2:_="" ns3:_="">
    <xsd:import namespace="e0b5dbd4-acfb-472b-b966-7f56fcd07a38"/>
    <xsd:import namespace="8fc97630-28a3-402b-81e4-61cf3797a0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5dbd4-acfb-472b-b966-7f56fcd07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97630-28a3-402b-81e4-61cf3797a0e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A4E131-E347-41C3-9DCC-6F84182B8E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2EFD08-C748-4BBC-9AE3-E5BD4B3598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b5dbd4-acfb-472b-b966-7f56fcd07a38"/>
    <ds:schemaRef ds:uri="8fc97630-28a3-402b-81e4-61cf3797a0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9918D4-5932-4DBE-95D4-9AE223D4D94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34566</TotalTime>
  <Words>1201</Words>
  <Application>Microsoft Office PowerPoint</Application>
  <PresentationFormat>Widescreen</PresentationFormat>
  <Paragraphs>149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-apple-system</vt:lpstr>
      <vt:lpstr>Arial</vt:lpstr>
      <vt:lpstr>Arial Narrow</vt:lpstr>
      <vt:lpstr>Calibri</vt:lpstr>
      <vt:lpstr>Courier New</vt:lpstr>
      <vt:lpstr>Franklin Gothic Book</vt:lpstr>
      <vt:lpstr>Helvetica</vt:lpstr>
      <vt:lpstr>PT Serif</vt:lpstr>
      <vt:lpstr>Roboto</vt:lpstr>
      <vt:lpstr>Times New Roman</vt:lpstr>
      <vt:lpstr>Wingdings</vt:lpstr>
      <vt:lpstr>2016 Clinical Widescreen Template</vt:lpstr>
      <vt:lpstr>From normal hematopoiesis to MDS: clonality and inflammation    </vt:lpstr>
      <vt:lpstr>Conflicts </vt:lpstr>
      <vt:lpstr>Normal hematopoiesis-myth ?  </vt:lpstr>
      <vt:lpstr>Contrasting hematopoiesis with clonal hematopoiesis </vt:lpstr>
      <vt:lpstr>Clonal hematopoiesis increases all-cause mortality </vt:lpstr>
      <vt:lpstr>PowerPoint Presentation</vt:lpstr>
      <vt:lpstr>CH is associated with increased risk of hematologic cancer and reduced overall survival </vt:lpstr>
      <vt:lpstr>All CH is not created equal  </vt:lpstr>
      <vt:lpstr>Factors that drive Clonal Hematopoiesis</vt:lpstr>
      <vt:lpstr>Prevalence of Somatic Mutations, According to Age.  Colored bands, in increasingly lighter shades, represent the 50th, 75th, and 95th percentiles</vt:lpstr>
      <vt:lpstr>PowerPoint Presentation</vt:lpstr>
      <vt:lpstr>Targeting IL-1Beta Activation through the Inflammasome</vt:lpstr>
      <vt:lpstr>Targeting inflammation-what evidence do we have ?  slide courtesy of Dr. David Steensma</vt:lpstr>
      <vt:lpstr>PowerPoint Presentation</vt:lpstr>
      <vt:lpstr>TET2 mutation and impact of inflammation/immunity</vt:lpstr>
      <vt:lpstr>PowerPoint Presentation</vt:lpstr>
      <vt:lpstr>PowerPoint Presentation</vt:lpstr>
      <vt:lpstr>The relationship between CH, Inflammation and Auto-Immunity</vt:lpstr>
      <vt:lpstr>PowerPoint Presentation</vt:lpstr>
      <vt:lpstr>CH and blood counts predict MN development risk</vt:lpstr>
      <vt:lpstr>Should we intervene early and treat CH ?</vt:lpstr>
      <vt:lpstr>OSU-22091: Inflammation Modification to Prevent Leukemic Progression of Clonal Cytopenias of Unknown Significance (CCUS)  Trial (IMPACT) Principal Investigator: Uma Borate, MD, MS </vt:lpstr>
      <vt:lpstr>Canakinumab Mechanism of Action</vt:lpstr>
      <vt:lpstr>Eligibility Criteria </vt:lpstr>
      <vt:lpstr>Schema of Proposed Study</vt:lpstr>
      <vt:lpstr>Summary </vt:lpstr>
      <vt:lpstr>Thank you ! Find me at uma.borate@osumc.edu for any questions /ideas/collaborations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Moderne Behandlungsverfahren im Kindesalter: Wie finde ich die beste Therapieoption für meine Patienten?</dc:title>
  <dc:creator>TB</dc:creator>
  <cp:lastModifiedBy>Borate, Uma</cp:lastModifiedBy>
  <cp:revision>1043</cp:revision>
  <cp:lastPrinted>2016-11-02T15:58:28Z</cp:lastPrinted>
  <dcterms:created xsi:type="dcterms:W3CDTF">2010-03-10T16:20:45Z</dcterms:created>
  <dcterms:modified xsi:type="dcterms:W3CDTF">2023-02-28T20:06:19Z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0x0101002F297E98CBC1F94D91B146E1518FE7ED</vt:lpwstr>
  </property>
</Properties>
</file>